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Default Extension="svg" ContentType="image/svg+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wdp" ContentType="image/vnd.ms-photo"/>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26"/>
  </p:notesMasterIdLst>
  <p:sldIdLst>
    <p:sldId id="300" r:id="rId3"/>
    <p:sldId id="301" r:id="rId4"/>
    <p:sldId id="284" r:id="rId5"/>
    <p:sldId id="294" r:id="rId6"/>
    <p:sldId id="285" r:id="rId7"/>
    <p:sldId id="303" r:id="rId8"/>
    <p:sldId id="304" r:id="rId9"/>
    <p:sldId id="279" r:id="rId10"/>
    <p:sldId id="291" r:id="rId11"/>
    <p:sldId id="293" r:id="rId12"/>
    <p:sldId id="305" r:id="rId13"/>
    <p:sldId id="306" r:id="rId14"/>
    <p:sldId id="307" r:id="rId15"/>
    <p:sldId id="361" r:id="rId16"/>
    <p:sldId id="362" r:id="rId17"/>
    <p:sldId id="363" r:id="rId18"/>
    <p:sldId id="366" r:id="rId19"/>
    <p:sldId id="365" r:id="rId20"/>
    <p:sldId id="367" r:id="rId21"/>
    <p:sldId id="295" r:id="rId22"/>
    <p:sldId id="298" r:id="rId23"/>
    <p:sldId id="277" r:id="rId24"/>
    <p:sldId id="350" r:id="rId25"/>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60390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074" autoAdjust="0"/>
    <p:restoredTop sz="42623" autoAdjust="0"/>
  </p:normalViewPr>
  <p:slideViewPr>
    <p:cSldViewPr>
      <p:cViewPr varScale="1">
        <p:scale>
          <a:sx n="52" d="100"/>
          <a:sy n="52" d="100"/>
        </p:scale>
        <p:origin x="-68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 Groulx" userId="853c370248dcff36" providerId="LiveId" clId="{D64141AF-07AB-4A40-A68B-5650F6336276}"/>
    <pc:docChg chg="custSel modSld">
      <pc:chgData name="Lyne Groulx" userId="853c370248dcff36" providerId="LiveId" clId="{D64141AF-07AB-4A40-A68B-5650F6336276}" dt="2020-08-24T18:38:52.456" v="54" actId="113"/>
      <pc:docMkLst>
        <pc:docMk/>
      </pc:docMkLst>
      <pc:sldChg chg="modNotesTx">
        <pc:chgData name="Lyne Groulx" userId="853c370248dcff36" providerId="LiveId" clId="{D64141AF-07AB-4A40-A68B-5650F6336276}" dt="2020-08-24T01:40:02.651" v="17" actId="113"/>
        <pc:sldMkLst>
          <pc:docMk/>
          <pc:sldMk cId="828644091" sldId="291"/>
        </pc:sldMkLst>
      </pc:sldChg>
      <pc:sldChg chg="modNotesTx">
        <pc:chgData name="Lyne Groulx" userId="853c370248dcff36" providerId="LiveId" clId="{D64141AF-07AB-4A40-A68B-5650F6336276}" dt="2020-08-24T18:38:52.456" v="54" actId="113"/>
        <pc:sldMkLst>
          <pc:docMk/>
          <pc:sldMk cId="2217243089" sldId="293"/>
        </pc:sldMkLst>
      </pc:sldChg>
      <pc:sldChg chg="modNotesTx">
        <pc:chgData name="Lyne Groulx" userId="853c370248dcff36" providerId="LiveId" clId="{D64141AF-07AB-4A40-A68B-5650F6336276}" dt="2020-08-24T01:46:20.264" v="49" actId="6549"/>
        <pc:sldMkLst>
          <pc:docMk/>
          <pc:sldMk cId="849660958" sldId="295"/>
        </pc:sldMkLst>
      </pc:sldChg>
      <pc:sldChg chg="modNotesTx">
        <pc:chgData name="Lyne Groulx" userId="853c370248dcff36" providerId="LiveId" clId="{D64141AF-07AB-4A40-A68B-5650F6336276}" dt="2020-08-24T01:35:29.589" v="15" actId="113"/>
        <pc:sldMkLst>
          <pc:docMk/>
          <pc:sldMk cId="3080825169" sldId="300"/>
        </pc:sldMkLst>
      </pc:sldChg>
      <pc:sldChg chg="modNotesTx">
        <pc:chgData name="Lyne Groulx" userId="853c370248dcff36" providerId="LiveId" clId="{D64141AF-07AB-4A40-A68B-5650F6336276}" dt="2020-08-24T01:43:51.874" v="19" actId="20577"/>
        <pc:sldMkLst>
          <pc:docMk/>
          <pc:sldMk cId="984450665" sldId="365"/>
        </pc:sldMkLst>
      </pc:sldChg>
    </pc:docChg>
  </pc:docChgLst>
  <pc:docChgLst>
    <pc:chgData name="Lyne Groulx" userId="853c370248dcff36" providerId="LiveId" clId="{0AA2C297-0235-41B4-9F9B-D23A257241B0}"/>
    <pc:docChg chg="undo custSel modSld modShowInfo">
      <pc:chgData name="Lyne Groulx" userId="853c370248dcff36" providerId="LiveId" clId="{0AA2C297-0235-41B4-9F9B-D23A257241B0}" dt="2020-06-30T04:06:19.223" v="120" actId="6549"/>
      <pc:docMkLst>
        <pc:docMk/>
      </pc:docMkLst>
      <pc:sldChg chg="modNotesTx">
        <pc:chgData name="Lyne Groulx" userId="853c370248dcff36" providerId="LiveId" clId="{0AA2C297-0235-41B4-9F9B-D23A257241B0}" dt="2020-06-30T04:04:10.570" v="117" actId="20577"/>
        <pc:sldMkLst>
          <pc:docMk/>
          <pc:sldMk cId="3169985556" sldId="279"/>
        </pc:sldMkLst>
      </pc:sldChg>
      <pc:sldChg chg="addSp delSp modSp mod">
        <pc:chgData name="Lyne Groulx" userId="853c370248dcff36" providerId="LiveId" clId="{0AA2C297-0235-41B4-9F9B-D23A257241B0}" dt="2020-06-28T20:25:46.921" v="59" actId="1076"/>
        <pc:sldMkLst>
          <pc:docMk/>
          <pc:sldMk cId="828644091" sldId="291"/>
        </pc:sldMkLst>
        <pc:spChg chg="del">
          <ac:chgData name="Lyne Groulx" userId="853c370248dcff36" providerId="LiveId" clId="{0AA2C297-0235-41B4-9F9B-D23A257241B0}" dt="2020-06-28T20:20:07.187" v="23" actId="478"/>
          <ac:spMkLst>
            <pc:docMk/>
            <pc:sldMk cId="828644091" sldId="291"/>
            <ac:spMk id="7" creationId="{F11C43F7-F2A1-4E64-ADAC-B26BC5918207}"/>
          </ac:spMkLst>
        </pc:spChg>
        <pc:picChg chg="del">
          <ac:chgData name="Lyne Groulx" userId="853c370248dcff36" providerId="LiveId" clId="{0AA2C297-0235-41B4-9F9B-D23A257241B0}" dt="2020-06-28T20:19:49.673" v="18" actId="478"/>
          <ac:picMkLst>
            <pc:docMk/>
            <pc:sldMk cId="828644091" sldId="291"/>
            <ac:picMk id="4" creationId="{24E08672-046B-4BAD-9739-98AD5DCD3403}"/>
          </ac:picMkLst>
        </pc:picChg>
        <pc:picChg chg="add del mod ord modCrop">
          <ac:chgData name="Lyne Groulx" userId="853c370248dcff36" providerId="LiveId" clId="{0AA2C297-0235-41B4-9F9B-D23A257241B0}" dt="2020-06-28T20:25:34.685" v="55" actId="478"/>
          <ac:picMkLst>
            <pc:docMk/>
            <pc:sldMk cId="828644091" sldId="291"/>
            <ac:picMk id="5" creationId="{A8308C5A-AE44-43AB-B3B1-F3A33B8D6D2D}"/>
          </ac:picMkLst>
        </pc:picChg>
        <pc:picChg chg="add mod">
          <ac:chgData name="Lyne Groulx" userId="853c370248dcff36" providerId="LiveId" clId="{0AA2C297-0235-41B4-9F9B-D23A257241B0}" dt="2020-06-28T20:25:46.921" v="59" actId="1076"/>
          <ac:picMkLst>
            <pc:docMk/>
            <pc:sldMk cId="828644091" sldId="291"/>
            <ac:picMk id="14" creationId="{5B6AE38F-6635-44C3-9134-7EA6F2EB2E10}"/>
          </ac:picMkLst>
        </pc:picChg>
      </pc:sldChg>
      <pc:sldChg chg="addSp delSp modSp mod">
        <pc:chgData name="Lyne Groulx" userId="853c370248dcff36" providerId="LiveId" clId="{0AA2C297-0235-41B4-9F9B-D23A257241B0}" dt="2020-06-28T20:26:56.277" v="64" actId="1440"/>
        <pc:sldMkLst>
          <pc:docMk/>
          <pc:sldMk cId="2217243089" sldId="293"/>
        </pc:sldMkLst>
        <pc:picChg chg="add mod modCrop">
          <ac:chgData name="Lyne Groulx" userId="853c370248dcff36" providerId="LiveId" clId="{0AA2C297-0235-41B4-9F9B-D23A257241B0}" dt="2020-06-28T20:26:56.277" v="64" actId="1440"/>
          <ac:picMkLst>
            <pc:docMk/>
            <pc:sldMk cId="2217243089" sldId="293"/>
            <ac:picMk id="4" creationId="{BFA52BD3-E8DE-4623-812C-4B0374FBF44F}"/>
          </ac:picMkLst>
        </pc:picChg>
        <pc:picChg chg="del">
          <ac:chgData name="Lyne Groulx" userId="853c370248dcff36" providerId="LiveId" clId="{0AA2C297-0235-41B4-9F9B-D23A257241B0}" dt="2020-06-28T20:21:47.379" v="39" actId="478"/>
          <ac:picMkLst>
            <pc:docMk/>
            <pc:sldMk cId="2217243089" sldId="293"/>
            <ac:picMk id="7" creationId="{1FE01C7D-3193-4EC2-A67E-0FDCE1D4ED22}"/>
          </ac:picMkLst>
        </pc:picChg>
      </pc:sldChg>
      <pc:sldChg chg="modNotesTx">
        <pc:chgData name="Lyne Groulx" userId="853c370248dcff36" providerId="LiveId" clId="{0AA2C297-0235-41B4-9F9B-D23A257241B0}" dt="2020-06-30T04:06:19.223" v="120" actId="6549"/>
        <pc:sldMkLst>
          <pc:docMk/>
          <pc:sldMk cId="3080825169" sldId="300"/>
        </pc:sldMkLst>
      </pc:sldChg>
      <pc:sldChg chg="modNotesTx">
        <pc:chgData name="Lyne Groulx" userId="853c370248dcff36" providerId="LiveId" clId="{0AA2C297-0235-41B4-9F9B-D23A257241B0}" dt="2020-06-30T04:05:55.915" v="119" actId="12"/>
        <pc:sldMkLst>
          <pc:docMk/>
          <pc:sldMk cId="4225885754" sldId="301"/>
        </pc:sldMkLst>
      </pc:sldChg>
      <pc:sldChg chg="modNotesTx">
        <pc:chgData name="Lyne Groulx" userId="853c370248dcff36" providerId="LiveId" clId="{0AA2C297-0235-41B4-9F9B-D23A257241B0}" dt="2020-06-30T04:04:34.080" v="118" actId="6549"/>
        <pc:sldMkLst>
          <pc:docMk/>
          <pc:sldMk cId="921864328" sldId="304"/>
        </pc:sldMkLst>
      </pc:sldChg>
      <pc:sldChg chg="addSp delSp modSp mod">
        <pc:chgData name="Lyne Groulx" userId="853c370248dcff36" providerId="LiveId" clId="{0AA2C297-0235-41B4-9F9B-D23A257241B0}" dt="2020-06-28T20:26:22.248" v="63" actId="1076"/>
        <pc:sldMkLst>
          <pc:docMk/>
          <pc:sldMk cId="1458698637" sldId="305"/>
        </pc:sldMkLst>
        <pc:picChg chg="del">
          <ac:chgData name="Lyne Groulx" userId="853c370248dcff36" providerId="LiveId" clId="{0AA2C297-0235-41B4-9F9B-D23A257241B0}" dt="2020-06-28T20:26:12.821" v="61" actId="478"/>
          <ac:picMkLst>
            <pc:docMk/>
            <pc:sldMk cId="1458698637" sldId="305"/>
            <ac:picMk id="7" creationId="{1FE01C7D-3193-4EC2-A67E-0FDCE1D4ED22}"/>
          </ac:picMkLst>
        </pc:picChg>
        <pc:picChg chg="add mod">
          <ac:chgData name="Lyne Groulx" userId="853c370248dcff36" providerId="LiveId" clId="{0AA2C297-0235-41B4-9F9B-D23A257241B0}" dt="2020-06-28T20:26:22.248" v="63" actId="1076"/>
          <ac:picMkLst>
            <pc:docMk/>
            <pc:sldMk cId="1458698637" sldId="305"/>
            <ac:picMk id="11" creationId="{401DAA53-F8E0-43CC-AE0E-C22B1C53B93C}"/>
          </ac:picMkLst>
        </pc:picChg>
      </pc:sldChg>
      <pc:sldChg chg="addSp delSp modSp mod modNotesTx">
        <pc:chgData name="Lyne Groulx" userId="853c370248dcff36" providerId="LiveId" clId="{0AA2C297-0235-41B4-9F9B-D23A257241B0}" dt="2020-06-30T04:00:07.045" v="114" actId="12"/>
        <pc:sldMkLst>
          <pc:docMk/>
          <pc:sldMk cId="1618412976" sldId="306"/>
        </pc:sldMkLst>
        <pc:spChg chg="mod">
          <ac:chgData name="Lyne Groulx" userId="853c370248dcff36" providerId="LiveId" clId="{0AA2C297-0235-41B4-9F9B-D23A257241B0}" dt="2020-06-30T03:52:19.316" v="113" actId="255"/>
          <ac:spMkLst>
            <pc:docMk/>
            <pc:sldMk cId="1618412976" sldId="306"/>
            <ac:spMk id="2" creationId="{17695EAA-E83E-408E-8E7F-EC4980E6D178}"/>
          </ac:spMkLst>
        </pc:spChg>
        <pc:spChg chg="mod">
          <ac:chgData name="Lyne Groulx" userId="853c370248dcff36" providerId="LiveId" clId="{0AA2C297-0235-41B4-9F9B-D23A257241B0}" dt="2020-06-30T03:50:07.632" v="91" actId="20577"/>
          <ac:spMkLst>
            <pc:docMk/>
            <pc:sldMk cId="1618412976" sldId="306"/>
            <ac:spMk id="27" creationId="{41DCDC04-AF4A-4A17-9A0D-3A123CD7E376}"/>
          </ac:spMkLst>
        </pc:spChg>
        <pc:spChg chg="mod">
          <ac:chgData name="Lyne Groulx" userId="853c370248dcff36" providerId="LiveId" clId="{0AA2C297-0235-41B4-9F9B-D23A257241B0}" dt="2020-06-30T03:51:12.353" v="97" actId="1076"/>
          <ac:spMkLst>
            <pc:docMk/>
            <pc:sldMk cId="1618412976" sldId="306"/>
            <ac:spMk id="36" creationId="{2D4778B3-88E4-4202-B767-4982D6B3B83C}"/>
          </ac:spMkLst>
        </pc:spChg>
        <pc:picChg chg="add del mod modCrop">
          <ac:chgData name="Lyne Groulx" userId="853c370248dcff36" providerId="LiveId" clId="{0AA2C297-0235-41B4-9F9B-D23A257241B0}" dt="2020-06-28T20:29:06.655" v="77" actId="478"/>
          <ac:picMkLst>
            <pc:docMk/>
            <pc:sldMk cId="1618412976" sldId="306"/>
            <ac:picMk id="7" creationId="{1882E81B-9B45-42C2-8E77-00DADBC66CDA}"/>
          </ac:picMkLst>
        </pc:picChg>
        <pc:picChg chg="mod">
          <ac:chgData name="Lyne Groulx" userId="853c370248dcff36" providerId="LiveId" clId="{0AA2C297-0235-41B4-9F9B-D23A257241B0}" dt="2020-06-30T03:51:30.150" v="101" actId="14100"/>
          <ac:picMkLst>
            <pc:docMk/>
            <pc:sldMk cId="1618412976" sldId="306"/>
            <ac:picMk id="9" creationId="{CCCB6EDC-5E9B-4994-98A6-2C702D7FA02D}"/>
          </ac:picMkLst>
        </pc:picChg>
        <pc:picChg chg="add mod">
          <ac:chgData name="Lyne Groulx" userId="853c370248dcff36" providerId="LiveId" clId="{0AA2C297-0235-41B4-9F9B-D23A257241B0}" dt="2020-06-28T20:30:19.093" v="84" actId="1076"/>
          <ac:picMkLst>
            <pc:docMk/>
            <pc:sldMk cId="1618412976" sldId="306"/>
            <ac:picMk id="13" creationId="{3648757E-2A4F-448D-AADE-A1CFFB366E70}"/>
          </ac:picMkLst>
        </pc:picChg>
        <pc:picChg chg="del">
          <ac:chgData name="Lyne Groulx" userId="853c370248dcff36" providerId="LiveId" clId="{0AA2C297-0235-41B4-9F9B-D23A257241B0}" dt="2020-06-28T20:28:20.454" v="65" actId="478"/>
          <ac:picMkLst>
            <pc:docMk/>
            <pc:sldMk cId="1618412976" sldId="306"/>
            <ac:picMk id="19" creationId="{4458DC60-081A-47B2-B511-AE1F5C2D603E}"/>
          </ac:picMkLst>
        </pc:picChg>
      </pc:sldChg>
      <pc:sldChg chg="addSp delSp modSp mod delDesignElem">
        <pc:chgData name="Lyne Groulx" userId="853c370248dcff36" providerId="LiveId" clId="{0AA2C297-0235-41B4-9F9B-D23A257241B0}" dt="2020-06-28T20:02:29.136" v="17" actId="14861"/>
        <pc:sldMkLst>
          <pc:docMk/>
          <pc:sldMk cId="2134319937" sldId="350"/>
        </pc:sldMkLst>
        <pc:picChg chg="add mod modCrop">
          <ac:chgData name="Lyne Groulx" userId="853c370248dcff36" providerId="LiveId" clId="{0AA2C297-0235-41B4-9F9B-D23A257241B0}" dt="2020-06-28T20:02:29.136" v="17" actId="14861"/>
          <ac:picMkLst>
            <pc:docMk/>
            <pc:sldMk cId="2134319937" sldId="350"/>
            <ac:picMk id="3" creationId="{98C6D69C-A609-4A2B-8C4E-E6453F167B8B}"/>
          </ac:picMkLst>
        </pc:picChg>
        <pc:picChg chg="del">
          <ac:chgData name="Lyne Groulx" userId="853c370248dcff36" providerId="LiveId" clId="{0AA2C297-0235-41B4-9F9B-D23A257241B0}" dt="2020-06-28T19:57:32.136" v="4" actId="478"/>
          <ac:picMkLst>
            <pc:docMk/>
            <pc:sldMk cId="2134319937" sldId="350"/>
            <ac:picMk id="5" creationId="{86BCAF43-A8D8-4ADC-A33D-08BFED7BE044}"/>
          </ac:picMkLst>
        </pc:picChg>
      </pc:sldChg>
      <pc:sldChg chg="modNotesTx">
        <pc:chgData name="Lyne Groulx" userId="853c370248dcff36" providerId="LiveId" clId="{0AA2C297-0235-41B4-9F9B-D23A257241B0}" dt="2020-06-20T01:12:18.143" v="0" actId="108"/>
        <pc:sldMkLst>
          <pc:docMk/>
          <pc:sldMk cId="2465265954" sldId="362"/>
        </pc:sldMkLst>
      </pc:sldChg>
      <pc:sldChg chg="modNotesTx">
        <pc:chgData name="Lyne Groulx" userId="853c370248dcff36" providerId="LiveId" clId="{0AA2C297-0235-41B4-9F9B-D23A257241B0}" dt="2020-06-20T01:12:30.029" v="1" actId="108"/>
        <pc:sldMkLst>
          <pc:docMk/>
          <pc:sldMk cId="588514726" sldId="3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7E692B0-85E0-4C92-90AD-1741657C0F48}" type="datetimeFigureOut">
              <a:rPr lang="fr-CA" smtClean="0"/>
              <a:pPr/>
              <a:t>16/09/20</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23D7A384-2EE6-47EE-93F6-70E28C38B1BC}"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693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a:solidFill>
                  <a:schemeClr val="tx1"/>
                </a:solidFill>
                <a:effectLst/>
                <a:latin typeface="+mn-lt"/>
                <a:ea typeface="+mn-ea"/>
                <a:cs typeface="+mn-cs"/>
              </a:rPr>
              <a:t>Accueillir chaleureusement les participants.</a:t>
            </a:r>
            <a:r>
              <a:rPr lang="fr-CA" sz="1200" kern="1200" dirty="0">
                <a:solidFill>
                  <a:schemeClr val="tx1"/>
                </a:solidFill>
                <a:effectLst/>
                <a:latin typeface="+mn-lt"/>
                <a:ea typeface="+mn-ea"/>
                <a:cs typeface="+mn-cs"/>
              </a:rPr>
              <a:t> </a:t>
            </a:r>
          </a:p>
          <a:p>
            <a:r>
              <a:rPr lang="fr-CA" sz="1200" b="1" kern="1200" dirty="0">
                <a:solidFill>
                  <a:schemeClr val="tx1"/>
                </a:solidFill>
                <a:effectLst/>
                <a:latin typeface="+mn-lt"/>
                <a:ea typeface="+mn-ea"/>
                <a:cs typeface="+mn-cs"/>
              </a:rPr>
              <a:t>Faire un retour sur les préparatifs à la rencontre</a:t>
            </a:r>
            <a:r>
              <a:rPr lang="fr-CA" sz="1200" kern="1200" dirty="0">
                <a:solidFill>
                  <a:schemeClr val="tx1"/>
                </a:solidFill>
                <a:effectLst/>
                <a:latin typeface="+mn-lt"/>
                <a:ea typeface="+mn-ea"/>
                <a:cs typeface="+mn-cs"/>
              </a:rPr>
              <a:t> </a:t>
            </a:r>
            <a:r>
              <a:rPr lang="fr-CA" sz="1200" b="1" kern="1200" dirty="0">
                <a:solidFill>
                  <a:schemeClr val="tx1"/>
                </a:solidFill>
                <a:effectLst/>
                <a:latin typeface="+mn-lt"/>
                <a:ea typeface="+mn-ea"/>
                <a:cs typeface="+mn-cs"/>
              </a:rPr>
              <a:t>s’il y a lieu.</a:t>
            </a: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349426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Nous sommes maintenant rendus au troisième mot de la phrase! Nous avançons!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expressions « croire en » et « croire à » veulent-elles dire la même chose?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 Croire » désigne un contenu de foi (ce que l’on croit) et une relation (croire en Dieu). En théologie, on parle de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quae</a:t>
            </a:r>
            <a:r>
              <a:rPr lang="fr-CA" sz="1200" kern="1200" dirty="0" smtClean="0">
                <a:solidFill>
                  <a:schemeClr val="tx1"/>
                </a:solidFill>
                <a:latin typeface="+mn-lt"/>
                <a:ea typeface="+mn-ea"/>
                <a:cs typeface="+mn-cs"/>
              </a:rPr>
              <a:t> quand on parle de l’ensemble des énoncés ou contenus de notre foi et de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qua</a:t>
            </a:r>
            <a:r>
              <a:rPr lang="fr-CA" sz="1200" kern="1200" dirty="0" smtClean="0">
                <a:solidFill>
                  <a:schemeClr val="tx1"/>
                </a:solidFill>
                <a:latin typeface="+mn-lt"/>
                <a:ea typeface="+mn-ea"/>
                <a:cs typeface="+mn-cs"/>
              </a:rPr>
              <a:t> quand on qualifie le lien ou la relation avec celui en qui je crois. En effet, la foi implique, d’une part, une dimension personnelle et existentielle, faisant appel à une décision de croire, un acte d’adhésion vital et subjectif : c’est la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qua</a:t>
            </a:r>
            <a:r>
              <a:rPr lang="fr-CA" sz="1200" kern="1200" dirty="0" smtClean="0">
                <a:solidFill>
                  <a:schemeClr val="tx1"/>
                </a:solidFill>
                <a:latin typeface="+mn-lt"/>
                <a:ea typeface="+mn-ea"/>
                <a:cs typeface="+mn-cs"/>
              </a:rPr>
              <a:t>. D’autre part, la foi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quae</a:t>
            </a:r>
            <a:r>
              <a:rPr lang="fr-CA" sz="1200" kern="1200" dirty="0" smtClean="0">
                <a:solidFill>
                  <a:schemeClr val="tx1"/>
                </a:solidFill>
                <a:latin typeface="+mn-lt"/>
                <a:ea typeface="+mn-ea"/>
                <a:cs typeface="+mn-cs"/>
              </a:rPr>
              <a:t>) est aussi reçue et transmise dans des énoncés, des pratiques et des rites, comme le dit si bien saint Paul : «Je vous ai transmis en premier lieu ce que j’ai reçu moi-même» (1 Co 15). Ainsi, l’initiative du « croire » trouve son origine en Dieu lui-même qui nous appelle intérieurement et nous laisse libre d’y répondre. Le Credo, profession de notre foi, combine donc ces deux dimensions inséparables et complémentaires de la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qua</a:t>
            </a:r>
            <a:r>
              <a:rPr lang="fr-CA" sz="1200" kern="1200" dirty="0" smtClean="0">
                <a:solidFill>
                  <a:schemeClr val="tx1"/>
                </a:solidFill>
                <a:latin typeface="+mn-lt"/>
                <a:ea typeface="+mn-ea"/>
                <a:cs typeface="+mn-cs"/>
              </a:rPr>
              <a:t> (je crois) et de la </a:t>
            </a:r>
            <a:r>
              <a:rPr lang="fr-CA" sz="1200" i="1" kern="1200" dirty="0" err="1" smtClean="0">
                <a:solidFill>
                  <a:schemeClr val="tx1"/>
                </a:solidFill>
                <a:latin typeface="+mn-lt"/>
                <a:ea typeface="+mn-ea"/>
                <a:cs typeface="+mn-cs"/>
              </a:rPr>
              <a:t>fides</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quae</a:t>
            </a:r>
            <a:r>
              <a:rPr lang="fr-CA" sz="1200" i="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(croire en et croire à). De plus, on peut voir une nuance à faire entre le « croire à » (quelque chose) et le « croire en » (quelqu’un)! Dans le Credo, par exemple, « je crois » en Dieu le Père, en Jésus Christ, en l’Esprit saint! Et « Je crois » </a:t>
            </a:r>
            <a:r>
              <a:rPr lang="fr-FR" sz="1200" kern="1200" dirty="0" smtClean="0">
                <a:solidFill>
                  <a:schemeClr val="tx1"/>
                </a:solidFill>
                <a:latin typeface="+mn-lt"/>
                <a:ea typeface="+mn-ea"/>
                <a:cs typeface="+mn-cs"/>
              </a:rPr>
              <a:t>à la sainte Église catholique, à la communion des saints, à la rémission des péchés, à la résurrection de la chair, à la vie éternelle</a:t>
            </a:r>
            <a:r>
              <a:rPr lang="fr-FR" sz="1200" i="1" kern="1200" dirty="0" smtClean="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10</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814308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Reprendre la phrase et mettre l’accent sur le mot DIEU</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Et Dieu? Qui est-il? Ce n’est pas une question facile! Dieu ne se définit pas facilement! Il est d’abord mystère mais Il se laisse découvrir à travers des images ou des comparaisons. Tentons un petit exercice pour découvrir quelle image de Dieu se cache dans notre histoire de vie.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marL="0" indent="0">
              <a:buNone/>
            </a:pPr>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379445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Poser la question et laisser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choisir l’image ou les images qui ressemblent le plus à leur représentation de Dieu.</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Échanger sur le choix de tous sans porter de jugement.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Poursuivre la conversation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Quelle image de Dieu ou quelle représentation de Dieu te questionne, te choque ou ne te rejoint pas du tout?</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sans bonnes réponses.</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Notes pour l’animation:</a:t>
            </a:r>
            <a:r>
              <a:rPr lang="fr-CA" sz="1200" kern="1200" dirty="0" smtClean="0">
                <a:solidFill>
                  <a:schemeClr val="tx1"/>
                </a:solidFill>
                <a:latin typeface="+mn-lt"/>
                <a:ea typeface="+mn-ea"/>
                <a:cs typeface="+mn-cs"/>
              </a:rPr>
              <a:t> il s’agit d’ouvrir le dialogue avec les participants et de les inviter graduellement à dévoiler les images de Dieu qu’ils ou elles portent, parfois même sans s’en rendre compte. Même si certaines de ces images sont à travailler et à transformer, cet exercice n’en est que le point de départ. Si des clarifications sont nécessaires, voici différentes images possibles, avec un exemple pour chacune (ces exemples sont à l’usage de la personne qui anime, seulement : ne pas les présenter!) :</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Dieu-marionnettiste</a:t>
            </a:r>
            <a:r>
              <a:rPr lang="fr-CA" sz="1200" kern="1200" dirty="0" smtClean="0">
                <a:solidFill>
                  <a:schemeClr val="tx1"/>
                </a:solidFill>
                <a:latin typeface="+mn-lt"/>
                <a:ea typeface="+mn-ea"/>
                <a:cs typeface="+mn-cs"/>
              </a:rPr>
              <a:t> qui nous dit : fais ceci, fais cela!</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Dieu-ami-présence</a:t>
            </a:r>
            <a:r>
              <a:rPr lang="fr-CA" sz="1200" kern="1200" dirty="0" smtClean="0">
                <a:solidFill>
                  <a:schemeClr val="tx1"/>
                </a:solidFill>
                <a:latin typeface="+mn-lt"/>
                <a:ea typeface="+mn-ea"/>
                <a:cs typeface="+mn-cs"/>
              </a:rPr>
              <a:t>: qui accompagne, se fait sentir et prend soin.</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Dieu-vitamine</a:t>
            </a:r>
            <a:r>
              <a:rPr lang="fr-CA" sz="1200" kern="1200" dirty="0" smtClean="0">
                <a:solidFill>
                  <a:schemeClr val="tx1"/>
                </a:solidFill>
                <a:latin typeface="+mn-lt"/>
                <a:ea typeface="+mn-ea"/>
                <a:cs typeface="+mn-cs"/>
              </a:rPr>
              <a:t> qui nous redonne de l’énergie quand on prie, va à la messe, etc.</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Dieu-juge</a:t>
            </a:r>
            <a:r>
              <a:rPr lang="fr-CA" sz="1200" kern="1200" dirty="0" smtClean="0">
                <a:solidFill>
                  <a:schemeClr val="tx1"/>
                </a:solidFill>
                <a:latin typeface="+mn-lt"/>
                <a:ea typeface="+mn-ea"/>
                <a:cs typeface="+mn-cs"/>
              </a:rPr>
              <a:t> qui passe mes actions, mes paroles, mes pensées à la loupe pour voir si c’est bien ou mal.</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Dieu-assurance</a:t>
            </a:r>
            <a:r>
              <a:rPr lang="fr-CA" sz="1200" b="1" kern="1200" dirty="0" smtClean="0">
                <a:solidFill>
                  <a:schemeClr val="tx1"/>
                </a:solidFill>
                <a:latin typeface="+mn-lt"/>
                <a:ea typeface="+mn-ea"/>
                <a:cs typeface="+mn-cs"/>
              </a:rPr>
              <a:t> vie</a:t>
            </a:r>
            <a:r>
              <a:rPr lang="fr-CA" sz="1200" kern="1200" dirty="0" smtClean="0">
                <a:solidFill>
                  <a:schemeClr val="tx1"/>
                </a:solidFill>
                <a:latin typeface="+mn-lt"/>
                <a:ea typeface="+mn-ea"/>
                <a:cs typeface="+mn-cs"/>
              </a:rPr>
              <a:t> qui me protège des malheurs.</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Dieu-snob</a:t>
            </a:r>
            <a:r>
              <a:rPr lang="fr-CA" sz="1200" kern="1200" dirty="0" smtClean="0">
                <a:solidFill>
                  <a:schemeClr val="tx1"/>
                </a:solidFill>
                <a:latin typeface="+mn-lt"/>
                <a:ea typeface="+mn-ea"/>
                <a:cs typeface="+mn-cs"/>
              </a:rPr>
              <a:t> qui ne s’intéresse pas à moi. Il a autre chose à faire!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Dieu-idée</a:t>
            </a:r>
            <a:r>
              <a:rPr lang="fr-CA" sz="1200" kern="1200" dirty="0" smtClean="0">
                <a:solidFill>
                  <a:schemeClr val="tx1"/>
                </a:solidFill>
                <a:latin typeface="+mn-lt"/>
                <a:ea typeface="+mn-ea"/>
                <a:cs typeface="+mn-cs"/>
              </a:rPr>
              <a:t>, une sorte de concept philosophique qui m’aide à vivre.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Dieu-créateur-artiste</a:t>
            </a:r>
            <a:r>
              <a:rPr lang="fr-CA" sz="1200" kern="1200" dirty="0" smtClean="0">
                <a:solidFill>
                  <a:schemeClr val="tx1"/>
                </a:solidFill>
                <a:latin typeface="+mn-lt"/>
                <a:ea typeface="+mn-ea"/>
                <a:cs typeface="+mn-cs"/>
              </a:rPr>
              <a:t>: un Dieu qui a créé et qui crée encore aujourd’hui avec sa touche artistique personnelle.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Dieu-comptable</a:t>
            </a:r>
            <a:r>
              <a:rPr lang="fr-CA" sz="1200" kern="1200" dirty="0" smtClean="0">
                <a:solidFill>
                  <a:schemeClr val="tx1"/>
                </a:solidFill>
                <a:latin typeface="+mn-lt"/>
                <a:ea typeface="+mn-ea"/>
                <a:cs typeface="+mn-cs"/>
              </a:rPr>
              <a:t> qui calcule mes péchés et mes bonnes actions pour voir si je fais des efforts et avec qui je peux marchander.</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Dieu-superhéros</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tout-puissant, qui va empêcher tout ce qui ne me convient pas.</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Dieu-auteur</a:t>
            </a:r>
            <a:r>
              <a:rPr lang="fr-CA" sz="1200" kern="1200" dirty="0" smtClean="0">
                <a:solidFill>
                  <a:schemeClr val="tx1"/>
                </a:solidFill>
                <a:latin typeface="+mn-lt"/>
                <a:ea typeface="+mn-ea"/>
                <a:cs typeface="+mn-cs"/>
              </a:rPr>
              <a:t> du grand livre: un Dieu qui a tout écrit d’avance.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Dieu-énergie</a:t>
            </a:r>
            <a:r>
              <a:rPr lang="fr-CA" sz="1200" kern="1200" dirty="0" smtClean="0">
                <a:solidFill>
                  <a:schemeClr val="tx1"/>
                </a:solidFill>
                <a:latin typeface="+mn-lt"/>
                <a:ea typeface="+mn-ea"/>
                <a:cs typeface="+mn-cs"/>
              </a:rPr>
              <a:t>: un Dieu qui n’est pas incarné ou un Dieu qui est source de la vie (énergie vitale).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Dieu-pompier</a:t>
            </a:r>
            <a:r>
              <a:rPr lang="fr-CA" sz="1200" kern="1200" dirty="0" smtClean="0">
                <a:solidFill>
                  <a:schemeClr val="tx1"/>
                </a:solidFill>
                <a:latin typeface="+mn-lt"/>
                <a:ea typeface="+mn-ea"/>
                <a:cs typeface="+mn-cs"/>
              </a:rPr>
              <a:t> vers qui je me tourne quand ça va mal pour qu’il me sauve.</a:t>
            </a:r>
            <a:endParaRPr lang="fr-FR" sz="1200" kern="1200" dirty="0" smtClean="0">
              <a:solidFill>
                <a:schemeClr val="tx1"/>
              </a:solidFill>
              <a:latin typeface="+mn-lt"/>
              <a:ea typeface="+mn-ea"/>
              <a:cs typeface="+mn-cs"/>
            </a:endParaRPr>
          </a:p>
          <a:p>
            <a:pPr lvl="0"/>
            <a:r>
              <a:rPr lang="fr-CA" sz="1200" kern="1200" dirty="0" smtClean="0">
                <a:solidFill>
                  <a:schemeClr val="tx1"/>
                </a:solidFill>
                <a:latin typeface="+mn-lt"/>
                <a:ea typeface="+mn-ea"/>
                <a:cs typeface="+mn-cs"/>
              </a:rPr>
              <a:t>Un </a:t>
            </a:r>
            <a:r>
              <a:rPr lang="fr-CA" sz="1200" b="1" kern="1200" dirty="0" err="1" smtClean="0">
                <a:solidFill>
                  <a:schemeClr val="tx1"/>
                </a:solidFill>
                <a:latin typeface="+mn-lt"/>
                <a:ea typeface="+mn-ea"/>
                <a:cs typeface="+mn-cs"/>
              </a:rPr>
              <a:t>Dieu-case</a:t>
            </a:r>
            <a:r>
              <a:rPr lang="fr-CA" sz="1200" b="1" kern="1200" dirty="0" smtClean="0">
                <a:solidFill>
                  <a:schemeClr val="tx1"/>
                </a:solidFill>
                <a:latin typeface="+mn-lt"/>
                <a:ea typeface="+mn-ea"/>
                <a:cs typeface="+mn-cs"/>
              </a:rPr>
              <a:t> blanche</a:t>
            </a:r>
            <a:r>
              <a:rPr lang="fr-CA" sz="1200" kern="1200" dirty="0" smtClean="0">
                <a:solidFill>
                  <a:schemeClr val="tx1"/>
                </a:solidFill>
                <a:latin typeface="+mn-lt"/>
                <a:ea typeface="+mn-ea"/>
                <a:cs typeface="+mn-cs"/>
              </a:rPr>
              <a:t> avec point d’interrogation: pour toutes les autres réponses ou un « je ne sais pas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085627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Faire la transition vers la partie suivante de la rencontre qui s’appuie sur un échange à partir de citations bibliques.</a:t>
            </a:r>
            <a:endParaRPr lang="fr-FR" sz="120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67080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Lire chaque extrait biblique et demander : </a:t>
            </a:r>
            <a:r>
              <a:rPr lang="fr-FR" sz="1200" i="1" kern="1200" dirty="0" smtClean="0">
                <a:solidFill>
                  <a:schemeClr val="tx1"/>
                </a:solidFill>
                <a:latin typeface="+mn-lt"/>
                <a:ea typeface="+mn-ea"/>
                <a:cs typeface="+mn-cs"/>
              </a:rPr>
              <a:t>Quelle est la qualité, l’attitude ou l’action de Dieu qui y est présentée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Quelle image de Dieu se cache derrière l’ensemble de ces citations?</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a:t>
            </a:r>
            <a:r>
              <a:rPr lang="fr-CA" sz="1200" b="1" kern="1200" dirty="0" smtClean="0">
                <a:solidFill>
                  <a:schemeClr val="tx1"/>
                </a:solidFill>
                <a:latin typeface="+mn-lt"/>
                <a:ea typeface="+mn-ea"/>
                <a:cs typeface="+mn-cs"/>
              </a:rPr>
              <a:t>Parole libre</a:t>
            </a:r>
            <a:r>
              <a:rPr lang="fr-CA" sz="1200" kern="1200" dirty="0" smtClean="0">
                <a:solidFill>
                  <a:schemeClr val="tx1"/>
                </a:solidFill>
                <a:latin typeface="+mn-lt"/>
                <a:ea typeface="+mn-ea"/>
                <a:cs typeface="+mn-cs"/>
              </a:rPr>
              <a:t> – </a:t>
            </a:r>
            <a:r>
              <a:rPr lang="fr-CA" sz="1200" b="1" kern="1200" dirty="0" smtClean="0">
                <a:solidFill>
                  <a:schemeClr val="tx1"/>
                </a:solidFill>
                <a:latin typeface="+mn-lt"/>
                <a:ea typeface="+mn-ea"/>
                <a:cs typeface="+mn-cs"/>
              </a:rPr>
              <a:t>les réponses peuvent varier selon la thématique choisie qui apparaitra au clic: Dieu </a:t>
            </a:r>
            <a:r>
              <a:rPr lang="fr-CA" sz="1200" b="1" kern="1200" dirty="0" err="1" smtClean="0">
                <a:solidFill>
                  <a:schemeClr val="tx1"/>
                </a:solidFill>
                <a:latin typeface="+mn-lt"/>
                <a:ea typeface="+mn-ea"/>
                <a:cs typeface="+mn-cs"/>
              </a:rPr>
              <a:t>Père-Mère</a:t>
            </a:r>
            <a:r>
              <a:rPr lang="fr-CA" sz="1200" b="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La figure de </a:t>
            </a:r>
            <a:r>
              <a:rPr lang="fr-CA" sz="1200" kern="1200" dirty="0" err="1" smtClean="0">
                <a:solidFill>
                  <a:schemeClr val="tx1"/>
                </a:solidFill>
                <a:latin typeface="+mn-lt"/>
                <a:ea typeface="+mn-ea"/>
                <a:cs typeface="+mn-cs"/>
              </a:rPr>
              <a:t>Dieu-Père</a:t>
            </a:r>
            <a:r>
              <a:rPr lang="fr-CA" sz="1200" kern="1200" dirty="0" smtClean="0">
                <a:solidFill>
                  <a:schemeClr val="tx1"/>
                </a:solidFill>
                <a:latin typeface="+mn-lt"/>
                <a:ea typeface="+mn-ea"/>
                <a:cs typeface="+mn-cs"/>
              </a:rPr>
              <a:t> ou </a:t>
            </a:r>
            <a:r>
              <a:rPr lang="fr-CA" sz="1200" kern="1200" dirty="0" err="1" smtClean="0">
                <a:solidFill>
                  <a:schemeClr val="tx1"/>
                </a:solidFill>
                <a:latin typeface="+mn-lt"/>
                <a:ea typeface="+mn-ea"/>
                <a:cs typeface="+mn-cs"/>
              </a:rPr>
              <a:t>Dieu-Mère</a:t>
            </a:r>
            <a:r>
              <a:rPr lang="fr-CA" sz="1200" kern="1200" dirty="0" smtClean="0">
                <a:solidFill>
                  <a:schemeClr val="tx1"/>
                </a:solidFill>
                <a:latin typeface="+mn-lt"/>
                <a:ea typeface="+mn-ea"/>
                <a:cs typeface="+mn-cs"/>
              </a:rPr>
              <a:t> peut être teintée par une expérience d’un parent humain déficient. Garder l’oreille attentive envers les </a:t>
            </a:r>
            <a:r>
              <a:rPr lang="fr-CA" sz="1200" kern="1200" dirty="0" err="1" smtClean="0">
                <a:solidFill>
                  <a:schemeClr val="tx1"/>
                </a:solidFill>
                <a:latin typeface="+mn-lt"/>
                <a:ea typeface="+mn-ea"/>
                <a:cs typeface="+mn-cs"/>
              </a:rPr>
              <a:t>candidat.e.s</a:t>
            </a:r>
            <a:r>
              <a:rPr lang="fr-CA" sz="1200" kern="1200" dirty="0" smtClean="0">
                <a:solidFill>
                  <a:schemeClr val="tx1"/>
                </a:solidFill>
                <a:latin typeface="+mn-lt"/>
                <a:ea typeface="+mn-ea"/>
                <a:cs typeface="+mn-cs"/>
              </a:rPr>
              <a:t> qui auraient vécu des traumatismes au cours de leur vie. La parentalité de Dieu n’est pas celle des êtres humains. Son amour vient guérir et libérer, donner la vie et faire grandir, nourrir et guider. </a:t>
            </a:r>
            <a:r>
              <a:rPr lang="fr-FR" sz="1200" b="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Une femme peut-elle oublier son nourrisson, ne plus avoir de tendresse pour le fils de ses entrailles ? Même si elle l’oubliait, moi, je ne t’oublierai pas » dit Dieu. (</a:t>
            </a:r>
            <a:r>
              <a:rPr lang="fr-FR" sz="1200" i="1" kern="1200" dirty="0" smtClean="0">
                <a:solidFill>
                  <a:schemeClr val="tx1"/>
                </a:solidFill>
                <a:latin typeface="+mn-lt"/>
                <a:ea typeface="+mn-ea"/>
                <a:cs typeface="+mn-cs"/>
              </a:rPr>
              <a:t>Is</a:t>
            </a:r>
            <a:r>
              <a:rPr lang="fr-FR" sz="1200" kern="1200" dirty="0" smtClean="0">
                <a:solidFill>
                  <a:schemeClr val="tx1"/>
                </a:solidFill>
                <a:latin typeface="+mn-lt"/>
                <a:ea typeface="+mn-ea"/>
                <a:cs typeface="+mn-cs"/>
              </a:rPr>
              <a:t> 49,15)</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401C4E-7332-4790-A252-A84B5A07DFA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373366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Lire chaque extrait biblique et demander : </a:t>
            </a:r>
            <a:r>
              <a:rPr lang="fr-FR" sz="1200" i="1" kern="1200" dirty="0" smtClean="0">
                <a:solidFill>
                  <a:schemeClr val="tx1"/>
                </a:solidFill>
                <a:latin typeface="+mn-lt"/>
                <a:ea typeface="+mn-ea"/>
                <a:cs typeface="+mn-cs"/>
              </a:rPr>
              <a:t>Quelle est la qualité, l’attitude ou l’action de Dieu qui y est présentée ?</a:t>
            </a:r>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Quelle image de Dieu se cache derrière l’ensemble de ces citations?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 les réponses peuvent varier selon la thématique choisie qui apparaitra au clic: Dieu Créateur.)</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Notes pour l’animation:</a:t>
            </a:r>
            <a:r>
              <a:rPr lang="fr-CA" sz="1200" kern="1200" dirty="0" smtClean="0">
                <a:solidFill>
                  <a:schemeClr val="tx1"/>
                </a:solidFill>
                <a:latin typeface="+mn-lt"/>
                <a:ea typeface="+mn-ea"/>
                <a:cs typeface="+mn-cs"/>
              </a:rPr>
              <a:t> Parler de Dieu créateur, ce n’est pas l’enfermer dans le passé, mais c’est affirmer une relation vivante avec lui dans le présent, dans la création d’aujourd’hui, à travers laquelle Il nous invite à participer en devenant des </a:t>
            </a:r>
            <a:r>
              <a:rPr lang="fr-CA" sz="1200" kern="1200" dirty="0" err="1" smtClean="0">
                <a:solidFill>
                  <a:schemeClr val="tx1"/>
                </a:solidFill>
                <a:latin typeface="+mn-lt"/>
                <a:ea typeface="+mn-ea"/>
                <a:cs typeface="+mn-cs"/>
              </a:rPr>
              <a:t>co-créateurs</a:t>
            </a:r>
            <a:r>
              <a:rPr lang="fr-CA" sz="1200" kern="1200" dirty="0" smtClean="0">
                <a:solidFill>
                  <a:schemeClr val="tx1"/>
                </a:solidFill>
                <a:latin typeface="+mn-lt"/>
                <a:ea typeface="+mn-ea"/>
                <a:cs typeface="+mn-cs"/>
              </a:rPr>
              <a:t>. Il nous demande à nous aussi de façonner la vie, de mettre la main à la pâte pour transformer le monde, pour conserver la vie, pour sauvegarder l’harmonie de la création</a:t>
            </a:r>
            <a:r>
              <a:rPr lang="fr-CA" sz="1200" i="1" kern="1200" dirty="0" smtClean="0">
                <a:solidFill>
                  <a:schemeClr val="tx1"/>
                </a:solidFill>
                <a:latin typeface="+mn-lt"/>
                <a:ea typeface="+mn-ea"/>
                <a:cs typeface="+mn-cs"/>
              </a:rPr>
              <a:t>.</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401C4E-7332-4790-A252-A84B5A07DFA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132111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Lire chaque extrait biblique</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et demander : </a:t>
            </a:r>
            <a:r>
              <a:rPr lang="fr-FR" sz="1200" i="1" kern="1200" dirty="0" smtClean="0">
                <a:solidFill>
                  <a:schemeClr val="tx1"/>
                </a:solidFill>
                <a:latin typeface="+mn-lt"/>
                <a:ea typeface="+mn-ea"/>
                <a:cs typeface="+mn-cs"/>
              </a:rPr>
              <a:t>Quelle est la qualité, l’attitude ou l’action de Dieu qui y est présentée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Quelle image de Dieu se cache derrière l’ensemble de ces citations?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 les réponses peuvent varier selon la thématique choisie qui apparaitra au clic: Dieu Amour.)</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L’expression « Dieu est Amour » est une expression largement utilisée. Dans l’échange, il peut être fécond d’essayer de qualifier cet amour et d’en approfondir le sens.</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401C4E-7332-4790-A252-A84B5A07DFA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708951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latin typeface="+mn-lt"/>
                <a:ea typeface="+mn-ea"/>
                <a:cs typeface="+mn-cs"/>
              </a:rPr>
              <a:t>Lire chaque extrait biblique</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et demander : </a:t>
            </a:r>
            <a:r>
              <a:rPr lang="fr-FR" sz="1200" i="1" kern="1200" dirty="0" smtClean="0">
                <a:solidFill>
                  <a:schemeClr val="tx1"/>
                </a:solidFill>
                <a:latin typeface="+mn-lt"/>
                <a:ea typeface="+mn-ea"/>
                <a:cs typeface="+mn-cs"/>
              </a:rPr>
              <a:t>quelle est la qualité, l’attitude ou l’action de Dieu qui y est présentée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b="1" i="1" kern="1200" dirty="0" smtClean="0">
                <a:solidFill>
                  <a:schemeClr val="tx1"/>
                </a:solidFill>
                <a:latin typeface="+mn-lt"/>
                <a:ea typeface="+mn-ea"/>
                <a:cs typeface="+mn-cs"/>
              </a:rPr>
              <a:t>:</a:t>
            </a:r>
            <a:r>
              <a:rPr lang="fr-CA" sz="1200" i="1" kern="1200" dirty="0" smtClean="0">
                <a:solidFill>
                  <a:schemeClr val="tx1"/>
                </a:solidFill>
                <a:latin typeface="+mn-lt"/>
                <a:ea typeface="+mn-ea"/>
                <a:cs typeface="+mn-cs"/>
              </a:rPr>
              <a:t> Quelle image de Dieu se cache derrière l’ensemble de ces citations?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 les réponses peuvent varier selon la thématique choisie qui apparaitra au clic: Dieu Tout-Puissant.)</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Souvent, l’expression « tout-puissant » fait référence à des termes comme « force », « armée », « pouvoir », « victoire », « domination », etc. Mais, contrairement à la toute-puissance humaine, la toute-puissance de Dieu est dans l’amour. Et celle-ci s’exprime jusqu’à nous laisser libre de l’aimer ou non, de vivre ou non cette relation avec Lui. Car Il se sert de sa puissance non pour punir, détruire ou contrôler, mais pour nous laisser libre. Sa puissance n’est pas d’intervenir à notre place. Sa puissance est de nous laisser réaliser la mission qu’Il nous a confiée, d’agir nous-mêmes devant les injustices, d’accueillir les rejetés, les opprimés… et d’annoncer l’espérance. Si Dieu était un Dieu Tout-Puissant selon l’image de la toute-puissance humaine, ce Dieu-là plierait l’homme à ses volontés, de gré ou de force. Ce Dieu Tout-Puissant n’existe pas. Sa toute-puissance est celle d’un </a:t>
            </a:r>
            <a:r>
              <a:rPr lang="fr-FR" sz="1200" kern="1200" dirty="0" err="1" smtClean="0">
                <a:solidFill>
                  <a:schemeClr val="tx1"/>
                </a:solidFill>
                <a:latin typeface="+mn-lt"/>
                <a:ea typeface="+mn-ea"/>
                <a:cs typeface="+mn-cs"/>
              </a:rPr>
              <a:t>Dieu-Père</a:t>
            </a:r>
            <a:r>
              <a:rPr lang="fr-FR" sz="1200" kern="1200" dirty="0" smtClean="0">
                <a:solidFill>
                  <a:schemeClr val="tx1"/>
                </a:solidFill>
                <a:latin typeface="+mn-lt"/>
                <a:ea typeface="+mn-ea"/>
                <a:cs typeface="+mn-cs"/>
              </a:rPr>
              <a:t> qui nous envoie son Fils pour nous dire tout son amour, toute sa confiance en nous. Le Tout-puissant est le </a:t>
            </a:r>
            <a:r>
              <a:rPr lang="fr-FR" sz="1200" kern="1200" dirty="0" err="1" smtClean="0">
                <a:solidFill>
                  <a:schemeClr val="tx1"/>
                </a:solidFill>
                <a:latin typeface="+mn-lt"/>
                <a:ea typeface="+mn-ea"/>
                <a:cs typeface="+mn-cs"/>
              </a:rPr>
              <a:t>Tout-Aimant</a:t>
            </a:r>
            <a:r>
              <a:rPr lang="fr-FR" sz="1200" kern="1200" dirty="0" smtClean="0">
                <a:solidFill>
                  <a:schemeClr val="tx1"/>
                </a:solidFill>
                <a:latin typeface="+mn-lt"/>
                <a:ea typeface="+mn-ea"/>
                <a:cs typeface="+mn-cs"/>
              </a:rPr>
              <a:t>. </a:t>
            </a: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401C4E-7332-4790-A252-A84B5A07DFA1}"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42959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 le partage en disant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En ouvrant la Bible aujourd’hui, nous avons découvert quatre images de Dieu. Et nous savons que la </a:t>
            </a:r>
            <a:r>
              <a:rPr lang="fr-FR" sz="1200" i="1" kern="1200" dirty="0" smtClean="0">
                <a:solidFill>
                  <a:schemeClr val="tx1"/>
                </a:solidFill>
                <a:latin typeface="+mn-lt"/>
                <a:ea typeface="+mn-ea"/>
                <a:cs typeface="+mn-cs"/>
              </a:rPr>
              <a:t>Bible nous en propose une bien plus grande diversité! Dieu gardera toujours pour nous une part de mystère. Il ne se laisse pas définir facilement! Commençons tout de même par ces quatre visages de Dieu.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Poser la question qui apparait sur la diapo et laisser les participants choisir l’image ou les images qui les rejoignent le plus</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Inviter les </a:t>
            </a:r>
            <a:r>
              <a:rPr lang="fr-CA" sz="1200" b="1"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à dire pourquoi ou de quelle façon cette image les touche.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Note pour l’animation :</a:t>
            </a:r>
            <a:r>
              <a:rPr lang="fr-FR" sz="1200" kern="1200" dirty="0" smtClean="0">
                <a:solidFill>
                  <a:schemeClr val="tx1"/>
                </a:solidFill>
                <a:latin typeface="+mn-lt"/>
                <a:ea typeface="+mn-ea"/>
                <a:cs typeface="+mn-cs"/>
              </a:rPr>
              <a:t> La Bible nous présente une grande diversité de visages de Dieu, dont les quatre images proposées dans cette présentation. « Pour les croyants, peu importe leur religion, il est difficile de parler de leur expérience de Dieu : ils ont besoin de faire appel à des images, à des analogies ou à des comparaisons avec ce qu’ils connaissent et à des récits d’expériences spirituelles. Mais Dieu est toujours plus grand que les images que nous nous en faisons. On ne peut pas le classer dans une catégorie ni le résumer en un seul mot : on ne peut pas mettre Dieu en boîte ! Pourtant, il a un visage. Et plus encore, il se montre à nous, il veut nous rencontrer. Pour nous, chrétiens, Dieu n’est ni une idée ou un principe universel, ni un être distant qui regarderait les humains de haut. Dieu est un être de relation, il est un Père aimant, qui donne la vie et veut le bonheur de ses enfants. Les qualités, attitudes ou actions de Dieu, que nous venons d’explorer, sont au cœur de la foi chrétienne. » Rencontre thématique (T-6), </a:t>
            </a:r>
            <a:r>
              <a:rPr lang="fr-FR" sz="1200" i="1" kern="1200" dirty="0" smtClean="0">
                <a:solidFill>
                  <a:schemeClr val="tx1"/>
                </a:solidFill>
                <a:latin typeface="+mn-lt"/>
                <a:ea typeface="+mn-ea"/>
                <a:cs typeface="+mn-cs"/>
              </a:rPr>
              <a:t>Boite à Théo</a:t>
            </a:r>
            <a:r>
              <a:rPr lang="fr-FR" sz="1200" kern="1200" dirty="0" smtClean="0">
                <a:solidFill>
                  <a:schemeClr val="tx1"/>
                </a:solidFill>
                <a:latin typeface="+mn-lt"/>
                <a:ea typeface="+mn-ea"/>
                <a:cs typeface="+mn-cs"/>
              </a:rPr>
              <a:t>, OCQ, 2015, p.4.</a:t>
            </a:r>
          </a:p>
          <a:p>
            <a:endParaRPr lang="fr-CA" dirty="0" smtClean="0"/>
          </a:p>
          <a:p>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18</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149541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l’extrait biblique du livre d’Isaïe lentement.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Observer un temps de silence pour laisser cette Parole toucher le cœur des participants.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 Le texte provient d’une adaptation de la traduction en français courant (cf. </a:t>
            </a:r>
            <a:r>
              <a:rPr lang="fr-FR" sz="1200" kern="1200" dirty="0" smtClean="0">
                <a:solidFill>
                  <a:schemeClr val="tx1"/>
                </a:solidFill>
                <a:latin typeface="+mn-lt"/>
                <a:ea typeface="+mn-ea"/>
                <a:cs typeface="+mn-cs"/>
              </a:rPr>
              <a:t>Rencontre thématique (T-6), </a:t>
            </a:r>
            <a:r>
              <a:rPr lang="fr-FR" sz="1200" i="1" kern="1200" dirty="0" smtClean="0">
                <a:solidFill>
                  <a:schemeClr val="tx1"/>
                </a:solidFill>
                <a:latin typeface="+mn-lt"/>
                <a:ea typeface="+mn-ea"/>
                <a:cs typeface="+mn-cs"/>
              </a:rPr>
              <a:t>Boite à Théo</a:t>
            </a:r>
            <a:r>
              <a:rPr lang="fr-FR" sz="1200" kern="1200" dirty="0" smtClean="0">
                <a:solidFill>
                  <a:schemeClr val="tx1"/>
                </a:solidFill>
                <a:latin typeface="+mn-lt"/>
                <a:ea typeface="+mn-ea"/>
                <a:cs typeface="+mn-cs"/>
              </a:rPr>
              <a:t>, OCQ, 2015, p.4).</a:t>
            </a:r>
          </a:p>
          <a:p>
            <a:pPr marL="228600" indent="-228600">
              <a:buAutoNum type="arabicPeriod"/>
            </a:pPr>
            <a:endParaRPr lang="fr-FR" sz="1200" b="0" i="1" u="none" strike="noStrike" kern="1200" baseline="0" dirty="0" smtClean="0">
              <a:solidFill>
                <a:schemeClr val="tx1"/>
              </a:solidFill>
              <a:latin typeface="+mn-lt"/>
              <a:ea typeface="+mn-ea"/>
              <a:cs typeface="+mn-cs"/>
            </a:endParaRP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19</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6786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Présenter les objectifs de la rencontre:</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Se présenter et faire connaissance</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Approfondir le sens de la première phrase du Credo:   Je crois en Dieu …</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i="1" kern="1200" dirty="0" smtClean="0">
                <a:solidFill>
                  <a:schemeClr val="tx1"/>
                </a:solidFill>
                <a:effectLst/>
                <a:latin typeface="+mn-lt"/>
                <a:ea typeface="+mn-ea"/>
                <a:cs typeface="+mn-cs"/>
              </a:rPr>
              <a:t>S’interroger sur les images de Dieu qui nous habitent.</a:t>
            </a:r>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i="1" kern="1200" dirty="0" smtClean="0">
                <a:solidFill>
                  <a:schemeClr val="tx1"/>
                </a:solidFill>
                <a:effectLst/>
                <a:latin typeface="+mn-lt"/>
                <a:ea typeface="+mn-ea"/>
                <a:cs typeface="+mn-cs"/>
              </a:rPr>
              <a:t>Explorer quelques images de Dieu à partir d’extraits bibliques.</a:t>
            </a:r>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123551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Temps de prière.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Si possible, partager la lecture de la prière entre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 </a:t>
            </a:r>
            <a:r>
              <a:rPr lang="fr-CA" sz="1200" kern="1200" dirty="0" smtClean="0">
                <a:solidFill>
                  <a:schemeClr val="tx1"/>
                </a:solidFill>
                <a:latin typeface="+mn-lt"/>
                <a:ea typeface="+mn-ea"/>
                <a:cs typeface="+mn-cs"/>
              </a:rPr>
              <a:t>La prière se poursuit sur la prochaine diapo.</a:t>
            </a:r>
            <a:r>
              <a:rPr lang="fr-FR" dirty="0" smtClean="0"/>
              <a:t> </a:t>
            </a:r>
            <a:endParaRPr lang="fr-CA" b="0"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20</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944147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1" kern="1200" dirty="0">
                <a:solidFill>
                  <a:schemeClr val="tx1"/>
                </a:solidFill>
                <a:effectLst/>
                <a:latin typeface="+mn-lt"/>
                <a:ea typeface="+mn-ea"/>
                <a:cs typeface="+mn-cs"/>
              </a:rPr>
              <a:t>(La prière se poursuit.)</a:t>
            </a:r>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21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751353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Faire une courte évaluation de la rencontre sous le mode de la relecture personnelle avec l’aide des questions de la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Donner la parole aux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qui le désirent.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Rappeler la prochaine rencontre et toute information pertinente à la suite des choses.</a:t>
            </a:r>
            <a:endParaRPr lang="fr-FR" sz="1200" kern="1200" dirty="0" smtClean="0">
              <a:solidFill>
                <a:schemeClr val="tx1"/>
              </a:solidFill>
              <a:latin typeface="+mn-lt"/>
              <a:ea typeface="+mn-ea"/>
              <a:cs typeface="+mn-cs"/>
            </a:endParaRPr>
          </a:p>
          <a:p>
            <a:r>
              <a:rPr lang="fr-CA" sz="1200" b="1" kern="1200" smtClean="0">
                <a:solidFill>
                  <a:schemeClr val="tx1"/>
                </a:solidFill>
                <a:latin typeface="+mn-lt"/>
                <a:ea typeface="+mn-ea"/>
                <a:cs typeface="+mn-cs"/>
              </a:rPr>
              <a:t>Se souhaiter mutuellement "bonne route!".</a:t>
            </a:r>
            <a:endParaRPr lang="fr-FR" sz="1200" kern="120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22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908677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Dire  : </a:t>
            </a:r>
            <a:r>
              <a:rPr lang="fr-CA" sz="1200" i="1" kern="1200" dirty="0" smtClean="0">
                <a:solidFill>
                  <a:schemeClr val="tx1"/>
                </a:solidFill>
                <a:effectLst/>
                <a:latin typeface="+mn-lt"/>
                <a:ea typeface="+mn-ea"/>
                <a:cs typeface="+mn-cs"/>
              </a:rPr>
              <a:t>Voici le Credo ou symbole des Apôtres. La prière du Credo est un condensé de la foi chrétienne. Le terme « Credo » signifie « je crois » en latin. Cette formulation nous vient des premiers apôtres. Il existe d’autres formulations qui sont utilisées en Église comme le Credo de </a:t>
            </a:r>
            <a:r>
              <a:rPr lang="fr-CA" sz="1200" i="1" kern="1200" dirty="0" err="1" smtClean="0">
                <a:solidFill>
                  <a:schemeClr val="tx1"/>
                </a:solidFill>
                <a:effectLst/>
                <a:latin typeface="+mn-lt"/>
                <a:ea typeface="+mn-ea"/>
                <a:cs typeface="+mn-cs"/>
              </a:rPr>
              <a:t>Nicée-Constantinople</a:t>
            </a:r>
            <a:r>
              <a:rPr lang="fr-CA" sz="1200" i="1" kern="1200" dirty="0" smtClean="0">
                <a:solidFill>
                  <a:schemeClr val="tx1"/>
                </a:solidFill>
                <a:effectLst/>
                <a:latin typeface="+mn-lt"/>
                <a:ea typeface="+mn-ea"/>
                <a:cs typeface="+mn-cs"/>
              </a:rPr>
              <a:t> (que l’on voit parfois dans les Prions en Église) et la formule utilisée lors d’un baptême, par questions/réponses.</a:t>
            </a:r>
          </a:p>
          <a:p>
            <a:pPr lvl="0"/>
            <a:r>
              <a:rPr lang="fr-CA" sz="1200" b="1" kern="1200" dirty="0" smtClean="0">
                <a:solidFill>
                  <a:schemeClr val="tx1"/>
                </a:solidFill>
                <a:effectLst/>
                <a:latin typeface="+mn-lt"/>
                <a:ea typeface="+mn-ea"/>
                <a:cs typeface="+mn-cs"/>
              </a:rPr>
              <a:t>Lire le Credo pour une première fois.</a:t>
            </a:r>
          </a:p>
          <a:p>
            <a:pPr lvl="0"/>
            <a:r>
              <a:rPr lang="fr-CA" sz="1200" b="1" kern="1200" dirty="0" smtClean="0">
                <a:solidFill>
                  <a:schemeClr val="tx1"/>
                </a:solidFill>
                <a:effectLst/>
                <a:latin typeface="+mn-lt"/>
                <a:ea typeface="+mn-ea"/>
                <a:cs typeface="+mn-cs"/>
              </a:rPr>
              <a:t>Faire remarquer : </a:t>
            </a:r>
            <a:r>
              <a:rPr lang="fr-CA" sz="1200" i="1" kern="1200" dirty="0" smtClean="0">
                <a:solidFill>
                  <a:schemeClr val="tx1"/>
                </a:solidFill>
                <a:effectLst/>
                <a:latin typeface="+mn-lt"/>
                <a:ea typeface="+mn-ea"/>
                <a:cs typeface="+mn-cs"/>
              </a:rPr>
              <a:t>Dans le Credo, il y a trois grandes sections. La première nous parle de Dieu. Nous allons commencer par cette première phrase.</a:t>
            </a:r>
            <a:endParaRPr lang="fr-CA" sz="1200"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189887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a:solidFill>
                  <a:schemeClr val="tx1"/>
                </a:solidFill>
                <a:effectLst/>
                <a:latin typeface="+mn-lt"/>
                <a:ea typeface="+mn-ea"/>
                <a:cs typeface="+mn-cs"/>
              </a:rPr>
              <a:t>Relire la phrase.</a:t>
            </a:r>
            <a:endParaRPr lang="fr-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Dire :</a:t>
            </a:r>
            <a:r>
              <a:rPr lang="fr-CA" sz="1200" kern="1200" dirty="0">
                <a:solidFill>
                  <a:schemeClr val="tx1"/>
                </a:solidFill>
                <a:effectLst/>
                <a:latin typeface="+mn-lt"/>
                <a:ea typeface="+mn-ea"/>
                <a:cs typeface="+mn-cs"/>
              </a:rPr>
              <a:t> </a:t>
            </a:r>
            <a:r>
              <a:rPr lang="fr-CA" sz="1200" i="1" kern="1200" dirty="0">
                <a:solidFill>
                  <a:schemeClr val="tx1"/>
                </a:solidFill>
                <a:effectLst/>
                <a:latin typeface="+mn-lt"/>
                <a:ea typeface="+mn-ea"/>
                <a:cs typeface="+mn-cs"/>
              </a:rPr>
              <a:t>Observons les deux premiers mots : " Je" et "crois".</a:t>
            </a:r>
            <a:r>
              <a:rPr lang="fr-CA" sz="1200" kern="1200" dirty="0">
                <a:solidFill>
                  <a:schemeClr val="tx1"/>
                </a:solidFill>
                <a:effectLst/>
                <a:latin typeface="+mn-lt"/>
                <a:ea typeface="+mn-ea"/>
                <a:cs typeface="+mn-cs"/>
              </a:rPr>
              <a:t> </a:t>
            </a:r>
          </a:p>
          <a:p>
            <a:pPr lvl="0"/>
            <a:r>
              <a:rPr lang="fr-CA" sz="1200" b="1" kern="1200" dirty="0">
                <a:solidFill>
                  <a:schemeClr val="tx1"/>
                </a:solidFill>
                <a:effectLst/>
                <a:latin typeface="+mn-lt"/>
                <a:ea typeface="+mn-ea"/>
                <a:cs typeface="+mn-cs"/>
              </a:rPr>
              <a:t>Lancer la question</a:t>
            </a:r>
            <a:r>
              <a:rPr lang="fr-CA" sz="1200" kern="1200" dirty="0">
                <a:solidFill>
                  <a:schemeClr val="tx1"/>
                </a:solidFill>
                <a:effectLst/>
                <a:latin typeface="+mn-lt"/>
                <a:ea typeface="+mn-ea"/>
                <a:cs typeface="+mn-cs"/>
              </a:rPr>
              <a:t>: </a:t>
            </a:r>
            <a:r>
              <a:rPr lang="fr-CA" sz="1200" i="1" kern="1200" dirty="0">
                <a:solidFill>
                  <a:schemeClr val="tx1"/>
                </a:solidFill>
                <a:effectLst/>
                <a:latin typeface="+mn-lt"/>
                <a:ea typeface="+mn-ea"/>
                <a:cs typeface="+mn-cs"/>
              </a:rPr>
              <a:t>Est-ce que vous trouvez bizarre que la foi chrétienne s’exprime en "je" ?</a:t>
            </a:r>
            <a:endParaRPr lang="fr-CA" sz="1200" kern="1200" dirty="0">
              <a:solidFill>
                <a:schemeClr val="tx1"/>
              </a:solidFill>
              <a:effectLst/>
              <a:latin typeface="+mn-lt"/>
              <a:ea typeface="+mn-ea"/>
              <a:cs typeface="+mn-cs"/>
            </a:endParaRPr>
          </a:p>
          <a:p>
            <a:pPr lvl="0"/>
            <a:r>
              <a:rPr lang="fr-CA" sz="1200" b="1" i="1" kern="1200" dirty="0">
                <a:solidFill>
                  <a:schemeClr val="tx1"/>
                </a:solidFill>
                <a:effectLst/>
                <a:latin typeface="+mn-lt"/>
                <a:ea typeface="+mn-ea"/>
                <a:cs typeface="+mn-cs"/>
              </a:rPr>
              <a:t>(Parole libre.)</a:t>
            </a:r>
            <a:endParaRPr lang="fr-CA" sz="1200" kern="1200" dirty="0">
              <a:solidFill>
                <a:schemeClr val="tx1"/>
              </a:solidFill>
              <a:effectLst/>
              <a:latin typeface="+mn-lt"/>
              <a:ea typeface="+mn-ea"/>
              <a:cs typeface="+mn-cs"/>
            </a:endParaRPr>
          </a:p>
          <a:p>
            <a:pPr marL="228600" indent="-228600">
              <a:buAutoNum type="arabicPeriod"/>
            </a:pPr>
            <a:endParaRPr lang="fr-CA" dirty="0"/>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4</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090338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l’énoncé et compléter la question: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Credo ne commence pas par « nous croyons » mais par un « je crois ». Pourquoi, à votre avis, cela peut-il faire du sens?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les énoncés et permettre les réactions au fur et à mesure.</a:t>
            </a:r>
            <a:r>
              <a:rPr lang="fr-CA" sz="1200" kern="1200" dirty="0" smtClean="0">
                <a:solidFill>
                  <a:schemeClr val="tx1"/>
                </a:solidFill>
                <a:latin typeface="+mn-lt"/>
                <a:ea typeface="+mn-ea"/>
                <a:cs typeface="+mn-cs"/>
              </a:rPr>
              <a:t> (Cliquer pour faire apparaitre les phrases l’une après l’autre.)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Voilà pourquoi nos « je » sont importants! Prenons un temps pour faire un peu connaissance!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5</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19273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Demander aux personnes présentes de choisir l’un ou l’autre des deux énoncés et de le compléter. </a:t>
            </a:r>
            <a:r>
              <a:rPr lang="fr-CA" sz="1200" i="1" kern="1200" dirty="0" smtClean="0">
                <a:solidFill>
                  <a:schemeClr val="tx1"/>
                </a:solidFill>
                <a:latin typeface="+mn-lt"/>
                <a:ea typeface="+mn-ea"/>
                <a:cs typeface="+mn-cs"/>
              </a:rPr>
              <a:t>Si j’étais une fleur, je serais … ou Si j’étais un animal, je serais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à tour de rôle.)</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6</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391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Notre « je » porte un nom qui nous a été donné</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i="1" kern="1200" dirty="0" smtClean="0">
                <a:solidFill>
                  <a:schemeClr val="tx1"/>
                </a:solidFill>
                <a:latin typeface="+mn-lt"/>
                <a:ea typeface="+mn-ea"/>
                <a:cs typeface="+mn-cs"/>
              </a:rPr>
              <a:t>Savez-vous la signification de votre nom? Connaissez-vous l’histoire entourant le choix de votre prénom ou de votre nom? Est-ce que l’on vous donne d’autres noms? Par exemple, un surnom, un titre ou un petit nom doux?</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7</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94023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Notre « je » se compose de plusieurs aspects. Ils font tous partie de qui « je » suis. Quand « je » dis « je crois », c’est tout cela qui est pris en compte.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Si souhaité, le groupe peut partager sur les divers aspects mentionnés sur la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Introduire la prochaine diapo</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Voyons maintenant le deuxième mot : le verbe croire, conjugué à la première personne: « Je ».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8</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61916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 Croire », qu’est-ce que cela veut dire à votre avis? Est-ce la même chose que « savoir »?</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i="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Un savoir est une connaissance objective, vérifiable et reproductible. Croire, au sens large, se définit comme le fait de « tenir pour vrai ou véritable », même en l'absence de preuves. L'acte de croire implique toujours une dimension de confiance. Au sens religieux, l'acte de croire peut s'exprimer tantôt dans des contenus (des croyances ou des énoncés de foi), tantôt dans une attitude ou une posture spirituelle (par exemple, être ou se considérer comme croyant). Le « croire » qui se développe en nous s’appuie sur une expérience de l’action de Dieu dans notre vie, la confiance envers ceux et celles qui nous ont transmis la foi ou sur la certitude que cette foi offre la meilleure réponse à notre quête de sens!</a:t>
            </a:r>
            <a:r>
              <a:rPr lang="fr-FR" dirty="0" smtClean="0"/>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3D7A384-2EE6-47EE-93F6-70E28C38B1BC}" type="slidenum">
              <a:rPr lang="fr-CA" smtClean="0"/>
              <a:pPr/>
              <a:t>9</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433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398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92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644889A-084E-40C8-BDC4-C233736E16F7}" type="datetimeFigureOut">
              <a:rPr lang="fr-CA" smtClean="0"/>
              <a:pPr/>
              <a:t>16/09/20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123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44889A-084E-40C8-BDC4-C233736E16F7}" type="datetimeFigureOut">
              <a:rPr lang="fr-CA" smtClean="0"/>
              <a:pPr/>
              <a:t>16/09/20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191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44889A-084E-40C8-BDC4-C233736E16F7}" type="datetimeFigureOut">
              <a:rPr lang="fr-CA" smtClean="0"/>
              <a:pPr/>
              <a:t>16/09/20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047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644889A-084E-40C8-BDC4-C233736E16F7}" type="datetimeFigureOut">
              <a:rPr lang="fr-CA" smtClean="0"/>
              <a:pPr/>
              <a:t>16/09/20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25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644889A-084E-40C8-BDC4-C233736E16F7}" type="datetimeFigureOut">
              <a:rPr lang="fr-CA" smtClean="0"/>
              <a:pPr/>
              <a:t>16/09/20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18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644889A-084E-40C8-BDC4-C233736E16F7}" type="datetimeFigureOut">
              <a:rPr lang="fr-CA" smtClean="0"/>
              <a:pPr/>
              <a:t>16/09/20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21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4889A-084E-40C8-BDC4-C233736E16F7}" type="datetimeFigureOut">
              <a:rPr lang="fr-CA" smtClean="0"/>
              <a:pPr/>
              <a:t>16/09/20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916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44889A-084E-40C8-BDC4-C233736E16F7}" type="datetimeFigureOut">
              <a:rPr lang="fr-CA" smtClean="0"/>
              <a:pPr/>
              <a:t>16/09/20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666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26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44889A-084E-40C8-BDC4-C233736E16F7}" type="datetimeFigureOut">
              <a:rPr lang="fr-CA" smtClean="0"/>
              <a:pPr/>
              <a:t>16/09/20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525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44889A-084E-40C8-BDC4-C233736E16F7}" type="datetimeFigureOut">
              <a:rPr lang="fr-CA" smtClean="0"/>
              <a:pPr/>
              <a:t>16/09/20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449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44889A-084E-40C8-BDC4-C233736E16F7}" type="datetimeFigureOut">
              <a:rPr lang="fr-CA" smtClean="0"/>
              <a:pPr/>
              <a:t>16/09/20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384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1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2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B76E878-0CF9-4BE9-92A9-293577F52EC7}" type="datetimeFigureOut">
              <a:rPr lang="fr-CA" smtClean="0"/>
              <a:pPr/>
              <a:t>16/09/20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B76E878-0CF9-4BE9-92A9-293577F52EC7}" type="datetimeFigureOut">
              <a:rPr lang="fr-CA" smtClean="0"/>
              <a:pPr/>
              <a:t>16/09/20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36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76E878-0CF9-4BE9-92A9-293577F52EC7}" type="datetimeFigureOut">
              <a:rPr lang="fr-CA" smtClean="0"/>
              <a:pPr/>
              <a:t>16/09/20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86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76E878-0CF9-4BE9-92A9-293577F52EC7}"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278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6E878-0CF9-4BE9-92A9-293577F52EC7}" type="datetimeFigureOut">
              <a:rPr lang="fr-CA" smtClean="0"/>
              <a:pPr/>
              <a:t>16/09/20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1C63C-07A6-4BFB-891D-6057B43DBB07}"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369619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4889A-084E-40C8-BDC4-C233736E16F7}" type="datetimeFigureOut">
              <a:rPr lang="fr-CA" smtClean="0"/>
              <a:pPr/>
              <a:t>16/09/20</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B2EDB-5C62-424F-A225-AC37C3EEB6C3}"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471095"/>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sv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24.svg"/><Relationship Id="rId7" Type="http://schemas.openxmlformats.org/officeDocument/2006/relationships/image" Target="../media/image17.png"/><Relationship Id="rId8" Type="http://schemas.openxmlformats.org/officeDocument/2006/relationships/image" Target="../media/image26.svg"/><Relationship Id="rId9"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28.svg"/><Relationship Id="rId7" Type="http://schemas.openxmlformats.org/officeDocument/2006/relationships/image" Target="../media/image19.png"/><Relationship Id="rId8" Type="http://schemas.openxmlformats.org/officeDocument/2006/relationships/image" Target="../media/image30.svg"/><Relationship Id="rId9" Type="http://schemas.openxmlformats.org/officeDocument/2006/relationships/image" Target="../media/image20.jpeg"/><Relationship Id="rId10"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pn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6.jpeg"/><Relationship Id="rId5" Type="http://schemas.openxmlformats.org/officeDocument/2006/relationships/image" Target="../media/image38.jpe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6.jpeg"/><Relationship Id="rId5" Type="http://schemas.openxmlformats.org/officeDocument/2006/relationships/image" Target="../media/image39.jpe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6.jpeg"/><Relationship Id="rId5" Type="http://schemas.openxmlformats.org/officeDocument/2006/relationships/image" Target="../media/image40.jpe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45.jpeg"/><Relationship Id="rId5" Type="http://schemas.openxmlformats.org/officeDocument/2006/relationships/image" Target="../media/image43.png"/><Relationship Id="rId6" Type="http://schemas.openxmlformats.org/officeDocument/2006/relationships/image" Target="../media/image46.jpeg"/><Relationship Id="rId7"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2.png"/><Relationship Id="rId6" Type="http://schemas.openxmlformats.org/officeDocument/2006/relationships/image" Target="../media/image62.sv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hyperlink" Target="https://www.aelf.org/bi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svg"/><Relationship Id="rId6" Type="http://schemas.openxmlformats.org/officeDocument/2006/relationships/image" Target="../media/image6.png"/><Relationship Id="rId7" Type="http://schemas.openxmlformats.org/officeDocument/2006/relationships/image" Target="../media/image9.sv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svg"/><Relationship Id="rId6" Type="http://schemas.openxmlformats.org/officeDocument/2006/relationships/image" Target="../media/image9.png"/><Relationship Id="rId7" Type="http://schemas.openxmlformats.org/officeDocument/2006/relationships/image" Target="../media/image14.sv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jpeg"/><Relationship Id="rId5" Type="http://schemas.openxmlformats.org/officeDocument/2006/relationships/image" Target="../media/image8.png"/><Relationship Id="rId6" Type="http://schemas.openxmlformats.org/officeDocument/2006/relationships/image" Target="../media/image12.svg"/><Relationship Id="rId7" Type="http://schemas.openxmlformats.org/officeDocument/2006/relationships/image" Target="../media/image9.png"/><Relationship Id="rId8" Type="http://schemas.openxmlformats.org/officeDocument/2006/relationships/image" Target="../media/image14.sv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8.svg"/><Relationship Id="rId6" Type="http://schemas.openxmlformats.org/officeDocument/2006/relationships/image" Target="../media/image13.png"/><Relationship Id="rId7" Type="http://schemas.openxmlformats.org/officeDocument/2006/relationships/image" Target="../media/image20.svg"/><Relationship Id="rId8"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196C92-8703-4A83-A509-7200765D95F4}"/>
              </a:ext>
            </a:extLst>
          </p:cNvPr>
          <p:cNvSpPr>
            <a:spLocks noGrp="1"/>
          </p:cNvSpPr>
          <p:nvPr>
            <p:ph type="subTitle" idx="1"/>
          </p:nvPr>
        </p:nvSpPr>
        <p:spPr>
          <a:xfrm>
            <a:off x="683568" y="4509120"/>
            <a:ext cx="5971636" cy="1752600"/>
          </a:xfr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fr-CA" sz="6000" b="1" dirty="0">
                <a:solidFill>
                  <a:schemeClr val="tx2">
                    <a:lumMod val="50000"/>
                  </a:schemeClr>
                </a:solidFill>
              </a:rPr>
              <a:t>Je crois en Dieu …</a:t>
            </a:r>
            <a:endParaRPr lang="fr-CA" sz="6000" dirty="0"/>
          </a:p>
        </p:txBody>
      </p:sp>
      <p:sp>
        <p:nvSpPr>
          <p:cNvPr id="4" name="Rectang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E57AC0-8404-429B-A0FB-F7B2FE9173BE}"/>
              </a:ext>
            </a:extLst>
          </p:cNvPr>
          <p:cNvSpPr/>
          <p:nvPr/>
        </p:nvSpPr>
        <p:spPr>
          <a:xfrm>
            <a:off x="1945629" y="510624"/>
            <a:ext cx="56077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8000" b="1" dirty="0">
                <a:ln/>
                <a:solidFill>
                  <a:schemeClr val="accent5">
                    <a:lumMod val="75000"/>
                  </a:schemeClr>
                </a:solidFill>
              </a:rPr>
              <a:t>Bien-</a:t>
            </a:r>
            <a:r>
              <a:rPr lang="fr-FR" sz="8000" b="1" dirty="0" err="1">
                <a:ln/>
                <a:solidFill>
                  <a:schemeClr val="accent5">
                    <a:lumMod val="75000"/>
                  </a:schemeClr>
                </a:solidFill>
              </a:rPr>
              <a:t>venu.e</a:t>
            </a:r>
            <a:r>
              <a:rPr lang="fr-FR" sz="8000" b="1" dirty="0">
                <a:ln/>
                <a:solidFill>
                  <a:schemeClr val="accent5">
                    <a:lumMod val="75000"/>
                  </a:schemeClr>
                </a:solidFill>
              </a:rPr>
              <a:t>!</a:t>
            </a:r>
          </a:p>
        </p:txBody>
      </p:sp>
      <p:pic>
        <p:nvPicPr>
          <p:cNvPr id="7" name="Graphique 6" descr="Empreinte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36603C-F22A-4D8B-9626-0E060F98C3E1}"/>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3801926" y="3212976"/>
            <a:ext cx="914400" cy="1150686"/>
          </a:xfrm>
          <a:prstGeom prst="rect">
            <a:avLst/>
          </a:prstGeom>
          <a:scene3d>
            <a:camera prst="perspectiveRelaxed" fov="2400000">
              <a:rot lat="17973601" lon="0" rev="0"/>
            </a:camera>
            <a:lightRig rig="threePt" dir="t"/>
          </a:scene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8251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Je </a:t>
            </a:r>
            <a:r>
              <a:rPr lang="en-US" sz="6000" b="1" kern="1200" dirty="0" err="1">
                <a:solidFill>
                  <a:srgbClr val="FFFFFF"/>
                </a:solidFill>
                <a:latin typeface="Verdana" panose="020B0604030504040204" pitchFamily="34" charset="0"/>
                <a:ea typeface="Verdana" panose="020B0604030504040204" pitchFamily="34" charset="0"/>
              </a:rPr>
              <a:t>crois</a:t>
            </a:r>
            <a:r>
              <a:rPr lang="en-US" sz="6000" b="1" kern="1200" dirty="0">
                <a:solidFill>
                  <a:srgbClr val="FFFFFF"/>
                </a:solidFill>
                <a:latin typeface="Verdana" panose="020B0604030504040204" pitchFamily="34" charset="0"/>
                <a:ea typeface="Verdana" panose="020B0604030504040204" pitchFamily="34" charset="0"/>
              </a:rPr>
              <a:t> </a:t>
            </a:r>
            <a:r>
              <a:rPr lang="en-US" sz="6000" b="1" kern="1200" dirty="0" err="1">
                <a:solidFill>
                  <a:srgbClr val="FFFFFF"/>
                </a:solidFill>
                <a:latin typeface="Verdana" panose="020B0604030504040204" pitchFamily="34" charset="0"/>
                <a:ea typeface="Verdana" panose="020B0604030504040204" pitchFamily="34" charset="0"/>
              </a:rPr>
              <a:t>en</a:t>
            </a:r>
            <a:r>
              <a:rPr lang="en-US" sz="6000" b="1" kern="1200" dirty="0">
                <a:solidFill>
                  <a:srgbClr val="FFFFFF"/>
                </a:solidFill>
                <a:latin typeface="Verdana" panose="020B0604030504040204" pitchFamily="34" charset="0"/>
                <a:ea typeface="Verdana" panose="020B0604030504040204" pitchFamily="34" charset="0"/>
              </a:rPr>
              <a:t> …</a:t>
            </a:r>
          </a:p>
        </p:txBody>
      </p:sp>
      <p:sp>
        <p:nvSpPr>
          <p:cNvPr id="6" name="ZoneText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D5148A-66E8-4029-A8CB-C6EC5CA6D0F5}"/>
              </a:ext>
            </a:extLst>
          </p:cNvPr>
          <p:cNvSpPr txBox="1"/>
          <p:nvPr/>
        </p:nvSpPr>
        <p:spPr>
          <a:xfrm>
            <a:off x="340652" y="4449814"/>
            <a:ext cx="7255684" cy="1938992"/>
          </a:xfrm>
          <a:prstGeom prst="rect">
            <a:avLst/>
          </a:prstGeom>
          <a:noFill/>
        </p:spPr>
        <p:txBody>
          <a:bodyPr wrap="square" rtlCol="0">
            <a:spAutoFit/>
          </a:bodyPr>
          <a:lstStyle/>
          <a:p>
            <a:r>
              <a:rPr lang="fr-CA" sz="6000" dirty="0"/>
              <a:t>CROIRE EN …</a:t>
            </a:r>
          </a:p>
          <a:p>
            <a:r>
              <a:rPr lang="fr-CA" sz="6000" dirty="0"/>
              <a:t>CROIRE À …</a:t>
            </a:r>
          </a:p>
        </p:txBody>
      </p:sp>
      <p:pic>
        <p:nvPicPr>
          <p:cNvPr id="8" name="Graphique 7"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D7B928-DE76-4C23-AE11-09F0E608A86A}"/>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572338" y="1811094"/>
            <a:ext cx="1097280" cy="1097280"/>
          </a:xfrm>
          <a:prstGeom prst="rect">
            <a:avLst/>
          </a:prstGeom>
        </p:spPr>
      </p:pic>
      <p:pic>
        <p:nvPicPr>
          <p:cNvPr id="9" name="Graphique 8"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28BEBF-5C6D-4DEB-8A8A-031BFBB6F8F9}"/>
              </a:ext>
            </a:extLst>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8"/>
              </a:ext>
            </a:extLst>
          </a:blip>
          <a:stretch>
            <a:fillRect/>
          </a:stretch>
        </p:blipFill>
        <p:spPr>
          <a:xfrm>
            <a:off x="7215358" y="1841204"/>
            <a:ext cx="1097280" cy="1097280"/>
          </a:xfrm>
          <a:prstGeom prst="rect">
            <a:avLst/>
          </a:prstGeom>
        </p:spPr>
      </p:pic>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A52BD3-E8DE-4623-812C-4B0374FBF44F}"/>
              </a:ext>
            </a:extLst>
          </p:cNvPr>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180" t="13509" b="17821"/>
          <a:stretch/>
        </p:blipFill>
        <p:spPr>
          <a:xfrm>
            <a:off x="5380888" y="3649450"/>
            <a:ext cx="2367562" cy="29631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724308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a:blip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5600" b="1" kern="1200" dirty="0">
                <a:solidFill>
                  <a:srgbClr val="FFFFFF"/>
                </a:solidFill>
                <a:latin typeface="Verdana" panose="020B0604030504040204" pitchFamily="34" charset="0"/>
                <a:ea typeface="Verdana" panose="020B0604030504040204" pitchFamily="34" charset="0"/>
              </a:rPr>
              <a:t>Je </a:t>
            </a:r>
            <a:r>
              <a:rPr lang="en-US" sz="5600" b="1" kern="1200" dirty="0" err="1">
                <a:solidFill>
                  <a:srgbClr val="FFFFFF"/>
                </a:solidFill>
                <a:latin typeface="Verdana" panose="020B0604030504040204" pitchFamily="34" charset="0"/>
                <a:ea typeface="Verdana" panose="020B0604030504040204" pitchFamily="34" charset="0"/>
              </a:rPr>
              <a:t>crois</a:t>
            </a:r>
            <a:r>
              <a:rPr lang="en-US" sz="5600" b="1" kern="1200" dirty="0">
                <a:solidFill>
                  <a:srgbClr val="FFFFFF"/>
                </a:solidFill>
                <a:latin typeface="Verdana" panose="020B0604030504040204" pitchFamily="34" charset="0"/>
                <a:ea typeface="Verdana" panose="020B0604030504040204" pitchFamily="34" charset="0"/>
              </a:rPr>
              <a:t> </a:t>
            </a:r>
            <a:r>
              <a:rPr lang="en-US" sz="5600" b="1" kern="1200" dirty="0" err="1">
                <a:solidFill>
                  <a:srgbClr val="FFFFFF"/>
                </a:solidFill>
                <a:latin typeface="Verdana" panose="020B0604030504040204" pitchFamily="34" charset="0"/>
                <a:ea typeface="Verdana" panose="020B0604030504040204" pitchFamily="34" charset="0"/>
              </a:rPr>
              <a:t>en</a:t>
            </a:r>
            <a:r>
              <a:rPr lang="en-US" sz="5600" b="1" kern="1200" dirty="0">
                <a:solidFill>
                  <a:srgbClr val="FFFFFF"/>
                </a:solidFill>
                <a:latin typeface="Verdana" panose="020B0604030504040204" pitchFamily="34" charset="0"/>
                <a:ea typeface="Verdana" panose="020B0604030504040204" pitchFamily="34" charset="0"/>
              </a:rPr>
              <a:t> Dieu …</a:t>
            </a:r>
          </a:p>
        </p:txBody>
      </p:sp>
      <p:pic>
        <p:nvPicPr>
          <p:cNvPr id="8" name="Graphique 7"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FE3642-DAEC-4A69-B03F-40D5FE3EDBB6}"/>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132429" y="1688040"/>
            <a:ext cx="1097280" cy="1097280"/>
          </a:xfrm>
          <a:prstGeom prst="rect">
            <a:avLst/>
          </a:prstGeom>
        </p:spPr>
      </p:pic>
      <p:pic>
        <p:nvPicPr>
          <p:cNvPr id="9" name="Graphique 8"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A1D9F2-5B15-434D-9EC5-9DEA32D2AC83}"/>
              </a:ext>
            </a:extLst>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8"/>
              </a:ext>
            </a:extLst>
          </a:blip>
          <a:stretch>
            <a:fillRect/>
          </a:stretch>
        </p:blipFill>
        <p:spPr>
          <a:xfrm>
            <a:off x="8002723" y="1820140"/>
            <a:ext cx="1097280" cy="1097280"/>
          </a:xfrm>
          <a:prstGeom prst="rect">
            <a:avLst/>
          </a:prstGeom>
        </p:spPr>
      </p:pic>
      <p:pic>
        <p:nvPicPr>
          <p:cNvPr id="4" name="Image 3" descr="Une image contenant extérieur, bleu, homme, jo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E8188E-38C8-4DF3-A049-7B3246F0FE77}"/>
              </a:ext>
            </a:extLst>
          </p:cNvPr>
          <p:cNvPicPr>
            <a:picLocks noChangeAspect="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563" b="36607"/>
          <a:stretch/>
        </p:blipFill>
        <p:spPr>
          <a:xfrm>
            <a:off x="-28946" y="3923839"/>
            <a:ext cx="9201889" cy="2934161"/>
          </a:xfrm>
          <a:prstGeom prst="rect">
            <a:avLst/>
          </a:prstGeom>
        </p:spPr>
      </p:pic>
      <p:sp>
        <p:nvSpPr>
          <p:cNvPr id="6" name="ZoneText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D5148A-66E8-4029-A8CB-C6EC5CA6D0F5}"/>
              </a:ext>
            </a:extLst>
          </p:cNvPr>
          <p:cNvSpPr txBox="1"/>
          <p:nvPr/>
        </p:nvSpPr>
        <p:spPr>
          <a:xfrm rot="21281893">
            <a:off x="1273302" y="4146937"/>
            <a:ext cx="4006557" cy="2400657"/>
          </a:xfrm>
          <a:prstGeom prst="rect">
            <a:avLst/>
          </a:prstGeom>
          <a:noFill/>
        </p:spPr>
        <p:txBody>
          <a:bodyPr wrap="square" rtlCol="0">
            <a:spAutoFit/>
          </a:bodyPr>
          <a:lstStyle/>
          <a:p>
            <a:r>
              <a:rPr lang="fr-CA" sz="15000" dirty="0"/>
              <a:t>DIEU</a:t>
            </a:r>
          </a:p>
        </p:txBody>
      </p:sp>
      <p:pic>
        <p:nvPicPr>
          <p:cNvPr id="11" name="Imag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1DAA53-F8E0-43CC-AE0E-C22B1C53B93C}"/>
              </a:ext>
            </a:extLst>
          </p:cNvPr>
          <p:cNvPicPr>
            <a:picLocks noChangeAspect="1"/>
          </p:cNvPicPr>
          <p:nvPr/>
        </p:nvPicPr>
        <p:blipFill rotWithShape="1">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180" t="13509" b="17821"/>
          <a:stretch/>
        </p:blipFill>
        <p:spPr>
          <a:xfrm>
            <a:off x="5635161" y="3540435"/>
            <a:ext cx="2367562" cy="29631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69863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Image 4" descr="Une image contenant personne, intérieur, alimentation, coupan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59628E-3F4D-4404-9B25-1B35F5640108}"/>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372" r="15405" b="23157"/>
          <a:stretch/>
        </p:blipFill>
        <p:spPr>
          <a:xfrm>
            <a:off x="1489977" y="4023344"/>
            <a:ext cx="1975880" cy="1626777"/>
          </a:xfrm>
          <a:prstGeom prst="rect">
            <a:avLst/>
          </a:prstGeom>
          <a:ln>
            <a:noFill/>
          </a:ln>
          <a:effectLst>
            <a:outerShdw blurRad="292100" dist="139700" dir="2700000" algn="tl" rotWithShape="0">
              <a:srgbClr val="333333">
                <a:alpha val="65000"/>
              </a:srgbClr>
            </a:outerShdw>
          </a:effectLst>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695EAA-E83E-408E-8E7F-EC4980E6D178}"/>
              </a:ext>
            </a:extLst>
          </p:cNvPr>
          <p:cNvSpPr>
            <a:spLocks noGrp="1"/>
          </p:cNvSpPr>
          <p:nvPr>
            <p:ph type="title"/>
          </p:nvPr>
        </p:nvSpPr>
        <p:spPr>
          <a:xfrm>
            <a:off x="461267" y="2701357"/>
            <a:ext cx="8229600" cy="1143000"/>
          </a:xfrm>
          <a:solidFill>
            <a:schemeClr val="bg1"/>
          </a:solidFill>
        </p:spPr>
        <p:txBody>
          <a:bodyPr>
            <a:normAutofit fontScale="90000"/>
          </a:bodyPr>
          <a:lstStyle/>
          <a:p>
            <a:r>
              <a:rPr lang="fr-CA" sz="4000" b="1" dirty="0">
                <a:ln>
                  <a:solidFill>
                    <a:schemeClr val="accent6">
                      <a:lumMod val="50000"/>
                    </a:schemeClr>
                  </a:solidFill>
                </a:ln>
                <a:solidFill>
                  <a:schemeClr val="accent6">
                    <a:lumMod val="75000"/>
                  </a:schemeClr>
                </a:solidFill>
                <a:latin typeface="Algerian" panose="04020705040A02060702" pitchFamily="82" charset="0"/>
              </a:rPr>
              <a:t>Plusieurs Images de Dieu:             </a:t>
            </a:r>
            <a:r>
              <a:rPr lang="fr-CA" b="1" dirty="0">
                <a:ln>
                  <a:solidFill>
                    <a:schemeClr val="accent6">
                      <a:lumMod val="50000"/>
                    </a:schemeClr>
                  </a:solidFill>
                </a:ln>
                <a:solidFill>
                  <a:schemeClr val="accent6">
                    <a:lumMod val="75000"/>
                  </a:schemeClr>
                </a:solidFill>
              </a:rPr>
              <a:t/>
            </a:r>
            <a:br>
              <a:rPr lang="fr-CA" b="1" dirty="0">
                <a:ln>
                  <a:solidFill>
                    <a:schemeClr val="accent6">
                      <a:lumMod val="50000"/>
                    </a:schemeClr>
                  </a:solidFill>
                </a:ln>
                <a:solidFill>
                  <a:schemeClr val="accent6">
                    <a:lumMod val="75000"/>
                  </a:schemeClr>
                </a:solidFill>
              </a:rPr>
            </a:br>
            <a:r>
              <a:rPr lang="fr-CA" sz="4000" b="1" dirty="0">
                <a:ln>
                  <a:solidFill>
                    <a:schemeClr val="accent6">
                      <a:lumMod val="50000"/>
                    </a:schemeClr>
                  </a:solidFill>
                </a:ln>
                <a:solidFill>
                  <a:schemeClr val="accent6">
                    <a:lumMod val="75000"/>
                  </a:schemeClr>
                </a:solidFill>
              </a:rPr>
              <a:t>laquelle m’habite le plus?</a:t>
            </a:r>
            <a:endParaRPr lang="fr-CA" dirty="0"/>
          </a:p>
        </p:txBody>
      </p:sp>
      <p:pic>
        <p:nvPicPr>
          <p:cNvPr id="6" name="Image 5" descr="Une image contenant parapluie, accessoire, personne, plui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02F644-DAFA-4736-BF8A-10C3DBC25A68}"/>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33392" y="943695"/>
            <a:ext cx="1952421" cy="1413471"/>
          </a:xfrm>
          <a:prstGeom prst="rect">
            <a:avLst/>
          </a:prstGeom>
          <a:ln>
            <a:noFill/>
          </a:ln>
          <a:effectLst>
            <a:outerShdw blurRad="292100" dist="139700" dir="2700000" algn="tl" rotWithShape="0">
              <a:srgbClr val="333333">
                <a:alpha val="65000"/>
              </a:srgbClr>
            </a:outerShdw>
          </a:effectLst>
        </p:spPr>
      </p:pic>
      <p:pic>
        <p:nvPicPr>
          <p:cNvPr id="8" name="Image 7" descr="Une image contenant intérieur, table, alimentation, ass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CF5E65-3690-41AE-9383-B7E9608F4FC9}"/>
              </a:ext>
            </a:extLst>
          </p:cNvPr>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67"/>
          <a:stretch/>
        </p:blipFill>
        <p:spPr>
          <a:xfrm>
            <a:off x="255172" y="2284038"/>
            <a:ext cx="1194700" cy="894573"/>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B4F503-1246-4604-A67F-9D93704BF87A}"/>
              </a:ext>
            </a:extLst>
          </p:cNvPr>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4388" y="3670552"/>
            <a:ext cx="1519797" cy="1012406"/>
          </a:xfrm>
          <a:prstGeom prst="rect">
            <a:avLst/>
          </a:prstGeom>
          <a:ln>
            <a:noFill/>
          </a:ln>
          <a:effectLst>
            <a:outerShdw blurRad="292100" dist="139700" dir="2700000" algn="tl" rotWithShape="0">
              <a:srgbClr val="333333">
                <a:alpha val="65000"/>
              </a:srgbClr>
            </a:outerShdw>
          </a:effectLst>
        </p:spPr>
      </p:pic>
      <p:pic>
        <p:nvPicPr>
          <p:cNvPr id="14" name="Image 13" descr="Une image contenant extérieur, fumée, nuageux, nuage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7C89DE-9062-48F7-B2A8-15D73D343195}"/>
              </a:ext>
            </a:extLst>
          </p:cNvPr>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96424" y="4162220"/>
            <a:ext cx="3383272" cy="2248466"/>
          </a:xfrm>
          <a:prstGeom prst="rect">
            <a:avLst/>
          </a:prstGeom>
          <a:ln>
            <a:noFill/>
          </a:ln>
          <a:effectLst>
            <a:outerShdw blurRad="292100" dist="139700" dir="2700000" algn="tl" rotWithShape="0">
              <a:srgbClr val="333333">
                <a:alpha val="65000"/>
              </a:srgbClr>
            </a:outerShdw>
          </a:effectLst>
        </p:spPr>
      </p:pic>
      <p:pic>
        <p:nvPicPr>
          <p:cNvPr id="18" name="Image 17" descr="Une image contenant intérieur, table, gâteau, chocola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BB6BF2-8400-47CD-8261-2B9612150659}"/>
              </a:ext>
            </a:extLst>
          </p:cNvPr>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72383" y="-117873"/>
            <a:ext cx="2361653" cy="2379000"/>
          </a:xfrm>
          <a:prstGeom prst="rect">
            <a:avLst/>
          </a:prstGeom>
          <a:ln>
            <a:noFill/>
          </a:ln>
          <a:effectLst>
            <a:outerShdw blurRad="292100" dist="139700" dir="2700000" algn="tl" rotWithShape="0">
              <a:srgbClr val="333333">
                <a:alpha val="65000"/>
              </a:srgbClr>
            </a:outerShdw>
          </a:effectLst>
        </p:spPr>
      </p:pic>
      <p:pic>
        <p:nvPicPr>
          <p:cNvPr id="20" name="Image 19" descr="Une image contenant tap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DED166-B00D-4772-87B8-55E33A82D059}"/>
              </a:ext>
            </a:extLst>
          </p:cNvPr>
          <p:cNvPicPr>
            <a:picLocks noChangeAspect="1"/>
          </p:cNvPicPr>
          <p:nvPr/>
        </p:nvPicPr>
        <p:blipFill rotWithShape="1">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188" t="12569" r="14944" b="15035"/>
          <a:stretch/>
        </p:blipFill>
        <p:spPr>
          <a:xfrm>
            <a:off x="264388" y="273558"/>
            <a:ext cx="901222" cy="1660141"/>
          </a:xfrm>
          <a:prstGeom prst="rect">
            <a:avLst/>
          </a:prstGeom>
          <a:ln>
            <a:noFill/>
          </a:ln>
          <a:effectLst>
            <a:outerShdw blurRad="292100" dist="139700" dir="2700000" algn="tl" rotWithShape="0">
              <a:srgbClr val="333333">
                <a:alpha val="65000"/>
              </a:srgbClr>
            </a:outerShdw>
          </a:effectLst>
        </p:spPr>
      </p:pic>
      <p:pic>
        <p:nvPicPr>
          <p:cNvPr id="22" name="Image 21" descr="Une image contenant calculatrice, équipement électronique, assis, télécommand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DF7E92-B513-4292-8AEC-050CEB470578}"/>
              </a:ext>
            </a:extLst>
          </p:cNvPr>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3117" y="5440867"/>
            <a:ext cx="1832382" cy="1221587"/>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810A25-1AA0-4501-834A-7EA36BE346D4}"/>
              </a:ext>
            </a:extLst>
          </p:cNvPr>
          <p:cNvPicPr>
            <a:picLocks noChangeAspect="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90577" y="4067340"/>
            <a:ext cx="1419372" cy="1202031"/>
          </a:xfrm>
          <a:prstGeom prst="rect">
            <a:avLst/>
          </a:prstGeom>
          <a:ln>
            <a:noFill/>
          </a:ln>
          <a:effectLst>
            <a:outerShdw blurRad="292100" dist="139700" dir="2700000" algn="tl" rotWithShape="0">
              <a:srgbClr val="333333">
                <a:alpha val="65000"/>
              </a:srgbClr>
            </a:outerShdw>
          </a:effectLst>
        </p:spPr>
      </p:pic>
      <p:pic>
        <p:nvPicPr>
          <p:cNvPr id="4" name="Image 3" descr="Une image contenant dessin&#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D36A07-6C71-4E48-BCBE-7F67C33659C9}"/>
              </a:ext>
            </a:extLst>
          </p:cNvPr>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4484" y="5032791"/>
            <a:ext cx="974914" cy="1261344"/>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A70A04-3BCE-4725-8013-30254A0497E8}"/>
              </a:ext>
            </a:extLst>
          </p:cNvPr>
          <p:cNvSpPr/>
          <p:nvPr/>
        </p:nvSpPr>
        <p:spPr>
          <a:xfrm>
            <a:off x="3648477" y="5188196"/>
            <a:ext cx="761747" cy="646331"/>
          </a:xfrm>
          <a:prstGeom prst="rect">
            <a:avLst/>
          </a:prstGeom>
          <a:noFill/>
        </p:spPr>
        <p:txBody>
          <a:bodyPr wrap="none" lIns="91440" tIns="45720" rIns="91440" bIns="45720">
            <a:spAutoFit/>
          </a:bodyPr>
          <a:lstStyle/>
          <a:p>
            <a:pPr algn="ctr"/>
            <a:r>
              <a:rPr lang="fr-FR" sz="3600" b="0" cap="none" spc="0" dirty="0" err="1">
                <a:ln w="0"/>
                <a:solidFill>
                  <a:schemeClr val="tx1"/>
                </a:solidFill>
                <a:effectLst>
                  <a:outerShdw blurRad="38100" dist="19050" dir="2700000" algn="tl" rotWithShape="0">
                    <a:schemeClr val="dk1">
                      <a:alpha val="40000"/>
                    </a:schemeClr>
                  </a:outerShdw>
                </a:effectLst>
              </a:rPr>
              <a:t>ieu</a:t>
            </a:r>
            <a:endParaRPr lang="fr-FR" sz="36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1DDA10-6BE5-4A57-934C-8533DB16EB1D}"/>
              </a:ext>
            </a:extLst>
          </p:cNvPr>
          <p:cNvSpPr/>
          <p:nvPr/>
        </p:nvSpPr>
        <p:spPr>
          <a:xfrm>
            <a:off x="183041" y="5303344"/>
            <a:ext cx="2008499"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Comptable</a:t>
            </a:r>
          </a:p>
        </p:txBody>
      </p:sp>
      <p:sp>
        <p:nvSpPr>
          <p:cNvPr id="27" name="Rectang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DCDC04-AF4A-4A17-9A0D-3A123CD7E376}"/>
              </a:ext>
            </a:extLst>
          </p:cNvPr>
          <p:cNvSpPr/>
          <p:nvPr/>
        </p:nvSpPr>
        <p:spPr>
          <a:xfrm>
            <a:off x="558764" y="4145887"/>
            <a:ext cx="1002197" cy="646331"/>
          </a:xfrm>
          <a:prstGeom prst="rect">
            <a:avLst/>
          </a:prstGeom>
          <a:noFill/>
        </p:spPr>
        <p:txBody>
          <a:bodyPr wrap="none" lIns="91440" tIns="45720" rIns="91440" bIns="45720">
            <a:spAutoFit/>
          </a:bodyPr>
          <a:lstStyle/>
          <a:p>
            <a:pPr algn="ctr"/>
            <a:r>
              <a:rPr lang="fr-FR" sz="3600" b="0" cap="none" spc="0" dirty="0">
                <a:ln w="0"/>
                <a:solidFill>
                  <a:schemeClr val="tx1"/>
                </a:solidFill>
                <a:effectLst>
                  <a:outerShdw blurRad="38100" dist="19050" dir="2700000" algn="tl" rotWithShape="0">
                    <a:schemeClr val="dk1">
                      <a:alpha val="40000"/>
                    </a:schemeClr>
                  </a:outerShdw>
                </a:effectLst>
              </a:rPr>
              <a:t>Idée</a:t>
            </a:r>
          </a:p>
        </p:txBody>
      </p:sp>
      <p:sp>
        <p:nvSpPr>
          <p:cNvPr id="28" name="Rectangle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E6170D-91A6-4066-8A7C-402B3871D40D}"/>
              </a:ext>
            </a:extLst>
          </p:cNvPr>
          <p:cNvSpPr/>
          <p:nvPr/>
        </p:nvSpPr>
        <p:spPr>
          <a:xfrm>
            <a:off x="-39247" y="159305"/>
            <a:ext cx="2517164" cy="553998"/>
          </a:xfrm>
          <a:prstGeom prst="rect">
            <a:avLst/>
          </a:prstGeom>
          <a:noFill/>
        </p:spPr>
        <p:txBody>
          <a:bodyPr wrap="none" lIns="91440" tIns="45720" rIns="91440" bIns="45720">
            <a:spAutoFit/>
          </a:bodyPr>
          <a:lstStyle/>
          <a:p>
            <a:pPr algn="ctr"/>
            <a:r>
              <a:rPr lang="fr-FR" sz="3000" b="0" cap="none" spc="0" dirty="0">
                <a:ln w="0"/>
                <a:solidFill>
                  <a:schemeClr val="tx1"/>
                </a:solidFill>
                <a:effectLst>
                  <a:outerShdw blurRad="38100" dist="19050" dir="2700000" algn="tl" rotWithShape="0">
                    <a:schemeClr val="dk1">
                      <a:alpha val="40000"/>
                    </a:schemeClr>
                  </a:outerShdw>
                </a:effectLst>
              </a:rPr>
              <a:t>Marionnettiste</a:t>
            </a:r>
          </a:p>
        </p:txBody>
      </p:sp>
      <p:sp>
        <p:nvSpPr>
          <p:cNvPr id="29" name="Rectangle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0C6C01-2434-421B-BB6D-A7104A5E5B14}"/>
              </a:ext>
            </a:extLst>
          </p:cNvPr>
          <p:cNvSpPr/>
          <p:nvPr/>
        </p:nvSpPr>
        <p:spPr>
          <a:xfrm>
            <a:off x="7487016" y="5142190"/>
            <a:ext cx="1590307"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Pompier</a:t>
            </a:r>
          </a:p>
        </p:txBody>
      </p:sp>
      <p:sp>
        <p:nvSpPr>
          <p:cNvPr id="30" name="Rectangle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407507-D1B2-4E08-B675-CA26835D2612}"/>
              </a:ext>
            </a:extLst>
          </p:cNvPr>
          <p:cNvSpPr/>
          <p:nvPr/>
        </p:nvSpPr>
        <p:spPr>
          <a:xfrm>
            <a:off x="3937243" y="6365557"/>
            <a:ext cx="3051989" cy="492443"/>
          </a:xfrm>
          <a:prstGeom prst="rect">
            <a:avLst/>
          </a:prstGeom>
          <a:noFill/>
        </p:spPr>
        <p:txBody>
          <a:bodyPr wrap="none" lIns="91440" tIns="45720" rIns="91440" bIns="45720">
            <a:spAutoFit/>
          </a:bodyPr>
          <a:lstStyle/>
          <a:p>
            <a:pPr algn="ctr"/>
            <a:r>
              <a:rPr lang="fr-FR" sz="2600" b="0" cap="none" spc="0" dirty="0">
                <a:ln w="0"/>
                <a:solidFill>
                  <a:schemeClr val="tx1"/>
                </a:solidFill>
                <a:effectLst>
                  <a:outerShdw blurRad="38100" dist="19050" dir="2700000" algn="tl" rotWithShape="0">
                    <a:schemeClr val="dk1">
                      <a:alpha val="40000"/>
                    </a:schemeClr>
                  </a:outerShdw>
                </a:effectLst>
              </a:rPr>
              <a:t>Auteur du grand livre</a:t>
            </a:r>
          </a:p>
        </p:txBody>
      </p:sp>
      <p:sp>
        <p:nvSpPr>
          <p:cNvPr id="31" name="Rectangle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3BE181-2D40-4BE6-8698-2BA8FFDD616C}"/>
              </a:ext>
            </a:extLst>
          </p:cNvPr>
          <p:cNvSpPr/>
          <p:nvPr/>
        </p:nvSpPr>
        <p:spPr>
          <a:xfrm>
            <a:off x="2443651" y="5935917"/>
            <a:ext cx="2218684"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Superhéros!</a:t>
            </a:r>
          </a:p>
        </p:txBody>
      </p:sp>
      <p:sp>
        <p:nvSpPr>
          <p:cNvPr id="33" name="Rectangle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AB5702-5CCF-4804-B590-9AE8DD81A4FE}"/>
              </a:ext>
            </a:extLst>
          </p:cNvPr>
          <p:cNvSpPr/>
          <p:nvPr/>
        </p:nvSpPr>
        <p:spPr>
          <a:xfrm>
            <a:off x="4264439" y="1992965"/>
            <a:ext cx="1017587" cy="646331"/>
          </a:xfrm>
          <a:prstGeom prst="rect">
            <a:avLst/>
          </a:prstGeom>
          <a:noFill/>
        </p:spPr>
        <p:txBody>
          <a:bodyPr wrap="none" lIns="91440" tIns="45720" rIns="91440" bIns="45720">
            <a:spAutoFit/>
          </a:bodyPr>
          <a:lstStyle/>
          <a:p>
            <a:pPr algn="ctr"/>
            <a:r>
              <a:rPr lang="fr-FR" sz="3600" b="0" cap="none" spc="0" dirty="0">
                <a:ln w="0"/>
                <a:solidFill>
                  <a:schemeClr val="tx1"/>
                </a:solidFill>
                <a:effectLst>
                  <a:outerShdw blurRad="38100" dist="19050" dir="2700000" algn="tl" rotWithShape="0">
                    <a:schemeClr val="dk1">
                      <a:alpha val="40000"/>
                    </a:schemeClr>
                  </a:outerShdw>
                </a:effectLst>
              </a:rPr>
              <a:t>Juge</a:t>
            </a:r>
          </a:p>
        </p:txBody>
      </p:sp>
      <p:sp>
        <p:nvSpPr>
          <p:cNvPr id="34" name="Rectangle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C0C3C4-6BC7-40EC-BF25-52B0BAB77A46}"/>
              </a:ext>
            </a:extLst>
          </p:cNvPr>
          <p:cNvSpPr/>
          <p:nvPr/>
        </p:nvSpPr>
        <p:spPr>
          <a:xfrm>
            <a:off x="300314" y="1941114"/>
            <a:ext cx="1845185"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Vitamines</a:t>
            </a:r>
          </a:p>
        </p:txBody>
      </p:sp>
      <p:pic>
        <p:nvPicPr>
          <p:cNvPr id="39" name="Image 38" descr="Une image contenant personne, homme, eau, tenan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AE25AF-F176-47F5-B162-645394BF81A6}"/>
              </a:ext>
            </a:extLst>
          </p:cNvPr>
          <p:cNvPicPr>
            <a:picLocks noChangeAspect="1"/>
          </p:cNvPicPr>
          <p:nvPr/>
        </p:nvPicPr>
        <p:blipFill rotWithShape="1">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15" r="13885"/>
          <a:stretch/>
        </p:blipFill>
        <p:spPr>
          <a:xfrm>
            <a:off x="7752450" y="141992"/>
            <a:ext cx="1266677" cy="2994521"/>
          </a:xfrm>
          <a:prstGeom prst="rect">
            <a:avLst/>
          </a:prstGeom>
          <a:ln>
            <a:noFill/>
          </a:ln>
          <a:effectLst>
            <a:outerShdw blurRad="292100" dist="139700" dir="2700000" algn="tl" rotWithShape="0">
              <a:srgbClr val="333333">
                <a:alpha val="65000"/>
              </a:srgbClr>
            </a:outerShdw>
          </a:effectLst>
        </p:spPr>
      </p:pic>
      <p:sp>
        <p:nvSpPr>
          <p:cNvPr id="32" name="Rectangle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2177FE-9423-49F1-9C47-9A5AA384D218}"/>
              </a:ext>
            </a:extLst>
          </p:cNvPr>
          <p:cNvSpPr/>
          <p:nvPr/>
        </p:nvSpPr>
        <p:spPr>
          <a:xfrm>
            <a:off x="5646495" y="438697"/>
            <a:ext cx="2507032"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Assurance Vie</a:t>
            </a:r>
          </a:p>
        </p:txBody>
      </p:sp>
      <p:sp>
        <p:nvSpPr>
          <p:cNvPr id="37" name="Rectangle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AA4B2D-0195-46C8-93F0-6B61D895AB9B}"/>
              </a:ext>
            </a:extLst>
          </p:cNvPr>
          <p:cNvSpPr/>
          <p:nvPr/>
        </p:nvSpPr>
        <p:spPr>
          <a:xfrm>
            <a:off x="7895100" y="860149"/>
            <a:ext cx="1124027" cy="646331"/>
          </a:xfrm>
          <a:prstGeom prst="rect">
            <a:avLst/>
          </a:prstGeom>
          <a:noFill/>
        </p:spPr>
        <p:txBody>
          <a:bodyPr wrap="none" lIns="91440" tIns="45720" rIns="91440" bIns="45720">
            <a:spAutoFit/>
          </a:bodyPr>
          <a:lstStyle/>
          <a:p>
            <a:pPr algn="ctr"/>
            <a:r>
              <a:rPr lang="fr-FR" sz="3600" b="0" cap="none" spc="0" dirty="0">
                <a:ln w="0"/>
                <a:solidFill>
                  <a:schemeClr val="tx1"/>
                </a:solidFill>
                <a:effectLst>
                  <a:outerShdw blurRad="38100" dist="19050" dir="2700000" algn="tl" rotWithShape="0">
                    <a:schemeClr val="dk1">
                      <a:alpha val="40000"/>
                    </a:schemeClr>
                  </a:outerShdw>
                </a:effectLst>
              </a:rPr>
              <a:t>Snob</a:t>
            </a:r>
          </a:p>
        </p:txBody>
      </p:sp>
      <p:sp>
        <p:nvSpPr>
          <p:cNvPr id="36" name="Rectangle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4778B3-88E4-4202-B767-4982D6B3B83C}"/>
              </a:ext>
            </a:extLst>
          </p:cNvPr>
          <p:cNvSpPr/>
          <p:nvPr/>
        </p:nvSpPr>
        <p:spPr>
          <a:xfrm>
            <a:off x="2355247" y="4121838"/>
            <a:ext cx="1691553" cy="1015663"/>
          </a:xfrm>
          <a:prstGeom prst="rect">
            <a:avLst/>
          </a:prstGeom>
          <a:noFill/>
        </p:spPr>
        <p:txBody>
          <a:bodyPr wrap="none" lIns="91440" tIns="45720" rIns="91440" bIns="45720">
            <a:spAutoFit/>
          </a:bodyPr>
          <a:lstStyle/>
          <a:p>
            <a:pPr algn="ctr"/>
            <a:r>
              <a:rPr lang="fr-FR" sz="3000" dirty="0">
                <a:ln w="0"/>
                <a:effectLst>
                  <a:outerShdw blurRad="38100" dist="19050" dir="2700000" algn="tl" rotWithShape="0">
                    <a:schemeClr val="dk1">
                      <a:alpha val="40000"/>
                    </a:schemeClr>
                  </a:outerShdw>
                </a:effectLst>
              </a:rPr>
              <a:t>Créateur/</a:t>
            </a:r>
          </a:p>
          <a:p>
            <a:pPr algn="ctr"/>
            <a:r>
              <a:rPr lang="fr-FR" sz="3000" dirty="0">
                <a:ln w="0"/>
                <a:effectLst>
                  <a:outerShdw blurRad="38100" dist="19050" dir="2700000" algn="tl" rotWithShape="0">
                    <a:schemeClr val="dk1">
                      <a:alpha val="40000"/>
                    </a:schemeClr>
                  </a:outerShdw>
                </a:effectLst>
              </a:rPr>
              <a:t>artiste</a:t>
            </a:r>
            <a:endParaRPr lang="fr-FR" sz="3000" b="0" cap="none" spc="0" dirty="0">
              <a:ln w="0"/>
              <a:solidFill>
                <a:schemeClr val="tx1"/>
              </a:solidFill>
              <a:effectLst>
                <a:outerShdw blurRad="38100" dist="19050" dir="2700000" algn="tl" rotWithShape="0">
                  <a:schemeClr val="dk1">
                    <a:alpha val="40000"/>
                  </a:schemeClr>
                </a:outerShdw>
              </a:effectLst>
            </a:endParaRPr>
          </a:p>
        </p:txBody>
      </p:sp>
      <p:pic>
        <p:nvPicPr>
          <p:cNvPr id="9" name="Image 8" descr="Une image contenant eau, montagne, feux d’artifice, bleu&#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CB6EDC-5E9B-4994-98A6-2C702D7FA02D}"/>
              </a:ext>
            </a:extLst>
          </p:cNvPr>
          <p:cNvPicPr>
            <a:picLocks noChangeAspect="1"/>
          </p:cNvPicPr>
          <p:nvPr/>
        </p:nvPicPr>
        <p:blipFill rotWithShape="1">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437" t="6319" r="45263" b="32703"/>
          <a:stretch/>
        </p:blipFill>
        <p:spPr>
          <a:xfrm>
            <a:off x="6458260" y="3857781"/>
            <a:ext cx="985332" cy="1279720"/>
          </a:xfrm>
          <a:prstGeom prst="rect">
            <a:avLst/>
          </a:prstGeom>
          <a:ln>
            <a:noFill/>
          </a:ln>
          <a:effectLst>
            <a:outerShdw blurRad="292100" dist="139700" dir="2700000" algn="tl" rotWithShape="0">
              <a:srgbClr val="333333">
                <a:alpha val="65000"/>
              </a:srgbClr>
            </a:outerShdw>
          </a:effectLst>
        </p:spPr>
      </p:pic>
      <p:sp>
        <p:nvSpPr>
          <p:cNvPr id="38" name="Rectangle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6C8EC4-6327-459B-8D02-94C0490C73A9}"/>
              </a:ext>
            </a:extLst>
          </p:cNvPr>
          <p:cNvSpPr/>
          <p:nvPr/>
        </p:nvSpPr>
        <p:spPr>
          <a:xfrm>
            <a:off x="6932618" y="3598021"/>
            <a:ext cx="1434175" cy="584775"/>
          </a:xfrm>
          <a:prstGeom prst="rect">
            <a:avLst/>
          </a:prstGeom>
          <a:noFill/>
        </p:spPr>
        <p:txBody>
          <a:bodyPr wrap="none" lIns="91440" tIns="45720" rIns="91440" bIns="45720">
            <a:spAutoFit/>
          </a:bodyPr>
          <a:lstStyle/>
          <a:p>
            <a:pPr algn="ctr"/>
            <a:r>
              <a:rPr lang="fr-FR" sz="3200" b="0" cap="none" spc="0" dirty="0">
                <a:ln w="0"/>
                <a:solidFill>
                  <a:schemeClr val="tx1"/>
                </a:solidFill>
                <a:effectLst>
                  <a:outerShdw blurRad="38100" dist="19050" dir="2700000" algn="tl" rotWithShape="0">
                    <a:schemeClr val="dk1">
                      <a:alpha val="40000"/>
                    </a:schemeClr>
                  </a:outerShdw>
                </a:effectLst>
              </a:rPr>
              <a:t>Énergie</a:t>
            </a:r>
          </a:p>
        </p:txBody>
      </p:sp>
      <p:pic>
        <p:nvPicPr>
          <p:cNvPr id="16" name="Image 15" descr="Une image contenant animal, ciel&#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57A04E-F736-4E6B-94A3-FE1210BE4ECF}"/>
              </a:ext>
            </a:extLst>
          </p:cNvPr>
          <p:cNvPicPr>
            <a:picLocks noChangeAspect="1"/>
          </p:cNvPicPr>
          <p:nvPr/>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90641" y="1364641"/>
            <a:ext cx="1673158" cy="941152"/>
          </a:xfrm>
          <a:prstGeom prst="rect">
            <a:avLst/>
          </a:prstGeom>
        </p:spPr>
      </p:pic>
      <p:sp>
        <p:nvSpPr>
          <p:cNvPr id="41"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37EE2A-96D6-40B8-B2D8-D820EFB1CDB5}"/>
              </a:ext>
            </a:extLst>
          </p:cNvPr>
          <p:cNvSpPr/>
          <p:nvPr/>
        </p:nvSpPr>
        <p:spPr>
          <a:xfrm>
            <a:off x="1378031" y="873970"/>
            <a:ext cx="2226955"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Ami/présence</a:t>
            </a:r>
          </a:p>
        </p:txBody>
      </p:sp>
      <p:pic>
        <p:nvPicPr>
          <p:cNvPr id="13" name="Image 12" descr="Une image contenant alimentation&#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48757E-2A4F-448D-AADE-A1CFFB366E70}"/>
              </a:ext>
            </a:extLst>
          </p:cNvPr>
          <p:cNvPicPr>
            <a:picLocks noChangeAspect="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27643" y="5653535"/>
            <a:ext cx="1683444" cy="1118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41297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B82883-1DC0-4BE1-A607-009095F3355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intérieur, assis, guichet, ordinat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438DA4-F47A-4E28-B82B-BF2ADB07A827}"/>
              </a:ext>
            </a:extLst>
          </p:cNvPr>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000" r="-1"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3473CF9-37EB-43E7-89EF-D2D1C53D1DAC}"/>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0C7F8E-69F5-41C7-8DDA-509EF267CB01}"/>
              </a:ext>
            </a:extLst>
          </p:cNvPr>
          <p:cNvSpPr>
            <a:spLocks noGrp="1"/>
          </p:cNvSpPr>
          <p:nvPr>
            <p:ph type="title"/>
          </p:nvPr>
        </p:nvSpPr>
        <p:spPr>
          <a:xfrm>
            <a:off x="1577340" y="4727173"/>
            <a:ext cx="5989320" cy="868823"/>
          </a:xfrm>
        </p:spPr>
        <p:txBody>
          <a:bodyPr vert="horz" lIns="91440" tIns="45720" rIns="91440" bIns="45720" rtlCol="0" anchor="ctr">
            <a:normAutofit fontScale="90000"/>
          </a:bodyPr>
          <a:lstStyle/>
          <a:p>
            <a:pPr>
              <a:lnSpc>
                <a:spcPct val="90000"/>
              </a:lnSpc>
            </a:pPr>
            <a:r>
              <a:rPr lang="en-US" sz="3500" dirty="0"/>
              <a:t>Voyons </a:t>
            </a:r>
            <a:r>
              <a:rPr lang="en-US" sz="3500" dirty="0" err="1"/>
              <a:t>ce</a:t>
            </a:r>
            <a:r>
              <a:rPr lang="en-US" sz="3500" dirty="0"/>
              <a:t> que la bible nous </a:t>
            </a:r>
            <a:r>
              <a:rPr lang="en-US" sz="3500" dirty="0" err="1"/>
              <a:t>apporte</a:t>
            </a:r>
            <a:r>
              <a:rPr lang="en-US" sz="3500" dirty="0"/>
              <a:t> </a:t>
            </a:r>
            <a:r>
              <a:rPr lang="en-US" sz="3500" dirty="0" err="1"/>
              <a:t>comme</a:t>
            </a:r>
            <a:r>
              <a:rPr lang="en-US" sz="3500" dirty="0"/>
              <a:t> </a:t>
            </a:r>
            <a:r>
              <a:rPr lang="en-US" sz="3500" dirty="0" err="1"/>
              <a:t>éclairage</a:t>
            </a:r>
            <a:r>
              <a:rPr lang="en-US" sz="3500" dirty="0"/>
              <a:t> sur Dieu.</a:t>
            </a:r>
          </a:p>
        </p:txBody>
      </p:sp>
      <p:sp>
        <p:nvSpPr>
          <p:cNvPr id="13" name="Rectangle: Rounded Corners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6B4EF9-43BA-4655-A6FF-1D8E21574C9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4164463"/>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99792" y="449343"/>
            <a:ext cx="6058474" cy="1635475"/>
          </a:xfrm>
          <a:solidFill>
            <a:schemeClr val="accent1">
              <a:lumMod val="20000"/>
              <a:lumOff val="80000"/>
              <a:alpha val="30000"/>
            </a:schemeClr>
          </a:solidFill>
        </p:spPr>
        <p:txBody>
          <a:bodyPr>
            <a:normAutofit/>
          </a:bodyPr>
          <a:lstStyle/>
          <a:p>
            <a:pPr algn="r"/>
            <a:r>
              <a:rPr lang="fr-CA" sz="3200" dirty="0">
                <a:solidFill>
                  <a:schemeClr val="accent4">
                    <a:lumMod val="20000"/>
                    <a:lumOff val="80000"/>
                  </a:schemeClr>
                </a:solidFill>
              </a:rPr>
              <a:t>Quelle image de Dieu </a:t>
            </a:r>
            <a:br>
              <a:rPr lang="fr-CA" sz="3200" dirty="0">
                <a:solidFill>
                  <a:schemeClr val="accent4">
                    <a:lumMod val="20000"/>
                    <a:lumOff val="80000"/>
                  </a:schemeClr>
                </a:solidFill>
              </a:rPr>
            </a:br>
            <a:r>
              <a:rPr lang="fr-CA" sz="3200" dirty="0">
                <a:solidFill>
                  <a:schemeClr val="accent4">
                    <a:lumMod val="20000"/>
                    <a:lumOff val="80000"/>
                  </a:schemeClr>
                </a:solidFill>
              </a:rPr>
              <a:t>me révèlent ces extraits bibliques?</a:t>
            </a:r>
            <a:br>
              <a:rPr lang="fr-CA" sz="3200" dirty="0">
                <a:solidFill>
                  <a:schemeClr val="accent4">
                    <a:lumMod val="20000"/>
                    <a:lumOff val="80000"/>
                  </a:schemeClr>
                </a:solidFill>
              </a:rPr>
            </a:br>
            <a:endParaRPr lang="fr-CA" sz="3200" dirty="0">
              <a:solidFill>
                <a:srgbClr val="4A2D37"/>
              </a:solidFill>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A36045-745B-459F-B962-FCCC954F5419}"/>
              </a:ext>
            </a:extLst>
          </p:cNvPr>
          <p:cNvSpPr/>
          <p:nvPr/>
        </p:nvSpPr>
        <p:spPr>
          <a:xfrm>
            <a:off x="385735" y="2192136"/>
            <a:ext cx="8372530" cy="7910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04 </a:t>
            </a:r>
            <a:r>
              <a:rPr lang="fr-FR" sz="1700" dirty="0">
                <a:solidFill>
                  <a:prstClr val="black"/>
                </a:solidFill>
                <a:latin typeface="Avenir Next LT Pro" panose="020B0504020202020204" pitchFamily="34" charset="0"/>
              </a:rPr>
              <a:t>Mais, cette nuit-là, la parole du Seigneur fut adressée à Nathan :</a:t>
            </a:r>
            <a:r>
              <a:rPr lang="fr-FR" sz="1700" b="1" baseline="30000" dirty="0">
                <a:solidFill>
                  <a:prstClr val="black"/>
                </a:solidFill>
                <a:latin typeface="Avenir Next LT Pro" panose="020B0504020202020204" pitchFamily="34" charset="0"/>
              </a:rPr>
              <a:t>05</a:t>
            </a:r>
            <a:r>
              <a:rPr lang="fr-FR" sz="1700" dirty="0">
                <a:solidFill>
                  <a:prstClr val="black"/>
                </a:solidFill>
                <a:latin typeface="Avenir Next LT Pro" panose="020B0504020202020204" pitchFamily="34" charset="0"/>
              </a:rPr>
              <a:t> « Va dire à mon serviteur David : </a:t>
            </a:r>
            <a:r>
              <a:rPr lang="fr-FR" sz="1700" b="1" baseline="30000" dirty="0">
                <a:solidFill>
                  <a:prstClr val="black"/>
                </a:solidFill>
                <a:latin typeface="Avenir Next LT Pro" panose="020B0504020202020204" pitchFamily="34" charset="0"/>
              </a:rPr>
              <a:t>14 </a:t>
            </a:r>
            <a:r>
              <a:rPr lang="fr-FR" sz="1700" dirty="0">
                <a:solidFill>
                  <a:prstClr val="black"/>
                </a:solidFill>
                <a:latin typeface="Avenir Next LT Pro" panose="020B0504020202020204" pitchFamily="34" charset="0"/>
              </a:rPr>
              <a:t>Moi, je serai pour lui un père ; et lui sera pour moi un fils.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2 Sam 7,4-5.14)                     </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pic>
        <p:nvPicPr>
          <p:cNvPr id="8" name="Image 7" descr="Une image contenant intérieur, assis, guichet, ordinat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CBF829-1ED6-4B67-ABF3-55731464E519}"/>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000" r="-1" b="-1"/>
          <a:stretch/>
        </p:blipFill>
        <p:spPr>
          <a:xfrm>
            <a:off x="362297" y="449343"/>
            <a:ext cx="2123728" cy="1592797"/>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E27C37-C256-4F25-A948-7262BD6A5B45}"/>
              </a:ext>
            </a:extLst>
          </p:cNvPr>
          <p:cNvSpPr/>
          <p:nvPr/>
        </p:nvSpPr>
        <p:spPr>
          <a:xfrm>
            <a:off x="385735" y="3133168"/>
            <a:ext cx="8372530" cy="136217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01 </a:t>
            </a:r>
            <a:r>
              <a:rPr lang="fr-FR" sz="1700" dirty="0">
                <a:solidFill>
                  <a:prstClr val="black"/>
                </a:solidFill>
                <a:latin typeface="Avenir Next LT Pro" panose="020B0504020202020204" pitchFamily="34" charset="0"/>
              </a:rPr>
              <a:t>Oui, j’ai aimé Israël dès son enfance, et, pour le faire sortir d’Égypte, je l’ai appelé mon fils. </a:t>
            </a:r>
            <a:r>
              <a:rPr lang="fr-FR" sz="1700" b="1" baseline="30000" dirty="0">
                <a:solidFill>
                  <a:prstClr val="black"/>
                </a:solidFill>
                <a:latin typeface="Avenir Next LT Pro" panose="020B0504020202020204" pitchFamily="34" charset="0"/>
              </a:rPr>
              <a:t>03</a:t>
            </a:r>
            <a:r>
              <a:rPr lang="fr-FR" sz="1700" dirty="0">
                <a:solidFill>
                  <a:prstClr val="black"/>
                </a:solidFill>
                <a:latin typeface="Avenir Next LT Pro" panose="020B0504020202020204" pitchFamily="34" charset="0"/>
              </a:rPr>
              <a:t> C’est moi qui lui apprenais à marcher, en le soutenant de mes bras, et il n’a pas compris que je venais à son secours. </a:t>
            </a:r>
            <a:r>
              <a:rPr lang="fr-FR" sz="1700" b="1" baseline="30000" dirty="0">
                <a:solidFill>
                  <a:prstClr val="black"/>
                </a:solidFill>
                <a:latin typeface="Avenir Next LT Pro" panose="020B0504020202020204" pitchFamily="34" charset="0"/>
              </a:rPr>
              <a:t>04</a:t>
            </a:r>
            <a:r>
              <a:rPr lang="fr-FR" sz="1700" dirty="0">
                <a:solidFill>
                  <a:prstClr val="black"/>
                </a:solidFill>
                <a:latin typeface="Avenir Next LT Pro" panose="020B0504020202020204" pitchFamily="34" charset="0"/>
              </a:rPr>
              <a:t> Je le guidais avec humanité, par des liens d’amour ; je le traitais comme un nourrisson qu’on soulève tout contre sa joue ; je me penchais vers lui pour le faire manger.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Os 11,1.3-4)                     </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1D3DAE-1B43-42F0-B385-97015F35B869}"/>
              </a:ext>
            </a:extLst>
          </p:cNvPr>
          <p:cNvSpPr/>
          <p:nvPr/>
        </p:nvSpPr>
        <p:spPr>
          <a:xfrm>
            <a:off x="374129" y="4645972"/>
            <a:ext cx="8372530" cy="5610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07 </a:t>
            </a:r>
            <a:r>
              <a:rPr lang="fr-FR" sz="1700" dirty="0">
                <a:solidFill>
                  <a:prstClr val="black"/>
                </a:solidFill>
                <a:latin typeface="Avenir Next LT Pro" panose="020B0504020202020204" pitchFamily="34" charset="0"/>
              </a:rPr>
              <a:t>Mais maintenant, Seigneur, c’est toi notre père. Nous sommes l’argile, c’est toi qui nous façonnes : nous sommes tous l’ouvrage de ta main.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Is 64,7)</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9D3BAF-2A5A-472F-9392-DEF855F7102B}"/>
              </a:ext>
            </a:extLst>
          </p:cNvPr>
          <p:cNvSpPr/>
          <p:nvPr/>
        </p:nvSpPr>
        <p:spPr>
          <a:xfrm>
            <a:off x="351727" y="5366320"/>
            <a:ext cx="8372530" cy="5610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13</a:t>
            </a:r>
            <a:r>
              <a:rPr lang="fr-FR" sz="1700" dirty="0">
                <a:solidFill>
                  <a:prstClr val="black"/>
                </a:solidFill>
                <a:latin typeface="Avenir Next LT Pro" panose="020B0504020202020204" pitchFamily="34" charset="0"/>
              </a:rPr>
              <a:t> Comme un enfant que sa mère console, ainsi, je vous consolerai. Oui, dans Jérusalem, vous serez consolés.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Is 66,13)</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3" name="ZoneText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2AD20C-E40A-49CB-95E2-E78A90B883F3}"/>
              </a:ext>
            </a:extLst>
          </p:cNvPr>
          <p:cNvSpPr txBox="1"/>
          <p:nvPr/>
        </p:nvSpPr>
        <p:spPr>
          <a:xfrm>
            <a:off x="4139952" y="1347697"/>
            <a:ext cx="3978183" cy="769441"/>
          </a:xfrm>
          <a:prstGeom prst="rect">
            <a:avLst/>
          </a:prstGeom>
          <a:noFill/>
        </p:spPr>
        <p:txBody>
          <a:bodyPr wrap="square" rtlCol="0">
            <a:spAutoFit/>
          </a:bodyPr>
          <a:lstStyle/>
          <a:p>
            <a:r>
              <a:rPr lang="fr-CA" sz="4400" dirty="0"/>
              <a:t>Dieu Père-Mère</a:t>
            </a:r>
          </a:p>
        </p:txBody>
      </p:sp>
      <p:pic>
        <p:nvPicPr>
          <p:cNvPr id="11" name="Image 10" descr="Une image contenant personne, bébé, tenant, intéri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B84525-0CC1-48E6-818E-3E256B24FF54}"/>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4129" y="449343"/>
            <a:ext cx="2414015" cy="1604315"/>
          </a:xfrm>
          <a:prstGeom prst="rect">
            <a:avLst/>
          </a:prstGeom>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8B972C-9B3B-4672-88D9-053910FED8E0}"/>
              </a:ext>
            </a:extLst>
          </p:cNvPr>
          <p:cNvSpPr/>
          <p:nvPr/>
        </p:nvSpPr>
        <p:spPr>
          <a:xfrm>
            <a:off x="362297" y="6091850"/>
            <a:ext cx="8372530" cy="5610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09</a:t>
            </a:r>
            <a:r>
              <a:rPr lang="fr-FR" sz="1700" dirty="0">
                <a:solidFill>
                  <a:prstClr val="black"/>
                </a:solidFill>
                <a:latin typeface="Avenir Next LT Pro" panose="020B0504020202020204" pitchFamily="34" charset="0"/>
              </a:rPr>
              <a:t> Ne donnez à personne sur terre le nom de père, car vous n’avez qu’un seul Père, celui qui est aux cieux. (Mt 23,9)</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49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99791" y="251743"/>
            <a:ext cx="6058474" cy="1635475"/>
          </a:xfrm>
          <a:solidFill>
            <a:schemeClr val="accent1">
              <a:lumMod val="20000"/>
              <a:lumOff val="80000"/>
              <a:alpha val="30000"/>
            </a:schemeClr>
          </a:solidFill>
        </p:spPr>
        <p:txBody>
          <a:bodyPr>
            <a:normAutofit/>
          </a:bodyPr>
          <a:lstStyle/>
          <a:p>
            <a:pPr algn="r"/>
            <a:r>
              <a:rPr lang="fr-CA" sz="3200" dirty="0">
                <a:solidFill>
                  <a:schemeClr val="accent4">
                    <a:lumMod val="20000"/>
                    <a:lumOff val="80000"/>
                  </a:schemeClr>
                </a:solidFill>
              </a:rPr>
              <a:t>Quelle image de Dieu </a:t>
            </a:r>
            <a:br>
              <a:rPr lang="fr-CA" sz="3200" dirty="0">
                <a:solidFill>
                  <a:schemeClr val="accent4">
                    <a:lumMod val="20000"/>
                    <a:lumOff val="80000"/>
                  </a:schemeClr>
                </a:solidFill>
              </a:rPr>
            </a:br>
            <a:r>
              <a:rPr lang="fr-CA" sz="3200" dirty="0">
                <a:solidFill>
                  <a:schemeClr val="accent4">
                    <a:lumMod val="20000"/>
                    <a:lumOff val="80000"/>
                  </a:schemeClr>
                </a:solidFill>
              </a:rPr>
              <a:t>me révèlent ces extraits bibliques?</a:t>
            </a:r>
            <a:br>
              <a:rPr lang="fr-CA" sz="3200" dirty="0">
                <a:solidFill>
                  <a:schemeClr val="accent4">
                    <a:lumMod val="20000"/>
                    <a:lumOff val="80000"/>
                  </a:schemeClr>
                </a:solidFill>
              </a:rPr>
            </a:br>
            <a:endParaRPr lang="fr-CA" sz="3200" dirty="0">
              <a:solidFill>
                <a:srgbClr val="4A2D37"/>
              </a:solidFill>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A36045-745B-459F-B962-FCCC954F5419}"/>
              </a:ext>
            </a:extLst>
          </p:cNvPr>
          <p:cNvSpPr/>
          <p:nvPr/>
        </p:nvSpPr>
        <p:spPr>
          <a:xfrm>
            <a:off x="337638" y="2053404"/>
            <a:ext cx="8404669" cy="4297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01</a:t>
            </a:r>
            <a:r>
              <a:rPr lang="fr-FR" sz="1700" dirty="0">
                <a:solidFill>
                  <a:prstClr val="black"/>
                </a:solidFill>
                <a:latin typeface="Avenir Next LT Pro" panose="020B0504020202020204" pitchFamily="34" charset="0"/>
              </a:rPr>
              <a:t> AU COMMENCEMENT, Dieu créa le ciel et la terre. (</a:t>
            </a:r>
            <a:r>
              <a:rPr lang="fr-FR" sz="1700" dirty="0" err="1">
                <a:solidFill>
                  <a:prstClr val="black"/>
                </a:solidFill>
                <a:latin typeface="Avenir Next LT Pro" panose="020B0504020202020204" pitchFamily="34" charset="0"/>
              </a:rPr>
              <a:t>Gn</a:t>
            </a:r>
            <a:r>
              <a:rPr lang="fr-FR" sz="1700" dirty="0">
                <a:solidFill>
                  <a:prstClr val="black"/>
                </a:solidFill>
                <a:latin typeface="Avenir Next LT Pro" panose="020B0504020202020204" pitchFamily="34" charset="0"/>
              </a:rPr>
              <a:t> 1,1)</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pic>
        <p:nvPicPr>
          <p:cNvPr id="8" name="Image 7" descr="Une image contenant intérieur, assis, guichet, ordinat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CBF829-1ED6-4B67-ABF3-55731464E519}"/>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000" r="-1" b="-1"/>
          <a:stretch/>
        </p:blipFill>
        <p:spPr>
          <a:xfrm>
            <a:off x="329123" y="273081"/>
            <a:ext cx="2123728" cy="1592797"/>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E27C37-C256-4F25-A948-7262BD6A5B45}"/>
              </a:ext>
            </a:extLst>
          </p:cNvPr>
          <p:cNvSpPr/>
          <p:nvPr/>
        </p:nvSpPr>
        <p:spPr>
          <a:xfrm>
            <a:off x="353707" y="5456102"/>
            <a:ext cx="8372530" cy="4297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04 </a:t>
            </a:r>
            <a:r>
              <a:rPr lang="fr-FR" sz="1700" dirty="0">
                <a:solidFill>
                  <a:prstClr val="black"/>
                </a:solidFill>
                <a:latin typeface="Avenir Next LT Pro" panose="020B0504020202020204" pitchFamily="34" charset="0"/>
              </a:rPr>
              <a:t>L’esprit de Dieu m’a créé, le souffle du Puissant me fait vivre.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rPr>
              <a:t>Jb</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33,4)                    </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9D3BAF-2A5A-472F-9392-DEF855F7102B}"/>
              </a:ext>
            </a:extLst>
          </p:cNvPr>
          <p:cNvSpPr/>
          <p:nvPr/>
        </p:nvSpPr>
        <p:spPr>
          <a:xfrm>
            <a:off x="353707" y="2639641"/>
            <a:ext cx="8372530" cy="9411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04</a:t>
            </a:r>
            <a:r>
              <a:rPr lang="fr-FR" sz="1700" dirty="0">
                <a:solidFill>
                  <a:prstClr val="black"/>
                </a:solidFill>
                <a:latin typeface="Avenir Next LT Pro" panose="020B0504020202020204" pitchFamily="34" charset="0"/>
              </a:rPr>
              <a:t> A voir ton ciel, ouvrage de tes doigts, la lune et les étoiles que tu fixas, </a:t>
            </a:r>
            <a:r>
              <a:rPr lang="fr-FR" sz="1700" b="1" baseline="30000" dirty="0">
                <a:solidFill>
                  <a:prstClr val="black"/>
                </a:solidFill>
                <a:latin typeface="Avenir Next LT Pro" panose="020B0504020202020204" pitchFamily="34" charset="0"/>
              </a:rPr>
              <a:t>05 </a:t>
            </a:r>
            <a:r>
              <a:rPr lang="fr-FR" sz="1700" dirty="0">
                <a:solidFill>
                  <a:prstClr val="black"/>
                </a:solidFill>
                <a:latin typeface="Avenir Next LT Pro" panose="020B0504020202020204" pitchFamily="34" charset="0"/>
              </a:rPr>
              <a:t>qu'est-ce que l'homme pour que tu penses à lui, le fils d'un homme, que tu en prennes souci ?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Ps 8, 4-5)</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3" name="ZoneText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2AD20C-E40A-49CB-95E2-E78A90B883F3}"/>
              </a:ext>
            </a:extLst>
          </p:cNvPr>
          <p:cNvSpPr txBox="1"/>
          <p:nvPr/>
        </p:nvSpPr>
        <p:spPr>
          <a:xfrm>
            <a:off x="4211960" y="1139115"/>
            <a:ext cx="3978183" cy="769441"/>
          </a:xfrm>
          <a:prstGeom prst="rect">
            <a:avLst/>
          </a:prstGeom>
          <a:noFill/>
        </p:spPr>
        <p:txBody>
          <a:bodyPr wrap="square" rtlCol="0">
            <a:spAutoFit/>
          </a:bodyPr>
          <a:lstStyle/>
          <a:p>
            <a:r>
              <a:rPr lang="fr-CA" sz="4400" dirty="0"/>
              <a:t>Dieu Créateur</a:t>
            </a:r>
          </a:p>
        </p:txBody>
      </p:sp>
      <p:pic>
        <p:nvPicPr>
          <p:cNvPr id="11" name="Imag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B84525-0CC1-48E6-818E-3E256B24FF54}"/>
              </a:ext>
            </a:extLst>
          </p:cNvPr>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564" t="14628" r="22679" b="18425"/>
          <a:stretch/>
        </p:blipFill>
        <p:spPr>
          <a:xfrm>
            <a:off x="326777" y="273081"/>
            <a:ext cx="2373013" cy="1635475"/>
          </a:xfrm>
          <a:prstGeom prst="rect">
            <a:avLst/>
          </a:prstGeom>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8B972C-9B3B-4672-88D9-053910FED8E0}"/>
              </a:ext>
            </a:extLst>
          </p:cNvPr>
          <p:cNvSpPr/>
          <p:nvPr/>
        </p:nvSpPr>
        <p:spPr>
          <a:xfrm>
            <a:off x="336218" y="3737292"/>
            <a:ext cx="8381231" cy="15927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26</a:t>
            </a:r>
            <a:r>
              <a:rPr lang="fr-FR" sz="1700" dirty="0">
                <a:solidFill>
                  <a:prstClr val="black"/>
                </a:solidFill>
                <a:latin typeface="Avenir Next LT Pro" panose="020B0504020202020204" pitchFamily="34" charset="0"/>
              </a:rPr>
              <a:t> À partir d’un seul homme, il a fait tous les peuples pour qu’ils habitent sur toute la surface de la terre, fixant les moments de leur histoire et les limites de leur habitat ;</a:t>
            </a:r>
            <a:r>
              <a:rPr lang="fr-FR" sz="1700" b="1" baseline="30000" dirty="0">
                <a:solidFill>
                  <a:prstClr val="black"/>
                </a:solidFill>
                <a:latin typeface="Avenir Next LT Pro" panose="020B0504020202020204" pitchFamily="34" charset="0"/>
              </a:rPr>
              <a:t> 27</a:t>
            </a:r>
            <a:r>
              <a:rPr lang="fr-FR" sz="1700" dirty="0">
                <a:solidFill>
                  <a:prstClr val="black"/>
                </a:solidFill>
                <a:latin typeface="Avenir Next LT Pro" panose="020B0504020202020204" pitchFamily="34" charset="0"/>
              </a:rPr>
              <a:t> Dieu les a faits pour qu’ils le cherchent et, si possible, l’atteignent et le trouvent, lui qui, en fait, n’est pas loin de chacun de nous. </a:t>
            </a:r>
            <a:r>
              <a:rPr lang="fr-FR" sz="1700" b="1" baseline="30000" dirty="0">
                <a:solidFill>
                  <a:prstClr val="black"/>
                </a:solidFill>
                <a:latin typeface="Avenir Next LT Pro" panose="020B0504020202020204" pitchFamily="34" charset="0"/>
              </a:rPr>
              <a:t>28</a:t>
            </a:r>
            <a:r>
              <a:rPr lang="fr-FR" sz="1700" dirty="0">
                <a:solidFill>
                  <a:prstClr val="black"/>
                </a:solidFill>
                <a:latin typeface="Avenir Next LT Pro" panose="020B0504020202020204" pitchFamily="34" charset="0"/>
              </a:rPr>
              <a:t> Car c’est en lui que nous avons la vie, le mouvement et l’être. Ainsi l’ont également dit certains de vos poètes : nous sommes de sa descendance. (</a:t>
            </a:r>
            <a:r>
              <a:rPr lang="fr-FR" sz="1700" dirty="0" err="1">
                <a:solidFill>
                  <a:prstClr val="black"/>
                </a:solidFill>
                <a:latin typeface="Avenir Next LT Pro" panose="020B0504020202020204" pitchFamily="34" charset="0"/>
              </a:rPr>
              <a:t>Ac</a:t>
            </a:r>
            <a:r>
              <a:rPr lang="fr-FR" sz="1700" dirty="0">
                <a:solidFill>
                  <a:prstClr val="black"/>
                </a:solidFill>
                <a:latin typeface="Avenir Next LT Pro" panose="020B0504020202020204" pitchFamily="34" charset="0"/>
              </a:rPr>
              <a:t> 17, 26-28)</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5" name="Rectangl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5E445F-17E3-49D6-8764-177B5E127E3C}"/>
              </a:ext>
            </a:extLst>
          </p:cNvPr>
          <p:cNvSpPr/>
          <p:nvPr/>
        </p:nvSpPr>
        <p:spPr>
          <a:xfrm>
            <a:off x="326777" y="6011843"/>
            <a:ext cx="8372530" cy="65470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11</a:t>
            </a:r>
            <a:r>
              <a:rPr lang="fr-FR" sz="1700" dirty="0">
                <a:solidFill>
                  <a:prstClr val="black"/>
                </a:solidFill>
                <a:latin typeface="Avenir Next LT Pro" panose="020B0504020202020204" pitchFamily="34" charset="0"/>
              </a:rPr>
              <a:t>« Tu es digne, Seigneur notre Dieu, de recevoir la gloire, l’honneur et la puissance. C’est toi qui créas l’univers ; tu as voulu qu’il soit : il fut créé. »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rPr>
              <a:t>Ap</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4,11)                    </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52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99791" y="251743"/>
            <a:ext cx="6058474" cy="1635475"/>
          </a:xfrm>
          <a:solidFill>
            <a:schemeClr val="accent1">
              <a:lumMod val="20000"/>
              <a:lumOff val="80000"/>
              <a:alpha val="30000"/>
            </a:schemeClr>
          </a:solidFill>
        </p:spPr>
        <p:txBody>
          <a:bodyPr>
            <a:normAutofit/>
          </a:bodyPr>
          <a:lstStyle/>
          <a:p>
            <a:pPr algn="r"/>
            <a:r>
              <a:rPr lang="fr-CA" sz="3200" dirty="0">
                <a:solidFill>
                  <a:schemeClr val="accent4">
                    <a:lumMod val="20000"/>
                    <a:lumOff val="80000"/>
                  </a:schemeClr>
                </a:solidFill>
              </a:rPr>
              <a:t>Quelle image de Dieu </a:t>
            </a:r>
            <a:br>
              <a:rPr lang="fr-CA" sz="3200" dirty="0">
                <a:solidFill>
                  <a:schemeClr val="accent4">
                    <a:lumMod val="20000"/>
                    <a:lumOff val="80000"/>
                  </a:schemeClr>
                </a:solidFill>
              </a:rPr>
            </a:br>
            <a:r>
              <a:rPr lang="fr-CA" sz="3200" dirty="0">
                <a:solidFill>
                  <a:schemeClr val="accent4">
                    <a:lumMod val="20000"/>
                    <a:lumOff val="80000"/>
                  </a:schemeClr>
                </a:solidFill>
              </a:rPr>
              <a:t>me révèlent ces extraits bibliques?</a:t>
            </a:r>
            <a:br>
              <a:rPr lang="fr-CA" sz="3200" dirty="0">
                <a:solidFill>
                  <a:schemeClr val="accent4">
                    <a:lumMod val="20000"/>
                    <a:lumOff val="80000"/>
                  </a:schemeClr>
                </a:solidFill>
              </a:rPr>
            </a:br>
            <a:endParaRPr lang="fr-CA" sz="3200" dirty="0">
              <a:solidFill>
                <a:srgbClr val="4A2D37"/>
              </a:solidFill>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A36045-745B-459F-B962-FCCC954F5419}"/>
              </a:ext>
            </a:extLst>
          </p:cNvPr>
          <p:cNvSpPr/>
          <p:nvPr/>
        </p:nvSpPr>
        <p:spPr>
          <a:xfrm>
            <a:off x="337638" y="2053404"/>
            <a:ext cx="8404669" cy="7694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31</a:t>
            </a:r>
            <a:r>
              <a:rPr lang="fr-FR" sz="1700" dirty="0">
                <a:solidFill>
                  <a:prstClr val="black"/>
                </a:solidFill>
                <a:latin typeface="Avenir Next LT Pro" panose="020B0504020202020204" pitchFamily="34" charset="0"/>
              </a:rPr>
              <a:t> Car le Seigneur ton Dieu est un Dieu miséricordieux : il ne t’abandonnera pas, il ne te détruira pas, il n’oubliera pas l’Alliance jurée à tes pères. (</a:t>
            </a:r>
            <a:r>
              <a:rPr lang="fr-FR" sz="1700" dirty="0" err="1">
                <a:solidFill>
                  <a:prstClr val="black"/>
                </a:solidFill>
                <a:latin typeface="Avenir Next LT Pro" panose="020B0504020202020204" pitchFamily="34" charset="0"/>
              </a:rPr>
              <a:t>Dt</a:t>
            </a:r>
            <a:r>
              <a:rPr lang="fr-FR" sz="1700" dirty="0">
                <a:solidFill>
                  <a:prstClr val="black"/>
                </a:solidFill>
                <a:latin typeface="Avenir Next LT Pro" panose="020B0504020202020204" pitchFamily="34" charset="0"/>
              </a:rPr>
              <a:t> 4,31)</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pic>
        <p:nvPicPr>
          <p:cNvPr id="8" name="Image 7" descr="Une image contenant intérieur, assis, guichet, ordinat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CBF829-1ED6-4B67-ABF3-55731464E519}"/>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000" r="-1" b="-1"/>
          <a:stretch/>
        </p:blipFill>
        <p:spPr>
          <a:xfrm>
            <a:off x="329123" y="273081"/>
            <a:ext cx="2123728" cy="1592797"/>
          </a:xfrm>
          <a:prstGeom prst="rect">
            <a:avLst/>
          </a:prstGeom>
        </p:spPr>
      </p:pic>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9D3BAF-2A5A-472F-9392-DEF855F7102B}"/>
              </a:ext>
            </a:extLst>
          </p:cNvPr>
          <p:cNvSpPr/>
          <p:nvPr/>
        </p:nvSpPr>
        <p:spPr>
          <a:xfrm>
            <a:off x="353707" y="3017197"/>
            <a:ext cx="8372530" cy="10179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10</a:t>
            </a:r>
            <a:r>
              <a:rPr lang="fr-FR" sz="1700" dirty="0">
                <a:solidFill>
                  <a:prstClr val="black"/>
                </a:solidFill>
                <a:latin typeface="Avenir Next LT Pro" panose="020B0504020202020204" pitchFamily="34" charset="0"/>
              </a:rPr>
              <a:t> Même si les montagnes s’écartaient, si les collines s’ébranlaient, ma fidélité ne s’écarterait pas de toi, mon alliance de paix ne serait pas ébranlée, – dit le Seigneur, qui te montre sa tendresse.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Is 54,10)</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3" name="ZoneText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2AD20C-E40A-49CB-95E2-E78A90B883F3}"/>
              </a:ext>
            </a:extLst>
          </p:cNvPr>
          <p:cNvSpPr txBox="1"/>
          <p:nvPr/>
        </p:nvSpPr>
        <p:spPr>
          <a:xfrm>
            <a:off x="4211960" y="1139115"/>
            <a:ext cx="3978183" cy="769441"/>
          </a:xfrm>
          <a:prstGeom prst="rect">
            <a:avLst/>
          </a:prstGeom>
          <a:noFill/>
        </p:spPr>
        <p:txBody>
          <a:bodyPr wrap="square" rtlCol="0">
            <a:spAutoFit/>
          </a:bodyPr>
          <a:lstStyle/>
          <a:p>
            <a:r>
              <a:rPr lang="fr-CA" sz="4400" dirty="0"/>
              <a:t>Dieu Amour</a:t>
            </a:r>
          </a:p>
        </p:txBody>
      </p:sp>
      <p:pic>
        <p:nvPicPr>
          <p:cNvPr id="11" name="Imag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B84525-0CC1-48E6-818E-3E256B24FF54}"/>
              </a:ext>
            </a:extLst>
          </p:cNvPr>
          <p:cNvPicPr>
            <a:picLocks noChangeAspect="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05" t="3244" r="-1" b="34319"/>
          <a:stretch/>
        </p:blipFill>
        <p:spPr>
          <a:xfrm>
            <a:off x="305105" y="251743"/>
            <a:ext cx="2394686" cy="1614135"/>
          </a:xfrm>
          <a:prstGeom prst="rect">
            <a:avLst/>
          </a:prstGeom>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8B972C-9B3B-4672-88D9-053910FED8E0}"/>
              </a:ext>
            </a:extLst>
          </p:cNvPr>
          <p:cNvSpPr/>
          <p:nvPr/>
        </p:nvSpPr>
        <p:spPr>
          <a:xfrm>
            <a:off x="340972" y="4229508"/>
            <a:ext cx="8381231" cy="11437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07 </a:t>
            </a:r>
            <a:r>
              <a:rPr lang="fr-FR" sz="1700" dirty="0">
                <a:solidFill>
                  <a:prstClr val="black"/>
                </a:solidFill>
                <a:latin typeface="Avenir Next LT Pro" panose="020B0504020202020204" pitchFamily="34" charset="0"/>
              </a:rPr>
              <a:t>Accepter de mourir pour un homme juste, c’est déjà difficile ; peut-être quelqu’un s’exposerait-il à mourir pour un homme de bien. </a:t>
            </a:r>
            <a:r>
              <a:rPr lang="fr-FR" sz="1700" b="1" baseline="30000" dirty="0">
                <a:solidFill>
                  <a:prstClr val="black"/>
                </a:solidFill>
                <a:latin typeface="Avenir Next LT Pro" panose="020B0504020202020204" pitchFamily="34" charset="0"/>
              </a:rPr>
              <a:t>08</a:t>
            </a:r>
            <a:r>
              <a:rPr lang="fr-FR" sz="1700" dirty="0">
                <a:solidFill>
                  <a:prstClr val="black"/>
                </a:solidFill>
                <a:latin typeface="Avenir Next LT Pro" panose="020B0504020202020204" pitchFamily="34" charset="0"/>
              </a:rPr>
              <a:t> Or, la preuve que Dieu nous aime, c’est que le Christ est mort pour nous, alors que nous étions encore pécheurs. (</a:t>
            </a:r>
            <a:r>
              <a:rPr lang="fr-FR" sz="1700" dirty="0" err="1">
                <a:solidFill>
                  <a:prstClr val="black"/>
                </a:solidFill>
                <a:latin typeface="Avenir Next LT Pro" panose="020B0504020202020204" pitchFamily="34" charset="0"/>
              </a:rPr>
              <a:t>Rm</a:t>
            </a:r>
            <a:r>
              <a:rPr lang="fr-FR" sz="1700" dirty="0">
                <a:solidFill>
                  <a:prstClr val="black"/>
                </a:solidFill>
                <a:latin typeface="Avenir Next LT Pro" panose="020B0504020202020204" pitchFamily="34" charset="0"/>
              </a:rPr>
              <a:t> 5, 7-8)</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5" name="Rectangl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5E445F-17E3-49D6-8764-177B5E127E3C}"/>
              </a:ext>
            </a:extLst>
          </p:cNvPr>
          <p:cNvSpPr/>
          <p:nvPr/>
        </p:nvSpPr>
        <p:spPr>
          <a:xfrm>
            <a:off x="326777" y="5522845"/>
            <a:ext cx="8372530" cy="11437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16</a:t>
            </a:r>
            <a:r>
              <a:rPr lang="fr-FR" sz="1700" dirty="0">
                <a:solidFill>
                  <a:prstClr val="black"/>
                </a:solidFill>
                <a:latin typeface="Avenir Next LT Pro" panose="020B0504020202020204" pitchFamily="34" charset="0"/>
              </a:rPr>
              <a:t> Et nous, nous avons reconnu l’amour que Dieu a pour nous, et nous y avons cru. Dieu est amour : qui demeure dans l’amour demeure en Dieu, et Dieu demeure en lui. </a:t>
            </a:r>
            <a:r>
              <a:rPr lang="fr-FR" sz="1700" b="1" baseline="30000" dirty="0">
                <a:solidFill>
                  <a:prstClr val="black"/>
                </a:solidFill>
                <a:latin typeface="Avenir Next LT Pro" panose="020B0504020202020204" pitchFamily="34" charset="0"/>
              </a:rPr>
              <a:t>19</a:t>
            </a:r>
            <a:r>
              <a:rPr lang="fr-FR" sz="1700" dirty="0">
                <a:solidFill>
                  <a:prstClr val="black"/>
                </a:solidFill>
                <a:latin typeface="Avenir Next LT Pro" panose="020B0504020202020204" pitchFamily="34" charset="0"/>
              </a:rPr>
              <a:t> Quant à nous, nous aimons parce que Dieu lui-même nous a aimés le premier.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1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rPr>
              <a:t>Jn</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4,16.19)                    </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90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3389FF-0052-4E0F-AC71-185DEA0DA89D}"/>
              </a:ext>
            </a:extLst>
          </p:cNvPr>
          <p:cNvSpPr>
            <a:spLocks noGrp="1"/>
          </p:cNvSpPr>
          <p:nvPr>
            <p:ph type="title"/>
          </p:nvPr>
        </p:nvSpPr>
        <p:spPr>
          <a:xfrm>
            <a:off x="2699791" y="251743"/>
            <a:ext cx="6058474" cy="1635475"/>
          </a:xfrm>
          <a:solidFill>
            <a:schemeClr val="accent1">
              <a:lumMod val="20000"/>
              <a:lumOff val="80000"/>
              <a:alpha val="30000"/>
            </a:schemeClr>
          </a:solidFill>
        </p:spPr>
        <p:txBody>
          <a:bodyPr>
            <a:normAutofit/>
          </a:bodyPr>
          <a:lstStyle/>
          <a:p>
            <a:pPr algn="r"/>
            <a:r>
              <a:rPr lang="fr-CA" sz="3200" dirty="0">
                <a:solidFill>
                  <a:schemeClr val="accent4">
                    <a:lumMod val="20000"/>
                    <a:lumOff val="80000"/>
                  </a:schemeClr>
                </a:solidFill>
              </a:rPr>
              <a:t>Quelle image de Dieu </a:t>
            </a:r>
            <a:br>
              <a:rPr lang="fr-CA" sz="3200" dirty="0">
                <a:solidFill>
                  <a:schemeClr val="accent4">
                    <a:lumMod val="20000"/>
                    <a:lumOff val="80000"/>
                  </a:schemeClr>
                </a:solidFill>
              </a:rPr>
            </a:br>
            <a:r>
              <a:rPr lang="fr-CA" sz="3200" dirty="0">
                <a:solidFill>
                  <a:schemeClr val="accent4">
                    <a:lumMod val="20000"/>
                    <a:lumOff val="80000"/>
                  </a:schemeClr>
                </a:solidFill>
              </a:rPr>
              <a:t>me révèlent ces extraits bibliques?</a:t>
            </a:r>
            <a:br>
              <a:rPr lang="fr-CA" sz="3200" dirty="0">
                <a:solidFill>
                  <a:schemeClr val="accent4">
                    <a:lumMod val="20000"/>
                    <a:lumOff val="80000"/>
                  </a:schemeClr>
                </a:solidFill>
              </a:rPr>
            </a:br>
            <a:endParaRPr lang="fr-CA" sz="3200" dirty="0">
              <a:solidFill>
                <a:srgbClr val="4A2D37"/>
              </a:solidFill>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A36045-745B-459F-B962-FCCC954F5419}"/>
              </a:ext>
            </a:extLst>
          </p:cNvPr>
          <p:cNvSpPr/>
          <p:nvPr/>
        </p:nvSpPr>
        <p:spPr>
          <a:xfrm>
            <a:off x="337638" y="2053404"/>
            <a:ext cx="8404669" cy="5750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 </a:t>
            </a:r>
            <a:r>
              <a:rPr lang="fr-FR" sz="1700" b="1" baseline="30000" dirty="0">
                <a:solidFill>
                  <a:prstClr val="black"/>
                </a:solidFill>
                <a:latin typeface="Avenir Next LT Pro" panose="020B0504020202020204" pitchFamily="34" charset="0"/>
              </a:rPr>
              <a:t>37</a:t>
            </a:r>
            <a:r>
              <a:rPr lang="fr-FR" sz="1700" dirty="0">
                <a:solidFill>
                  <a:prstClr val="black"/>
                </a:solidFill>
                <a:latin typeface="Avenir Next LT Pro" panose="020B0504020202020204" pitchFamily="34" charset="0"/>
              </a:rPr>
              <a:t> Car rien n’est impossible à Dieu. » (</a:t>
            </a:r>
            <a:r>
              <a:rPr lang="fr-FR" sz="1700" dirty="0" err="1">
                <a:solidFill>
                  <a:prstClr val="black"/>
                </a:solidFill>
                <a:latin typeface="Avenir Next LT Pro" panose="020B0504020202020204" pitchFamily="34" charset="0"/>
              </a:rPr>
              <a:t>Lc</a:t>
            </a:r>
            <a:r>
              <a:rPr lang="fr-FR" sz="1700" dirty="0">
                <a:solidFill>
                  <a:prstClr val="black"/>
                </a:solidFill>
                <a:latin typeface="Avenir Next LT Pro" panose="020B0504020202020204" pitchFamily="34" charset="0"/>
              </a:rPr>
              <a:t> 1,37))</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pic>
        <p:nvPicPr>
          <p:cNvPr id="8" name="Image 7" descr="Une image contenant intérieur, assis, guichet, ordinat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CBF829-1ED6-4B67-ABF3-55731464E519}"/>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000" r="-1" b="-1"/>
          <a:stretch/>
        </p:blipFill>
        <p:spPr>
          <a:xfrm>
            <a:off x="329123" y="273081"/>
            <a:ext cx="2123728" cy="1592797"/>
          </a:xfrm>
          <a:prstGeom prst="rect">
            <a:avLst/>
          </a:prstGeom>
        </p:spPr>
      </p:pic>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9D3BAF-2A5A-472F-9392-DEF855F7102B}"/>
              </a:ext>
            </a:extLst>
          </p:cNvPr>
          <p:cNvSpPr/>
          <p:nvPr/>
        </p:nvSpPr>
        <p:spPr>
          <a:xfrm>
            <a:off x="337638" y="2816019"/>
            <a:ext cx="8372530" cy="10450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05</a:t>
            </a:r>
            <a:r>
              <a:rPr lang="fr-FR" sz="1700" dirty="0">
                <a:solidFill>
                  <a:prstClr val="black"/>
                </a:solidFill>
                <a:latin typeface="Avenir Next LT Pro" panose="020B0504020202020204" pitchFamily="34" charset="0"/>
              </a:rPr>
              <a:t>Je le sais, le Seigneur est grand : notre Maître est plus grand que tous les dieux.</a:t>
            </a:r>
            <a:r>
              <a:rPr lang="fr-FR" sz="1700" b="1" baseline="30000" dirty="0">
                <a:solidFill>
                  <a:prstClr val="black"/>
                </a:solidFill>
                <a:latin typeface="Avenir Next LT Pro" panose="020B0504020202020204" pitchFamily="34" charset="0"/>
              </a:rPr>
              <a:t>06</a:t>
            </a:r>
            <a:r>
              <a:rPr lang="fr-FR" sz="1700" dirty="0">
                <a:solidFill>
                  <a:prstClr val="black"/>
                </a:solidFill>
                <a:latin typeface="Avenir Next LT Pro" panose="020B0504020202020204" pitchFamily="34" charset="0"/>
              </a:rPr>
              <a:t> Tout ce que veut le Seigneur, il le fait au ciel et sur la terre, dans les mers et jusqu'au fond des abîmes. (</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rPr>
              <a:t>Ps 134,5-6)</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
        <p:nvSpPr>
          <p:cNvPr id="13" name="ZoneText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2AD20C-E40A-49CB-95E2-E78A90B883F3}"/>
              </a:ext>
            </a:extLst>
          </p:cNvPr>
          <p:cNvSpPr txBox="1"/>
          <p:nvPr/>
        </p:nvSpPr>
        <p:spPr>
          <a:xfrm>
            <a:off x="3995936" y="1182123"/>
            <a:ext cx="4125801" cy="707886"/>
          </a:xfrm>
          <a:prstGeom prst="rect">
            <a:avLst/>
          </a:prstGeom>
          <a:noFill/>
        </p:spPr>
        <p:txBody>
          <a:bodyPr wrap="square" rtlCol="0">
            <a:spAutoFit/>
          </a:bodyPr>
          <a:lstStyle/>
          <a:p>
            <a:r>
              <a:rPr lang="fr-CA" sz="4000" dirty="0"/>
              <a:t>Dieu Tout-Puissant</a:t>
            </a:r>
          </a:p>
        </p:txBody>
      </p:sp>
      <p:pic>
        <p:nvPicPr>
          <p:cNvPr id="11" name="Imag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B84525-0CC1-48E6-818E-3E256B24FF54}"/>
              </a:ext>
            </a:extLst>
          </p:cNvPr>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305105" y="260582"/>
            <a:ext cx="2394686" cy="1596457"/>
          </a:xfrm>
          <a:prstGeom prst="rect">
            <a:avLst/>
          </a:prstGeom>
        </p:spPr>
      </p:pic>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8B972C-9B3B-4672-88D9-053910FED8E0}"/>
              </a:ext>
            </a:extLst>
          </p:cNvPr>
          <p:cNvSpPr/>
          <p:nvPr/>
        </p:nvSpPr>
        <p:spPr>
          <a:xfrm>
            <a:off x="340972" y="4048575"/>
            <a:ext cx="8381231" cy="26927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r>
              <a:rPr lang="fr-FR" sz="1700" b="1" baseline="30000" dirty="0">
                <a:solidFill>
                  <a:prstClr val="black"/>
                </a:solidFill>
                <a:latin typeface="Avenir Next LT Pro" panose="020B0504020202020204" pitchFamily="34" charset="0"/>
              </a:rPr>
              <a:t>21</a:t>
            </a:r>
            <a:r>
              <a:rPr lang="fr-FR" sz="1700" dirty="0">
                <a:solidFill>
                  <a:prstClr val="black"/>
                </a:solidFill>
                <a:latin typeface="Avenir Next LT Pro" panose="020B0504020202020204" pitchFamily="34" charset="0"/>
              </a:rPr>
              <a:t> Car ta grande puissance est toujours à ton service, et qui peut résister à la force de ton bras ? </a:t>
            </a:r>
            <a:r>
              <a:rPr lang="fr-FR" sz="1700" b="1" baseline="30000" dirty="0">
                <a:solidFill>
                  <a:prstClr val="black"/>
                </a:solidFill>
                <a:latin typeface="Avenir Next LT Pro" panose="020B0504020202020204" pitchFamily="34" charset="0"/>
              </a:rPr>
              <a:t>22</a:t>
            </a:r>
            <a:r>
              <a:rPr lang="fr-FR" sz="1700" dirty="0">
                <a:solidFill>
                  <a:prstClr val="black"/>
                </a:solidFill>
                <a:latin typeface="Avenir Next LT Pro" panose="020B0504020202020204" pitchFamily="34" charset="0"/>
              </a:rPr>
              <a:t> Le monde entier est devant toi comme un rien sur la balance, comme la goutte de rosée matinale qui descend sur la terre. </a:t>
            </a:r>
            <a:r>
              <a:rPr lang="fr-FR" sz="1700" b="1" baseline="30000" dirty="0">
                <a:solidFill>
                  <a:prstClr val="black"/>
                </a:solidFill>
                <a:latin typeface="Avenir Next LT Pro" panose="020B0504020202020204" pitchFamily="34" charset="0"/>
              </a:rPr>
              <a:t>23</a:t>
            </a:r>
            <a:r>
              <a:rPr lang="fr-FR" sz="1700" dirty="0">
                <a:solidFill>
                  <a:prstClr val="black"/>
                </a:solidFill>
                <a:latin typeface="Avenir Next LT Pro" panose="020B0504020202020204" pitchFamily="34" charset="0"/>
              </a:rPr>
              <a:t> Pourtant, tu as pitié de tous les hommes, parce que tu peux tout. Tu fermes les yeux sur leurs péchés, pour qu’ils se convertissent. </a:t>
            </a:r>
            <a:r>
              <a:rPr lang="fr-FR" sz="1700" b="1" baseline="30000" dirty="0">
                <a:solidFill>
                  <a:prstClr val="black"/>
                </a:solidFill>
                <a:latin typeface="Avenir Next LT Pro" panose="020B0504020202020204" pitchFamily="34" charset="0"/>
              </a:rPr>
              <a:t>24</a:t>
            </a:r>
            <a:r>
              <a:rPr lang="fr-FR" sz="1700" dirty="0">
                <a:solidFill>
                  <a:prstClr val="black"/>
                </a:solidFill>
                <a:latin typeface="Avenir Next LT Pro" panose="020B0504020202020204" pitchFamily="34" charset="0"/>
              </a:rPr>
              <a:t> Tu aimes en effet tout ce qui existe, tu n’as de répulsion envers aucune de tes œuvres ; si tu avais haï quoi que ce soit, tu ne l’aurais pas créé. </a:t>
            </a:r>
            <a:r>
              <a:rPr lang="fr-FR" sz="1700" b="1" baseline="30000" dirty="0">
                <a:solidFill>
                  <a:prstClr val="black"/>
                </a:solidFill>
                <a:latin typeface="Avenir Next LT Pro" panose="020B0504020202020204" pitchFamily="34" charset="0"/>
              </a:rPr>
              <a:t>25</a:t>
            </a:r>
            <a:r>
              <a:rPr lang="fr-FR" sz="1700" dirty="0">
                <a:solidFill>
                  <a:prstClr val="black"/>
                </a:solidFill>
                <a:latin typeface="Avenir Next LT Pro" panose="020B0504020202020204" pitchFamily="34" charset="0"/>
              </a:rPr>
              <a:t> Comment aurait-il subsisté, si tu ne l’avais pas voulu ? Comment serait-il resté vivant, si tu ne l’avais pas appelé ? </a:t>
            </a:r>
            <a:r>
              <a:rPr lang="fr-FR" sz="1700" b="1" baseline="30000" dirty="0">
                <a:solidFill>
                  <a:prstClr val="black"/>
                </a:solidFill>
                <a:latin typeface="Avenir Next LT Pro" panose="020B0504020202020204" pitchFamily="34" charset="0"/>
              </a:rPr>
              <a:t>26</a:t>
            </a:r>
            <a:r>
              <a:rPr lang="fr-FR" sz="1700" dirty="0">
                <a:solidFill>
                  <a:prstClr val="black"/>
                </a:solidFill>
                <a:latin typeface="Avenir Next LT Pro" panose="020B0504020202020204" pitchFamily="34" charset="0"/>
              </a:rPr>
              <a:t> En fait, tu épargnes tous les êtres, parce qu’ils sont à toi, Maître qui aimes les vivants,</a:t>
            </a:r>
            <a:r>
              <a:rPr lang="fr-FR" sz="1700" b="1" baseline="30000" dirty="0">
                <a:solidFill>
                  <a:prstClr val="black"/>
                </a:solidFill>
                <a:latin typeface="Avenir Next LT Pro" panose="020B0504020202020204" pitchFamily="34" charset="0"/>
              </a:rPr>
              <a:t>01</a:t>
            </a:r>
            <a:r>
              <a:rPr lang="fr-FR" sz="1700" dirty="0">
                <a:solidFill>
                  <a:prstClr val="black"/>
                </a:solidFill>
                <a:latin typeface="Avenir Next LT Pro" panose="020B0504020202020204" pitchFamily="34" charset="0"/>
              </a:rPr>
              <a:t> toi dont le souffle impérissable les anime tous. (Sg 11, 21-26; 12,1)</a:t>
            </a:r>
            <a:endParaRPr kumimoji="0" lang="fr-FR" sz="1700" b="0" i="0" u="none" strike="noStrike" kern="1200" cap="none" spc="0" normalizeH="0" baseline="0" noProof="0" dirty="0">
              <a:ln>
                <a:noFill/>
              </a:ln>
              <a:solidFill>
                <a:srgbClr val="4472C4">
                  <a:lumMod val="75000"/>
                </a:srgbClr>
              </a:solidFill>
              <a:effectLst/>
              <a:uLnTx/>
              <a:uFillTx/>
              <a:latin typeface="Avenir Next LT Pro" panose="020B05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51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2E5CEE-91F4-469A-8DB0-B083D4E6D3C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01DE6B-BF69-4EC2-9ECE-9900059D5514}"/>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942" r="21450" b="1"/>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Image 4" descr="Une image contenant personne, bébé, tenant, intéri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9C4501-78B7-41E7-9CDA-E14D5274F76A}"/>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63" r="32045" b="1"/>
          <a:stretch/>
        </p:blipFill>
        <p:spPr>
          <a:xfrm>
            <a:off x="6397590" y="3456433"/>
            <a:ext cx="274641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F12007-6E68-4DA7-A454-0E2B3A34B878}"/>
              </a:ext>
            </a:extLst>
          </p:cNvPr>
          <p:cNvPicPr>
            <a:picLocks noChangeAspect="1"/>
          </p:cNvPicPr>
          <p:nvPr/>
        </p:nvPicPr>
        <p:blipFill rotWithShape="1">
          <a:blip r:embed="rId5"/>
          <a:srcRect l="11188" r="9818" b="-1"/>
          <a:stretch/>
        </p:blipFill>
        <p:spPr>
          <a:xfrm>
            <a:off x="3885302" y="3456433"/>
            <a:ext cx="3064968" cy="3420000"/>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31" name="Freeform: Shape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AC6510-3E38-4777-B5FF-489AB2AFC8EE}"/>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Freeform: Shape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E4E464-521F-49A9-8D9D-6F6979C4540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CDAED1-785C-4580-8081-C6DBFAA0A237}"/>
              </a:ext>
            </a:extLst>
          </p:cNvPr>
          <p:cNvSpPr>
            <a:spLocks noGrp="1"/>
          </p:cNvSpPr>
          <p:nvPr>
            <p:ph type="title"/>
          </p:nvPr>
        </p:nvSpPr>
        <p:spPr>
          <a:xfrm>
            <a:off x="408246" y="836573"/>
            <a:ext cx="3765042" cy="3401558"/>
          </a:xfrm>
        </p:spPr>
        <p:txBody>
          <a:bodyPr vert="horz" lIns="91440" tIns="45720" rIns="91440" bIns="45720" rtlCol="0" anchor="b">
            <a:normAutofit fontScale="90000"/>
          </a:bodyPr>
          <a:lstStyle/>
          <a:p>
            <a:pPr algn="l">
              <a:lnSpc>
                <a:spcPct val="90000"/>
              </a:lnSpc>
            </a:pPr>
            <a:r>
              <a:rPr lang="en-US" sz="3600" b="1" kern="1200" dirty="0">
                <a:ln>
                  <a:solidFill>
                    <a:schemeClr val="accent6">
                      <a:lumMod val="50000"/>
                    </a:schemeClr>
                  </a:solidFill>
                </a:ln>
                <a:solidFill>
                  <a:schemeClr val="tx1"/>
                </a:solidFill>
                <a:latin typeface="Century Gothic" panose="020B0502020202020204" pitchFamily="34" charset="0"/>
              </a:rPr>
              <a:t>Parmi les </a:t>
            </a:r>
            <a:br>
              <a:rPr lang="en-US" sz="3600" b="1" kern="1200" dirty="0">
                <a:ln>
                  <a:solidFill>
                    <a:schemeClr val="accent6">
                      <a:lumMod val="50000"/>
                    </a:schemeClr>
                  </a:solidFill>
                </a:ln>
                <a:solidFill>
                  <a:schemeClr val="tx1"/>
                </a:solidFill>
                <a:latin typeface="Century Gothic" panose="020B0502020202020204" pitchFamily="34" charset="0"/>
              </a:rPr>
            </a:br>
            <a:r>
              <a:rPr lang="en-US" sz="3600" b="1" kern="1200" dirty="0">
                <a:ln>
                  <a:solidFill>
                    <a:schemeClr val="accent6">
                      <a:lumMod val="50000"/>
                    </a:schemeClr>
                  </a:solidFill>
                </a:ln>
                <a:solidFill>
                  <a:schemeClr val="tx1"/>
                </a:solidFill>
                <a:latin typeface="Century Gothic" panose="020B0502020202020204" pitchFamily="34" charset="0"/>
              </a:rPr>
              <a:t>images de Dieu </a:t>
            </a:r>
            <a:r>
              <a:rPr lang="en-US" sz="3600" b="1" dirty="0">
                <a:ln>
                  <a:solidFill>
                    <a:schemeClr val="accent6">
                      <a:lumMod val="50000"/>
                    </a:schemeClr>
                  </a:solidFill>
                </a:ln>
                <a:latin typeface="Century Gothic" panose="020B0502020202020204" pitchFamily="34" charset="0"/>
              </a:rPr>
              <a:t>qui viennent d’être </a:t>
            </a:r>
            <a:r>
              <a:rPr lang="en-US" sz="3600" b="1" dirty="0" err="1">
                <a:ln>
                  <a:solidFill>
                    <a:schemeClr val="accent6">
                      <a:lumMod val="50000"/>
                    </a:schemeClr>
                  </a:solidFill>
                </a:ln>
                <a:latin typeface="Century Gothic" panose="020B0502020202020204" pitchFamily="34" charset="0"/>
              </a:rPr>
              <a:t>proposées</a:t>
            </a:r>
            <a:r>
              <a:rPr lang="en-US" sz="3600" b="1" dirty="0">
                <a:ln>
                  <a:solidFill>
                    <a:schemeClr val="accent6">
                      <a:lumMod val="50000"/>
                    </a:schemeClr>
                  </a:solidFill>
                </a:ln>
                <a:latin typeface="Century Gothic" panose="020B0502020202020204" pitchFamily="34" charset="0"/>
              </a:rPr>
              <a:t>,</a:t>
            </a:r>
            <a:br>
              <a:rPr lang="en-US" sz="3600" b="1" dirty="0">
                <a:ln>
                  <a:solidFill>
                    <a:schemeClr val="accent6">
                      <a:lumMod val="50000"/>
                    </a:schemeClr>
                  </a:solidFill>
                </a:ln>
                <a:latin typeface="Century Gothic" panose="020B0502020202020204" pitchFamily="34" charset="0"/>
              </a:rPr>
            </a:br>
            <a:r>
              <a:rPr lang="en-US" sz="3600" b="1" dirty="0" err="1">
                <a:ln>
                  <a:solidFill>
                    <a:schemeClr val="accent6">
                      <a:lumMod val="50000"/>
                    </a:schemeClr>
                  </a:solidFill>
                </a:ln>
                <a:latin typeface="Century Gothic" panose="020B0502020202020204" pitchFamily="34" charset="0"/>
              </a:rPr>
              <a:t>laquelle</a:t>
            </a:r>
            <a:r>
              <a:rPr lang="en-US" sz="3600" b="1" dirty="0">
                <a:ln>
                  <a:solidFill>
                    <a:schemeClr val="accent6">
                      <a:lumMod val="50000"/>
                    </a:schemeClr>
                  </a:solidFill>
                </a:ln>
                <a:latin typeface="Century Gothic" panose="020B0502020202020204" pitchFamily="34" charset="0"/>
              </a:rPr>
              <a:t> </a:t>
            </a:r>
            <a:r>
              <a:rPr lang="en-US" sz="3600" b="1" kern="1200" dirty="0">
                <a:ln>
                  <a:solidFill>
                    <a:schemeClr val="accent6">
                      <a:lumMod val="50000"/>
                    </a:schemeClr>
                  </a:solidFill>
                </a:ln>
                <a:solidFill>
                  <a:schemeClr val="tx1"/>
                </a:solidFill>
                <a:latin typeface="Century Gothic" panose="020B0502020202020204" pitchFamily="34" charset="0"/>
              </a:rPr>
              <a:t>me rejoint le plus? </a:t>
            </a:r>
            <a:r>
              <a:rPr lang="en-US" sz="3600" b="1" kern="1200" dirty="0" err="1">
                <a:ln>
                  <a:solidFill>
                    <a:schemeClr val="accent6">
                      <a:lumMod val="50000"/>
                    </a:schemeClr>
                  </a:solidFill>
                </a:ln>
                <a:solidFill>
                  <a:schemeClr val="tx1"/>
                </a:solidFill>
                <a:latin typeface="Century Gothic" panose="020B0502020202020204" pitchFamily="34" charset="0"/>
              </a:rPr>
              <a:t>Pourquoi</a:t>
            </a:r>
            <a:r>
              <a:rPr lang="en-US" sz="3600" b="1" dirty="0">
                <a:ln>
                  <a:solidFill>
                    <a:schemeClr val="accent6">
                      <a:lumMod val="50000"/>
                    </a:schemeClr>
                  </a:solidFill>
                </a:ln>
                <a:latin typeface="Century Gothic" panose="020B0502020202020204" pitchFamily="34" charset="0"/>
              </a:rPr>
              <a:t>?</a:t>
            </a:r>
            <a:endParaRPr lang="en-US" sz="3600" kern="1200" dirty="0">
              <a:solidFill>
                <a:schemeClr val="tx1"/>
              </a:solidFill>
              <a:latin typeface="+mj-lt"/>
              <a:ea typeface="+mj-ea"/>
              <a:cs typeface="+mj-cs"/>
            </a:endParaRPr>
          </a:p>
        </p:txBody>
      </p:sp>
      <p:sp>
        <p:nvSpPr>
          <p:cNvPr id="35" name="Rectangle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CD565B-6ECC-4F9F-9651-D9B02A7EB29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13305D-FBED-475F-A2E7-50E958EDCE00}"/>
              </a:ext>
            </a:extLst>
          </p:cNvPr>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389" r="22706" b="1"/>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37" name="Rectangle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2DEE4C-2D60-4B27-8ABB-1D595DF08E42}"/>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B0A449-1182-414C-9873-0373EE0BADB3}"/>
              </a:ext>
            </a:extLst>
          </p:cNvPr>
          <p:cNvSpPr txBox="1">
            <a:spLocks/>
          </p:cNvSpPr>
          <p:nvPr/>
        </p:nvSpPr>
        <p:spPr>
          <a:xfrm>
            <a:off x="366823" y="4684106"/>
            <a:ext cx="3765042" cy="1657824"/>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90000"/>
              </a:lnSpc>
              <a:buFont typeface="Wingdings" panose="05000000000000000000" pitchFamily="2" charset="2"/>
              <a:buChar char="v"/>
            </a:pPr>
            <a:r>
              <a:rPr lang="en-US" sz="2800" b="1" dirty="0">
                <a:ln>
                  <a:solidFill>
                    <a:srgbClr val="0070C0"/>
                  </a:solidFill>
                </a:ln>
              </a:rPr>
              <a:t>Dieu Père-</a:t>
            </a:r>
            <a:r>
              <a:rPr lang="en-US" sz="2800" b="1" dirty="0" err="1">
                <a:ln>
                  <a:solidFill>
                    <a:srgbClr val="0070C0"/>
                  </a:solidFill>
                </a:ln>
              </a:rPr>
              <a:t>Mère</a:t>
            </a:r>
            <a:endParaRPr lang="en-US" sz="2800" b="1" dirty="0">
              <a:ln>
                <a:solidFill>
                  <a:srgbClr val="0070C0"/>
                </a:solidFill>
              </a:ln>
            </a:endParaRPr>
          </a:p>
          <a:p>
            <a:pPr marL="571500" indent="-571500" algn="l">
              <a:lnSpc>
                <a:spcPct val="90000"/>
              </a:lnSpc>
              <a:buFont typeface="Wingdings" panose="05000000000000000000" pitchFamily="2" charset="2"/>
              <a:buChar char="v"/>
            </a:pPr>
            <a:r>
              <a:rPr lang="en-US" sz="2800" b="1" dirty="0">
                <a:ln>
                  <a:solidFill>
                    <a:srgbClr val="0070C0"/>
                  </a:solidFill>
                </a:ln>
              </a:rPr>
              <a:t>Dieu </a:t>
            </a:r>
            <a:r>
              <a:rPr lang="en-US" sz="2800" b="1" dirty="0" err="1">
                <a:ln>
                  <a:solidFill>
                    <a:srgbClr val="0070C0"/>
                  </a:solidFill>
                </a:ln>
              </a:rPr>
              <a:t>Créateur</a:t>
            </a:r>
            <a:endParaRPr lang="en-US" sz="2800" b="1" dirty="0">
              <a:ln>
                <a:solidFill>
                  <a:srgbClr val="0070C0"/>
                </a:solidFill>
              </a:ln>
            </a:endParaRPr>
          </a:p>
          <a:p>
            <a:pPr marL="571500" indent="-571500" algn="l">
              <a:lnSpc>
                <a:spcPct val="90000"/>
              </a:lnSpc>
              <a:buFont typeface="Wingdings" panose="05000000000000000000" pitchFamily="2" charset="2"/>
              <a:buChar char="v"/>
            </a:pPr>
            <a:r>
              <a:rPr lang="en-US" sz="2800" b="1" dirty="0">
                <a:ln>
                  <a:solidFill>
                    <a:srgbClr val="0070C0"/>
                  </a:solidFill>
                </a:ln>
              </a:rPr>
              <a:t>Dieu Amour</a:t>
            </a:r>
          </a:p>
          <a:p>
            <a:pPr marL="571500" indent="-571500" algn="l">
              <a:lnSpc>
                <a:spcPct val="90000"/>
              </a:lnSpc>
              <a:buFont typeface="Wingdings" panose="05000000000000000000" pitchFamily="2" charset="2"/>
              <a:buChar char="v"/>
            </a:pPr>
            <a:r>
              <a:rPr lang="en-US" sz="2800" b="1" dirty="0">
                <a:ln>
                  <a:solidFill>
                    <a:srgbClr val="0070C0"/>
                  </a:solidFill>
                </a:ln>
              </a:rPr>
              <a:t>Dieu Tout-Puissant</a:t>
            </a:r>
            <a:endParaRPr lang="en-US" sz="2800" dirty="0">
              <a:ln>
                <a:solidFill>
                  <a:srgbClr val="0070C0"/>
                </a:solidFill>
              </a:l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445066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0683FF-0CE2-4EFF-8AEF-F71301EB6C9C}"/>
              </a:ext>
            </a:extLst>
          </p:cNvPr>
          <p:cNvSpPr>
            <a:spLocks noGrp="1"/>
          </p:cNvSpPr>
          <p:nvPr>
            <p:ph type="title"/>
          </p:nvPr>
        </p:nvSpPr>
        <p:spPr>
          <a:xfrm>
            <a:off x="143508" y="332656"/>
            <a:ext cx="8856983" cy="4472877"/>
          </a:xfrm>
        </p:spPr>
        <p:txBody>
          <a:bodyPr vert="horz" lIns="91440" tIns="45720" rIns="91440" bIns="45720" rtlCol="0" anchor="ctr">
            <a:normAutofit/>
          </a:bodyPr>
          <a:lstStyle/>
          <a:p>
            <a:pPr>
              <a:lnSpc>
                <a:spcPct val="90000"/>
              </a:lnSpc>
            </a:pPr>
            <a:r>
              <a:rPr lang="fr-FR" sz="2700" dirty="0"/>
              <a:t>                          </a:t>
            </a:r>
            <a:r>
              <a:rPr lang="fr-FR" sz="2600" dirty="0"/>
              <a:t>Maintenant ton Créateur, lui qui t’a formé [...], </a:t>
            </a:r>
            <a:br>
              <a:rPr lang="fr-FR" sz="2600" dirty="0"/>
            </a:br>
            <a:r>
              <a:rPr lang="fr-FR" sz="2600" dirty="0"/>
              <a:t>               le Seigneur te déclare : </a:t>
            </a:r>
            <a:br>
              <a:rPr lang="fr-FR" sz="2600" dirty="0"/>
            </a:br>
            <a:r>
              <a:rPr lang="fr-FR" sz="2600" dirty="0"/>
              <a:t>                    « N’aie pas peur, je t’ai libéré, tu m’appartiens.</a:t>
            </a:r>
            <a:br>
              <a:rPr lang="fr-FR" sz="2600" dirty="0"/>
            </a:br>
            <a:r>
              <a:rPr lang="fr-FR" sz="2600" dirty="0"/>
              <a:t>                       Quand tu traverseras l’eau, je serai avec toi; </a:t>
            </a:r>
            <a:br>
              <a:rPr lang="fr-FR" sz="2600" dirty="0"/>
            </a:br>
            <a:r>
              <a:rPr lang="fr-FR" sz="2600" dirty="0"/>
              <a:t>      quand tu franchiras les fleuves, </a:t>
            </a:r>
            <a:br>
              <a:rPr lang="fr-FR" sz="2600" dirty="0"/>
            </a:br>
            <a:r>
              <a:rPr lang="fr-FR" sz="2600" dirty="0"/>
              <a:t>tu ne t’y noieras pas. </a:t>
            </a:r>
            <a:br>
              <a:rPr lang="fr-FR" sz="2600" dirty="0"/>
            </a:br>
            <a:r>
              <a:rPr lang="fr-FR" sz="2600" dirty="0"/>
              <a:t>Quand tu passeras à travers le feu, </a:t>
            </a:r>
            <a:br>
              <a:rPr lang="fr-FR" sz="2600" dirty="0"/>
            </a:br>
            <a:r>
              <a:rPr lang="fr-FR" sz="2600" dirty="0"/>
              <a:t>tu ne t’y brûleras pas, les flammes ne t’atteindront pas. </a:t>
            </a:r>
            <a:br>
              <a:rPr lang="fr-FR" sz="2600" dirty="0"/>
            </a:br>
            <a:r>
              <a:rPr lang="fr-FR" sz="2600" dirty="0"/>
              <a:t>Car moi, le Seigneur, je suis ton Dieu, moi, l’unique vrai Dieu. [...] </a:t>
            </a:r>
            <a:br>
              <a:rPr lang="fr-FR" sz="2600" dirty="0"/>
            </a:br>
            <a:r>
              <a:rPr lang="fr-FR" sz="2600" dirty="0"/>
              <a:t>C’est que tu as du prix à mes yeux, </a:t>
            </a:r>
            <a:br>
              <a:rPr lang="fr-FR" sz="2600" dirty="0"/>
            </a:br>
            <a:r>
              <a:rPr lang="fr-FR" sz="2600" dirty="0"/>
              <a:t>tu comptes beaucoup pour moi et je t’aime. » </a:t>
            </a:r>
            <a:r>
              <a:rPr lang="fr-FR" sz="1800" dirty="0"/>
              <a:t>(Isaïe 43, 1-4)</a:t>
            </a:r>
            <a:endParaRPr lang="en-US" sz="1800" dirty="0"/>
          </a:p>
        </p:txBody>
      </p:sp>
      <p:pic>
        <p:nvPicPr>
          <p:cNvPr id="5" name="Image 4" descr="Une image contenant personne, bébé, tenant, intérieu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9C4501-78B7-41E7-9CDA-E14D5274F76A}"/>
              </a:ext>
            </a:extLst>
          </p:cNvPr>
          <p:cNvPicPr>
            <a:picLocks noChangeAspect="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95" t="1" r="7174" b="1"/>
          <a:stretch/>
        </p:blipFill>
        <p:spPr>
          <a:xfrm>
            <a:off x="155844" y="4620970"/>
            <a:ext cx="2880320" cy="2015748"/>
          </a:xfrm>
          <a:prstGeom prst="rect">
            <a:avLst/>
          </a:prstGeom>
          <a:ln>
            <a:noFill/>
          </a:ln>
          <a:effectLst>
            <a:softEdge rad="112500"/>
          </a:effectLst>
        </p:spPr>
      </p:pic>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F12007-6E68-4DA7-A454-0E2B3A34B878}"/>
              </a:ext>
            </a:extLst>
          </p:cNvPr>
          <p:cNvPicPr>
            <a:picLocks noChangeAspect="1"/>
          </p:cNvPicPr>
          <p:nvPr/>
        </p:nvPicPr>
        <p:blipFill rotWithShape="1">
          <a:blip r:embed="rId5"/>
          <a:srcRect r="10811"/>
          <a:stretch/>
        </p:blipFill>
        <p:spPr>
          <a:xfrm>
            <a:off x="6588224" y="4620970"/>
            <a:ext cx="2376263" cy="2085013"/>
          </a:xfrm>
          <a:prstGeom prst="rect">
            <a:avLst/>
          </a:prstGeom>
          <a:ln>
            <a:noFill/>
          </a:ln>
          <a:effectLst>
            <a:softEdge rad="112500"/>
          </a:effectLst>
        </p:spPr>
      </p:pic>
      <p:pic>
        <p:nvPicPr>
          <p:cNvPr id="7" name="Imag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13305D-FBED-475F-A2E7-50E958EDCE00}"/>
              </a:ext>
            </a:extLst>
          </p:cNvPr>
          <p:cNvPicPr>
            <a:picLocks noChangeAspect="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489" r="13808" b="3"/>
          <a:stretch/>
        </p:blipFill>
        <p:spPr>
          <a:xfrm>
            <a:off x="179512" y="252268"/>
            <a:ext cx="2032907" cy="1892423"/>
          </a:xfrm>
          <a:prstGeom prst="rect">
            <a:avLst/>
          </a:prstGeom>
          <a:ln>
            <a:noFill/>
          </a:ln>
          <a:effectLst>
            <a:softEdge rad="112500"/>
          </a:effectLst>
        </p:spPr>
      </p:pic>
      <p:pic>
        <p:nvPicPr>
          <p:cNvPr id="8" name="Im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01DE6B-BF69-4EC2-9ECE-9900059D5514}"/>
              </a:ext>
            </a:extLst>
          </p:cNvPr>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3264022" y="4641754"/>
            <a:ext cx="3096344" cy="2064229"/>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8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herbe, extérieur, eau, natu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7F400A-8DC5-4102-97EF-2A237D6DE6DD}"/>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0" y="10"/>
            <a:ext cx="9143979" cy="6857990"/>
          </a:xfrm>
          <a:prstGeom prst="rect">
            <a:avLst/>
          </a:prstGeom>
        </p:spPr>
      </p:pic>
      <p:sp>
        <p:nvSpPr>
          <p:cNvPr id="12" name="Freeform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D9DF72-87A3-404E-A828-84CBF11A8303}"/>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287D8-0245-4107-A500-886AB816186D}"/>
              </a:ext>
            </a:extLst>
          </p:cNvPr>
          <p:cNvSpPr>
            <a:spLocks noGrp="1"/>
          </p:cNvSpPr>
          <p:nvPr>
            <p:ph type="title"/>
          </p:nvPr>
        </p:nvSpPr>
        <p:spPr>
          <a:xfrm>
            <a:off x="532086" y="1913950"/>
            <a:ext cx="3153102" cy="1342754"/>
          </a:xfrm>
        </p:spPr>
        <p:txBody>
          <a:bodyPr>
            <a:normAutofit/>
          </a:bodyPr>
          <a:lstStyle/>
          <a:p>
            <a:r>
              <a:rPr lang="fr-CA" sz="3100" b="1" dirty="0">
                <a:solidFill>
                  <a:schemeClr val="accent3">
                    <a:lumMod val="50000"/>
                  </a:schemeClr>
                </a:solidFill>
                <a:latin typeface="Verdana" panose="020B0604030504040204" pitchFamily="34" charset="0"/>
                <a:ea typeface="Verdana" panose="020B0604030504040204" pitchFamily="34" charset="0"/>
              </a:rPr>
              <a:t>Objectifs de la rencontre</a:t>
            </a:r>
          </a:p>
        </p:txBody>
      </p:sp>
      <p:cxnSp>
        <p:nvCxnSpPr>
          <p:cNvPr id="14" name="Straight Connecto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E3A342-4D61-4E3F-AF90-1AB42AEB96CC}"/>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1C515C-1BC7-4281-9EB6-735D64F4F0D3}"/>
              </a:ext>
            </a:extLst>
          </p:cNvPr>
          <p:cNvSpPr>
            <a:spLocks noGrp="1"/>
          </p:cNvSpPr>
          <p:nvPr>
            <p:ph idx="1"/>
          </p:nvPr>
        </p:nvSpPr>
        <p:spPr>
          <a:xfrm>
            <a:off x="179513" y="3417573"/>
            <a:ext cx="4032448" cy="3440415"/>
          </a:xfrm>
        </p:spPr>
        <p:txBody>
          <a:bodyPr anchor="ctr">
            <a:normAutofit fontScale="77500" lnSpcReduction="20000"/>
          </a:bodyPr>
          <a:lstStyle/>
          <a:p>
            <a:r>
              <a:rPr lang="fr-CA" sz="3000" dirty="0"/>
              <a:t>Se présenter et faire connaissance</a:t>
            </a:r>
          </a:p>
          <a:p>
            <a:r>
              <a:rPr lang="fr-CA" sz="3000" dirty="0"/>
              <a:t>Approfondir le sens de la première phrase du Credo:   </a:t>
            </a:r>
            <a:r>
              <a:rPr lang="fr-CA" sz="3000" i="1" dirty="0">
                <a:solidFill>
                  <a:schemeClr val="tx2">
                    <a:lumMod val="75000"/>
                  </a:schemeClr>
                </a:solidFill>
              </a:rPr>
              <a:t>Je crois en Dieu …</a:t>
            </a:r>
          </a:p>
          <a:p>
            <a:r>
              <a:rPr lang="fr-CA" sz="3000" dirty="0"/>
              <a:t>S’interroger sur les images de Dieu qui nous habitent.</a:t>
            </a:r>
          </a:p>
          <a:p>
            <a:r>
              <a:rPr lang="fr-CA" sz="3000" dirty="0"/>
              <a:t>Explorer quelques images de Dieu à partir d’extraits bibliques.</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88575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88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8AF096-7F4A-430F-B37A-D2F626BC9A00}"/>
              </a:ext>
            </a:extLst>
          </p:cNvPr>
          <p:cNvSpPr>
            <a:spLocks noGrp="1"/>
          </p:cNvSpPr>
          <p:nvPr>
            <p:ph type="title"/>
          </p:nvPr>
        </p:nvSpPr>
        <p:spPr>
          <a:xfrm>
            <a:off x="463027" y="188640"/>
            <a:ext cx="8229600" cy="1143000"/>
          </a:xfrm>
        </p:spPr>
        <p:txBody>
          <a:bodyPr>
            <a:normAutofit/>
          </a:bodyPr>
          <a:lstStyle/>
          <a:p>
            <a:r>
              <a:rPr lang="fr-CA" dirty="0"/>
              <a:t>Secrets de Dieu</a:t>
            </a:r>
            <a:br>
              <a:rPr lang="fr-CA" dirty="0"/>
            </a:br>
            <a:r>
              <a:rPr lang="fr-CA" sz="1600" i="1" dirty="0"/>
              <a:t>Adaptation de la prière de Charles Singer </a:t>
            </a: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6AB483-D277-4F59-BA24-6BD73DCE6126}"/>
              </a:ext>
            </a:extLst>
          </p:cNvPr>
          <p:cNvSpPr txBox="1"/>
          <p:nvPr/>
        </p:nvSpPr>
        <p:spPr>
          <a:xfrm>
            <a:off x="977427" y="1412776"/>
            <a:ext cx="7715200" cy="5539978"/>
          </a:xfrm>
          <a:prstGeom prst="rect">
            <a:avLst/>
          </a:prstGeom>
          <a:noFill/>
        </p:spPr>
        <p:txBody>
          <a:bodyPr wrap="square" rtlCol="0">
            <a:spAutoFit/>
          </a:bodyPr>
          <a:lstStyle/>
          <a:p>
            <a:r>
              <a:rPr lang="fr-CA" sz="2000" b="1" dirty="0">
                <a:latin typeface="Ink Free" panose="03080402000500000000" pitchFamily="66" charset="0"/>
              </a:rPr>
              <a:t>Dieu appelle. </a:t>
            </a:r>
            <a:r>
              <a:rPr lang="fr-CA" dirty="0"/>
              <a:t>Il connait le nom de chaque vivant. Il dit le nom de chacun: c’est un appel à se lever, à marcher, à grandir.</a:t>
            </a:r>
          </a:p>
          <a:p>
            <a:endParaRPr lang="fr-CA" sz="1200" dirty="0"/>
          </a:p>
          <a:p>
            <a:pPr lvl="3"/>
            <a:r>
              <a:rPr lang="fr-CA" sz="2000" b="1" dirty="0">
                <a:latin typeface="Ink Free" panose="03080402000500000000" pitchFamily="66" charset="0"/>
              </a:rPr>
              <a:t>Dieu est Père</a:t>
            </a:r>
            <a:r>
              <a:rPr lang="fr-CA" sz="2000" dirty="0"/>
              <a:t>. </a:t>
            </a:r>
            <a:r>
              <a:rPr lang="fr-CA" dirty="0"/>
              <a:t>Il prend soin de tous. Il n’y a personne qui ne soit son enfant. Chacun a droit à son héritage, c’est-à-dire, sa tendresse.</a:t>
            </a:r>
          </a:p>
          <a:p>
            <a:pPr lvl="2"/>
            <a:endParaRPr lang="fr-CA" sz="1200" dirty="0"/>
          </a:p>
          <a:p>
            <a:pPr lvl="2"/>
            <a:r>
              <a:rPr lang="fr-CA" sz="2000" b="1" dirty="0">
                <a:latin typeface="Ink Free" panose="03080402000500000000" pitchFamily="66" charset="0"/>
              </a:rPr>
              <a:t>Dieu est mouvement. </a:t>
            </a:r>
            <a:r>
              <a:rPr lang="fr-CA" dirty="0"/>
              <a:t>Il est comme le vent. Il souffle, il avance, ce qui fait qu’on est toujours obligé de courir pour le rejoindre. Pas de repos avec Dieu.</a:t>
            </a:r>
          </a:p>
          <a:p>
            <a:endParaRPr lang="fr-CA" sz="1200" dirty="0"/>
          </a:p>
          <a:p>
            <a:r>
              <a:rPr lang="fr-CA" sz="2000" b="1" dirty="0">
                <a:latin typeface="Ink Free" panose="03080402000500000000" pitchFamily="66" charset="0"/>
              </a:rPr>
              <a:t>Dieu est liberté. </a:t>
            </a:r>
            <a:r>
              <a:rPr lang="fr-CA" dirty="0"/>
              <a:t>Il ne supporte pas les êtres humains enchainés ou opprimés. L’oppression, c’est contre Dieu, contre l’humain. Chacun sait qu’il y a des chaînes intérieures et extérieures.</a:t>
            </a:r>
          </a:p>
          <a:p>
            <a:endParaRPr lang="fr-CA" sz="1200" dirty="0"/>
          </a:p>
          <a:p>
            <a:r>
              <a:rPr lang="fr-CA" sz="2000" b="1" dirty="0">
                <a:latin typeface="Ink Free" panose="03080402000500000000" pitchFamily="66" charset="0"/>
              </a:rPr>
              <a:t>Dieu est humble. </a:t>
            </a:r>
            <a:r>
              <a:rPr lang="fr-CA" dirty="0"/>
              <a:t>Rien à voir avec la puissance. Il vient comme un petit, sans rien, rejoindre ceux et celles qui sont démunis. </a:t>
            </a:r>
          </a:p>
          <a:p>
            <a:endParaRPr lang="fr-CA" sz="1200" dirty="0"/>
          </a:p>
          <a:p>
            <a:r>
              <a:rPr lang="fr-CA" sz="2000" b="1" dirty="0">
                <a:latin typeface="Ink Free" panose="03080402000500000000" pitchFamily="66" charset="0"/>
              </a:rPr>
              <a:t>Dieu est discret. </a:t>
            </a:r>
            <a:r>
              <a:rPr lang="fr-CA" dirty="0"/>
              <a:t>On ne le trouve pas dans l’éclat et le tonnerre. Il ne se manifeste qu’à celui ou celle qui cherche, avec attention. Il ne s’impose pas.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660958"/>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colorTemperature colorTemp="88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8AF096-7F4A-430F-B37A-D2F626BC9A00}"/>
              </a:ext>
            </a:extLst>
          </p:cNvPr>
          <p:cNvSpPr>
            <a:spLocks noGrp="1"/>
          </p:cNvSpPr>
          <p:nvPr>
            <p:ph type="title"/>
          </p:nvPr>
        </p:nvSpPr>
        <p:spPr>
          <a:xfrm>
            <a:off x="463027" y="188640"/>
            <a:ext cx="8229600" cy="1143000"/>
          </a:xfrm>
        </p:spPr>
        <p:txBody>
          <a:bodyPr>
            <a:normAutofit/>
          </a:bodyPr>
          <a:lstStyle/>
          <a:p>
            <a:r>
              <a:rPr lang="fr-CA" dirty="0"/>
              <a:t>Secrets de Dieu</a:t>
            </a:r>
            <a:br>
              <a:rPr lang="fr-CA" dirty="0"/>
            </a:br>
            <a:r>
              <a:rPr lang="fr-CA" sz="1600" i="1" dirty="0"/>
              <a:t>Adaptation de la prière de Charles Singer </a:t>
            </a: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6AB483-D277-4F59-BA24-6BD73DCE6126}"/>
              </a:ext>
            </a:extLst>
          </p:cNvPr>
          <p:cNvSpPr txBox="1"/>
          <p:nvPr/>
        </p:nvSpPr>
        <p:spPr>
          <a:xfrm>
            <a:off x="977427" y="1524283"/>
            <a:ext cx="7715200" cy="5293757"/>
          </a:xfrm>
          <a:prstGeom prst="rect">
            <a:avLst/>
          </a:prstGeom>
          <a:noFill/>
        </p:spPr>
        <p:txBody>
          <a:bodyPr wrap="square" rtlCol="0">
            <a:spAutoFit/>
          </a:bodyPr>
          <a:lstStyle/>
          <a:p>
            <a:r>
              <a:rPr lang="fr-CA" sz="2000" b="1" dirty="0">
                <a:latin typeface="Ink Free" panose="03080402000500000000" pitchFamily="66" charset="0"/>
              </a:rPr>
              <a:t>Dieu est compagnon. </a:t>
            </a:r>
            <a:r>
              <a:rPr lang="fr-CA" dirty="0"/>
              <a:t>Il partage le pain avec l’être humain et avance avec lui sur la route de tous les jours. </a:t>
            </a:r>
          </a:p>
          <a:p>
            <a:endParaRPr lang="fr-CA" dirty="0"/>
          </a:p>
          <a:p>
            <a:pPr lvl="2"/>
            <a:r>
              <a:rPr lang="fr-CA" sz="2000" b="1" dirty="0">
                <a:latin typeface="Ink Free" panose="03080402000500000000" pitchFamily="66" charset="0"/>
              </a:rPr>
              <a:t>Dieu est créateur. </a:t>
            </a:r>
            <a:r>
              <a:rPr lang="fr-CA" dirty="0"/>
              <a:t>Il aime la vie et quoi qu’on dise, son seul désir est que les êtres humains vivent. </a:t>
            </a:r>
          </a:p>
          <a:p>
            <a:pPr lvl="2"/>
            <a:endParaRPr lang="fr-CA" dirty="0"/>
          </a:p>
          <a:p>
            <a:pPr lvl="2"/>
            <a:r>
              <a:rPr lang="fr-CA" sz="2000" b="1" dirty="0">
                <a:latin typeface="Ink Free" panose="03080402000500000000" pitchFamily="66" charset="0"/>
              </a:rPr>
              <a:t>Dieu est musicien. </a:t>
            </a:r>
            <a:r>
              <a:rPr lang="fr-CA" dirty="0"/>
              <a:t>Il ne joue pas d’aucun instrument, du moins, on ne le sait pas. Mais son Évangile est comme une musique qui entraine les hommes et les femmes et les rejoint sur les portées de la vie.</a:t>
            </a:r>
          </a:p>
          <a:p>
            <a:endParaRPr lang="fr-CA" dirty="0"/>
          </a:p>
          <a:p>
            <a:r>
              <a:rPr lang="fr-CA" sz="2000" b="1" dirty="0">
                <a:latin typeface="Ink Free" panose="03080402000500000000" pitchFamily="66" charset="0"/>
              </a:rPr>
              <a:t>Dieu est parole. </a:t>
            </a:r>
            <a:r>
              <a:rPr lang="fr-CA" dirty="0"/>
              <a:t>Il n’est pas muet comme une statue. Il parle, il fait signe. On peut entendre sa Parole de bien des manières. À moins d’être sourd d’esprit et de cœur.</a:t>
            </a:r>
          </a:p>
          <a:p>
            <a:endParaRPr lang="fr-CA" dirty="0"/>
          </a:p>
          <a:p>
            <a:r>
              <a:rPr lang="fr-CA" sz="2000" b="1" dirty="0">
                <a:latin typeface="Ink Free" panose="03080402000500000000" pitchFamily="66" charset="0"/>
              </a:rPr>
              <a:t>L’unique secret de Dieu </a:t>
            </a:r>
            <a:r>
              <a:rPr lang="fr-CA" dirty="0"/>
              <a:t>est révélé dans un mot d’amour adressé à tous les habitants de la terre, depuis le commencement jusqu’à la fin des temps : </a:t>
            </a:r>
          </a:p>
          <a:p>
            <a:r>
              <a:rPr lang="fr-CA" sz="4000" b="1" dirty="0">
                <a:latin typeface="Ink Free" panose="03080402000500000000" pitchFamily="66" charset="0"/>
              </a:rPr>
              <a:t>					Je t’aime!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40573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erbe, extérieur, eau, natu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BCAF43-A8D8-4ADC-A33D-08BFED7BE044}"/>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0" y="10"/>
            <a:ext cx="9143980" cy="4666928"/>
          </a:xfrm>
          <a:prstGeom prst="rect">
            <a:avLst/>
          </a:prstGeom>
        </p:spPr>
      </p:pic>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09A529-E47C-4634-BB98-0A9526C372B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1657"/>
          <a:stretch/>
        </p:blipFill>
        <p:spPr>
          <a:xfrm>
            <a:off x="0" y="3542616"/>
            <a:ext cx="9144000" cy="3315384"/>
          </a:xfrm>
          <a:prstGeom prst="rect">
            <a:avLst/>
          </a:prstGeom>
        </p:spPr>
      </p:pic>
      <p:sp>
        <p:nvSpPr>
          <p:cNvPr id="12" name="Oval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9C1A01-6FB5-43CE-ADCC-936728ACAC0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66851" y="4954544"/>
            <a:ext cx="2384076" cy="702987"/>
          </a:xfrm>
          <a:scene3d>
            <a:camera prst="isometricOffAxis1Right"/>
            <a:lightRig rig="threePt" dir="t"/>
          </a:scene3d>
        </p:spPr>
        <p:txBody>
          <a:bodyPr>
            <a:normAutofit/>
          </a:bodyPr>
          <a:lstStyle/>
          <a:p>
            <a:r>
              <a:rPr lang="fr-CA" sz="3500" b="1" dirty="0">
                <a:solidFill>
                  <a:schemeClr val="tx2">
                    <a:lumMod val="75000"/>
                  </a:schemeClr>
                </a:solidFill>
              </a:rPr>
              <a:t>Évaluation</a:t>
            </a:r>
          </a:p>
        </p:txBody>
      </p:sp>
      <p:sp>
        <p:nvSpPr>
          <p:cNvPr id="3" name="Espace réservé du contenu 2"/>
          <p:cNvSpPr>
            <a:spLocks noGrp="1"/>
          </p:cNvSpPr>
          <p:nvPr>
            <p:ph idx="1"/>
          </p:nvPr>
        </p:nvSpPr>
        <p:spPr>
          <a:xfrm>
            <a:off x="2802447" y="4739796"/>
            <a:ext cx="6090033" cy="1509935"/>
          </a:xfrm>
        </p:spPr>
        <p:txBody>
          <a:bodyPr anchor="ctr">
            <a:noAutofit/>
          </a:bodyPr>
          <a:lstStyle/>
          <a:p>
            <a:pPr>
              <a:lnSpc>
                <a:spcPct val="90000"/>
              </a:lnSpc>
            </a:pPr>
            <a:r>
              <a:rPr lang="fr-CA" sz="2600" dirty="0">
                <a:solidFill>
                  <a:srgbClr val="000000"/>
                </a:solidFill>
                <a:latin typeface="Verdana" panose="020B0604030504040204" pitchFamily="34" charset="0"/>
                <a:ea typeface="Verdana" panose="020B0604030504040204" pitchFamily="34" charset="0"/>
              </a:rPr>
              <a:t>Quand je suis </a:t>
            </a:r>
            <a:r>
              <a:rPr lang="fr-CA" sz="2600" dirty="0" err="1">
                <a:solidFill>
                  <a:srgbClr val="000000"/>
                </a:solidFill>
                <a:latin typeface="Verdana" panose="020B0604030504040204" pitchFamily="34" charset="0"/>
                <a:ea typeface="Verdana" panose="020B0604030504040204" pitchFamily="34" charset="0"/>
              </a:rPr>
              <a:t>arrivé.e</a:t>
            </a:r>
            <a:r>
              <a:rPr lang="fr-CA" sz="2600" dirty="0">
                <a:solidFill>
                  <a:srgbClr val="000000"/>
                </a:solidFill>
                <a:latin typeface="Verdana" panose="020B0604030504040204" pitchFamily="34" charset="0"/>
                <a:ea typeface="Verdana" panose="020B0604030504040204" pitchFamily="34" charset="0"/>
              </a:rPr>
              <a:t> en début de rencontre, j’étais…</a:t>
            </a:r>
          </a:p>
          <a:p>
            <a:pPr>
              <a:lnSpc>
                <a:spcPct val="90000"/>
              </a:lnSpc>
            </a:pPr>
            <a:endParaRPr lang="fr-CA" sz="2600" dirty="0">
              <a:solidFill>
                <a:srgbClr val="000000"/>
              </a:solidFill>
              <a:latin typeface="Verdana" panose="020B0604030504040204" pitchFamily="34" charset="0"/>
              <a:ea typeface="Verdana" panose="020B0604030504040204" pitchFamily="34" charset="0"/>
            </a:endParaRPr>
          </a:p>
          <a:p>
            <a:pPr>
              <a:lnSpc>
                <a:spcPct val="90000"/>
              </a:lnSpc>
            </a:pPr>
            <a:r>
              <a:rPr lang="fr-CA" sz="2600" dirty="0">
                <a:solidFill>
                  <a:srgbClr val="000000"/>
                </a:solidFill>
                <a:latin typeface="Verdana" panose="020B0604030504040204" pitchFamily="34" charset="0"/>
                <a:ea typeface="Verdana" panose="020B0604030504040204" pitchFamily="34" charset="0"/>
              </a:rPr>
              <a:t>Au terme de cette première rencontre, je pars…</a:t>
            </a:r>
          </a:p>
        </p:txBody>
      </p:sp>
      <p:pic>
        <p:nvPicPr>
          <p:cNvPr id="8" name="Graphique 7" descr="Empreinte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174F981-28A3-43E6-AB5D-85C6AD748210}"/>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884757" y="4145510"/>
            <a:ext cx="914400" cy="1150686"/>
          </a:xfrm>
          <a:prstGeom prst="rect">
            <a:avLst/>
          </a:prstGeom>
          <a:scene3d>
            <a:camera prst="perspectiveRelaxed" fov="2400000">
              <a:rot lat="17973601" lon="0" rev="0"/>
            </a:camera>
            <a:lightRig rig="threePt" dir="t"/>
          </a:scene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00029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A1A7C4-AF24-48B4-995D-508F671CA133}"/>
              </a:ext>
            </a:extLst>
          </p:cNvPr>
          <p:cNvSpPr txBox="1"/>
          <p:nvPr/>
        </p:nvSpPr>
        <p:spPr>
          <a:xfrm>
            <a:off x="622762" y="3429000"/>
            <a:ext cx="7668852" cy="2954655"/>
          </a:xfrm>
          <a:prstGeom prst="rect">
            <a:avLst/>
          </a:prstGeom>
          <a:noFill/>
        </p:spPr>
        <p:txBody>
          <a:bodyPr wrap="square" rtlCol="0">
            <a:spAutoFit/>
          </a:bodyPr>
          <a:lstStyle/>
          <a:p>
            <a:r>
              <a:rPr lang="fr-CA" b="1" dirty="0">
                <a:solidFill>
                  <a:srgbClr val="070206"/>
                </a:solidFill>
                <a:latin typeface="Century Gothic" panose="020B0502020202020204" pitchFamily="34" charset="0"/>
              </a:rPr>
              <a:t>Conception et rédaction: </a:t>
            </a:r>
          </a:p>
          <a:p>
            <a:r>
              <a:rPr lang="fr-CA" b="1" dirty="0">
                <a:solidFill>
                  <a:srgbClr val="472A26"/>
                </a:solidFill>
                <a:latin typeface="Century Gothic" panose="020B0502020202020204" pitchFamily="34" charset="0"/>
              </a:rPr>
              <a:t>	Lyne Groulx, responsable du catéchuménat, 	</a:t>
            </a:r>
          </a:p>
          <a:p>
            <a:r>
              <a:rPr lang="fr-CA" b="1" dirty="0">
                <a:solidFill>
                  <a:srgbClr val="472A26"/>
                </a:solidFill>
                <a:latin typeface="Century Gothic" panose="020B0502020202020204" pitchFamily="34" charset="0"/>
              </a:rPr>
              <a:t>	Diocèse Saint-Jean-Longueuil</a:t>
            </a: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Équipe de collaboration à la rédaction: </a:t>
            </a:r>
          </a:p>
          <a:p>
            <a:r>
              <a:rPr lang="fr-CA" b="1" dirty="0">
                <a:solidFill>
                  <a:srgbClr val="472A26"/>
                </a:solidFill>
                <a:latin typeface="Century Gothic" panose="020B0502020202020204" pitchFamily="34" charset="0"/>
              </a:rPr>
              <a:t>	Suzanne Desrochers, Office de la Catéchèse du Québec</a:t>
            </a:r>
          </a:p>
          <a:p>
            <a:r>
              <a:rPr lang="fr-CA" b="1" dirty="0">
                <a:solidFill>
                  <a:srgbClr val="472A26"/>
                </a:solidFill>
                <a:latin typeface="Century Gothic" panose="020B0502020202020204" pitchFamily="34" charset="0"/>
              </a:rPr>
              <a:t>	Carole Harrison, membre de l’équipe du catéchuménat, 	Diocèse de Québec</a:t>
            </a:r>
          </a:p>
          <a:p>
            <a:endParaRPr lang="fr-CA" sz="800" b="1" dirty="0">
              <a:solidFill>
                <a:srgbClr val="472A26"/>
              </a:solidFill>
              <a:latin typeface="Century Gothic" panose="020B0502020202020204" pitchFamily="34" charset="0"/>
            </a:endParaRPr>
          </a:p>
          <a:p>
            <a:r>
              <a:rPr lang="fr-CA" b="1" dirty="0">
                <a:latin typeface="Century Gothic" panose="020B0502020202020204" pitchFamily="34" charset="0"/>
              </a:rPr>
              <a:t>Texte biblique: </a:t>
            </a:r>
            <a:r>
              <a:rPr lang="fr-CA" b="1" dirty="0">
                <a:solidFill>
                  <a:srgbClr val="472A26"/>
                </a:solidFill>
                <a:latin typeface="Century Gothic" panose="020B0502020202020204" pitchFamily="34" charset="0"/>
              </a:rPr>
              <a:t>Traduction liturgique de la Bible, </a:t>
            </a:r>
            <a:r>
              <a:rPr lang="fr-CA" dirty="0">
                <a:solidFill>
                  <a:srgbClr val="472A26"/>
                </a:solidFill>
                <a:latin typeface="Century Gothic" panose="020B0502020202020204" pitchFamily="34" charset="0"/>
                <a:hlinkClick r:id="rId2">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aelf.org/bible</a:t>
            </a:r>
            <a:endParaRPr lang="fr-CA" b="1" dirty="0">
              <a:solidFill>
                <a:srgbClr val="472A26"/>
              </a:solidFill>
              <a:latin typeface="Century Gothic" panose="020B0502020202020204" pitchFamily="34" charset="0"/>
            </a:endParaRPr>
          </a:p>
          <a:p>
            <a:endParaRPr lang="fr-CA" sz="800" b="1" dirty="0">
              <a:solidFill>
                <a:srgbClr val="472A26"/>
              </a:solidFill>
              <a:latin typeface="Century Gothic" panose="020B0502020202020204" pitchFamily="34" charset="0"/>
            </a:endParaRPr>
          </a:p>
          <a:p>
            <a:r>
              <a:rPr lang="fr-CA" b="1" dirty="0">
                <a:solidFill>
                  <a:srgbClr val="070206"/>
                </a:solidFill>
                <a:latin typeface="Century Gothic" panose="020B0502020202020204" pitchFamily="34" charset="0"/>
              </a:rPr>
              <a:t>Images:</a:t>
            </a:r>
          </a:p>
        </p:txBody>
      </p:sp>
      <p:pic>
        <p:nvPicPr>
          <p:cNvPr id="13" name="Imag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C004B0-BFC5-450A-9848-4F7D85FFCE8C}"/>
              </a:ext>
            </a:extLst>
          </p:cNvPr>
          <p:cNvPicPr>
            <a:picLocks noChangeAspect="1"/>
          </p:cNvPicPr>
          <p:nvPr/>
        </p:nvPicPr>
        <p:blipFill>
          <a:blip r:embed="rId3"/>
          <a:stretch>
            <a:fillRect/>
          </a:stretch>
        </p:blipFill>
        <p:spPr>
          <a:xfrm>
            <a:off x="6583583" y="6110391"/>
            <a:ext cx="916189" cy="637771"/>
          </a:xfrm>
          <a:prstGeom prst="rect">
            <a:avLst/>
          </a:prstGeom>
        </p:spPr>
      </p:pic>
      <p:pic>
        <p:nvPicPr>
          <p:cNvPr id="14" name="Imag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5387D2-D7C8-4736-AF12-DEBBE3EBFB61}"/>
              </a:ext>
            </a:extLst>
          </p:cNvPr>
          <p:cNvPicPr>
            <a:picLocks noChangeAspect="1"/>
          </p:cNvPicPr>
          <p:nvPr/>
        </p:nvPicPr>
        <p:blipFill>
          <a:blip r:embed="rId4"/>
          <a:stretch>
            <a:fillRect/>
          </a:stretch>
        </p:blipFill>
        <p:spPr>
          <a:xfrm>
            <a:off x="7706549" y="6216047"/>
            <a:ext cx="1170131" cy="420516"/>
          </a:xfrm>
          <a:prstGeom prst="rect">
            <a:avLst/>
          </a:prstGeom>
        </p:spPr>
      </p:pic>
      <p:pic>
        <p:nvPicPr>
          <p:cNvPr id="15" name="Imag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C36ED7-3258-4111-88E1-9B6DBB792A1E}"/>
              </a:ext>
            </a:extLst>
          </p:cNvPr>
          <p:cNvPicPr>
            <a:picLocks noChangeAspect="1"/>
          </p:cNvPicPr>
          <p:nvPr/>
        </p:nvPicPr>
        <p:blipFill>
          <a:blip r:embed="rId5"/>
          <a:stretch>
            <a:fillRect/>
          </a:stretch>
        </p:blipFill>
        <p:spPr>
          <a:xfrm>
            <a:off x="4067944" y="6110392"/>
            <a:ext cx="2279700" cy="631827"/>
          </a:xfrm>
          <a:prstGeom prst="rect">
            <a:avLst/>
          </a:prstGeom>
        </p:spPr>
      </p:pic>
      <p:pic>
        <p:nvPicPr>
          <p:cNvPr id="16" name="Imag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56C5A0-28E0-4320-B772-6ACD91E74E80}"/>
              </a:ext>
            </a:extLst>
          </p:cNvPr>
          <p:cNvPicPr>
            <a:picLocks noChangeAspect="1"/>
          </p:cNvPicPr>
          <p:nvPr/>
        </p:nvPicPr>
        <p:blipFill>
          <a:blip r:embed="rId6"/>
          <a:stretch>
            <a:fillRect/>
          </a:stretch>
        </p:blipFill>
        <p:spPr>
          <a:xfrm>
            <a:off x="1710267" y="6025712"/>
            <a:ext cx="1152128" cy="357943"/>
          </a:xfrm>
          <a:prstGeom prst="rect">
            <a:avLst/>
          </a:prstGeom>
        </p:spPr>
      </p:pic>
      <p:pic>
        <p:nvPicPr>
          <p:cNvPr id="3" name="Image 2" descr="Une image contenant extérieur, personne, nuageux, femm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C6D69C-A609-4A2B-8C4E-E6453F167B8B}"/>
              </a:ext>
            </a:extLst>
          </p:cNvPr>
          <p:cNvPicPr>
            <a:picLocks noChangeAspect="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3230" b="19937"/>
          <a:stretch/>
        </p:blipFill>
        <p:spPr>
          <a:xfrm>
            <a:off x="12869" y="0"/>
            <a:ext cx="9144000" cy="3456384"/>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31993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97FF88-1CB4-495C-9504-FD36296B35C7}"/>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5255" y="0"/>
            <a:ext cx="9849255" cy="6858000"/>
          </a:xfrm>
          <a:prstGeom prst="rect">
            <a:avLst/>
          </a:prstGeom>
        </p:spPr>
      </p:pic>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082BBB-061D-45E0-8931-B4153AFF4660}"/>
              </a:ext>
            </a:extLst>
          </p:cNvPr>
          <p:cNvSpPr/>
          <p:nvPr/>
        </p:nvSpPr>
        <p:spPr>
          <a:xfrm>
            <a:off x="179512" y="144062"/>
            <a:ext cx="8229600" cy="6560770"/>
          </a:xfrm>
          <a:prstGeom prst="rect">
            <a:avLst/>
          </a:prstGeom>
        </p:spPr>
        <p:txBody>
          <a:bodyPr wrap="square">
            <a:spAutoFit/>
          </a:bodyPr>
          <a:lstStyle/>
          <a:p>
            <a:pPr algn="ctr">
              <a:lnSpc>
                <a:spcPct val="107000"/>
              </a:lnSpc>
              <a:spcAft>
                <a:spcPts val="800"/>
              </a:spcAft>
            </a:pPr>
            <a:r>
              <a:rPr lang="fr-CA" sz="2000" b="1" u="sng" dirty="0">
                <a:solidFill>
                  <a:srgbClr val="4472C4"/>
                </a:solidFill>
                <a:latin typeface="Verdana" panose="020B0604030504040204" pitchFamily="34" charset="0"/>
                <a:ea typeface="Calibri" panose="020F0502020204030204" pitchFamily="34" charset="0"/>
                <a:cs typeface="Times New Roman" panose="02020603050405020304" pitchFamily="18" charset="0"/>
              </a:rPr>
              <a:t>CREDO ou Symbole des Apôtres</a:t>
            </a:r>
            <a:endParaRPr lang="fr-CA"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La prière du Credo est un résumé de la foi chrétienne.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fr-CA" sz="1600" i="1" dirty="0">
                <a:solidFill>
                  <a:srgbClr val="4472C4"/>
                </a:solidFill>
                <a:latin typeface="Arial" panose="020B0604020202020204" pitchFamily="34" charset="0"/>
                <a:ea typeface="Calibri" panose="020F0502020204030204" pitchFamily="34" charset="0"/>
                <a:cs typeface="Arial" panose="020B0604020202020204" pitchFamily="34" charset="0"/>
              </a:rPr>
              <a:t>Le terme de « Credo » vient des mots « je crois ».</a:t>
            </a:r>
            <a:endParaRPr lang="fr-CA"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fr-CA" sz="1600" b="1" dirty="0">
                <a:solidFill>
                  <a:srgbClr val="4472C4"/>
                </a:solidFill>
                <a:latin typeface="Verdana" panose="020B0604030504040204" pitchFamily="34" charset="0"/>
                <a:ea typeface="Calibri" panose="020F0502020204030204" pitchFamily="34" charset="0"/>
                <a:cs typeface="Times New Roman" panose="02020603050405020304" pitchFamily="18" charset="0"/>
              </a:rPr>
              <a: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en Dieu, le Père tout-puissant, </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créateur du ciel et de la terre;</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et en Jésus-Christ, son Fils unique, notre Seigneur,</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qui a été conçu du Saint-Esprit, est né de la Vierge Marie,</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a souffert sous Ponce Pilate, a été crucifié,</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mort et a été enseveli, est descendu aux enfers,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le troisième jour est ressuscité des morts, est monté aux cieux,</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est assis à la droite de Dieu le Père tout-puissant,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d’où il viendra juger les vivants et les morts.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en l’Esprit-Saint,</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sainte Église catholique, à la communion des saints,</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rémission des péchés, à la résurrection de la chair,</a:t>
            </a:r>
            <a:endParaRPr lang="fr-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16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à la vie éternelle. Amen.</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297905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97FF88-1CB4-495C-9504-FD36296B35C7}"/>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2628" y="0"/>
            <a:ext cx="9849255" cy="6858000"/>
          </a:xfrm>
          <a:prstGeom prst="rect">
            <a:avLst/>
          </a:prstGeom>
        </p:spPr>
      </p:pic>
      <p:sp>
        <p:nvSpPr>
          <p:cNvPr id="3" name="Rectang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082BBB-061D-45E0-8931-B4153AFF4660}"/>
              </a:ext>
            </a:extLst>
          </p:cNvPr>
          <p:cNvSpPr/>
          <p:nvPr/>
        </p:nvSpPr>
        <p:spPr>
          <a:xfrm>
            <a:off x="205171" y="563760"/>
            <a:ext cx="8733656" cy="5401222"/>
          </a:xfrm>
          <a:prstGeom prst="rect">
            <a:avLst/>
          </a:prstGeom>
        </p:spPr>
        <p:txBody>
          <a:bodyPr wrap="square">
            <a:spAutoFit/>
          </a:bodyPr>
          <a:lstStyle/>
          <a:p>
            <a:pPr algn="ctr">
              <a:lnSpc>
                <a:spcPct val="107000"/>
              </a:lnSpc>
              <a:spcAft>
                <a:spcPts val="800"/>
              </a:spcAft>
            </a:pPr>
            <a:r>
              <a:rPr lang="fr-CA" b="1" dirty="0">
                <a:solidFill>
                  <a:srgbClr val="4472C4"/>
                </a:solidFill>
                <a:latin typeface="Verdana" panose="020B0604030504040204" pitchFamily="34" charset="0"/>
                <a:ea typeface="Calibri" panose="020F0502020204030204" pitchFamily="34" charset="0"/>
                <a:cs typeface="Times New Roman" panose="02020603050405020304" pitchFamily="18" charset="0"/>
              </a:rPr>
              <a:t> </a:t>
            </a:r>
            <a:endParaRPr lang="fr-CA"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5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Je crois en Dieu, </a:t>
            </a:r>
          </a:p>
          <a:p>
            <a:pPr algn="ctr">
              <a:lnSpc>
                <a:spcPct val="107000"/>
              </a:lnSpc>
              <a:spcAft>
                <a:spcPts val="800"/>
              </a:spcAft>
            </a:pPr>
            <a:r>
              <a:rPr lang="fr-CA" sz="5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le Père </a:t>
            </a:r>
          </a:p>
          <a:p>
            <a:pPr algn="ctr">
              <a:lnSpc>
                <a:spcPct val="107000"/>
              </a:lnSpc>
              <a:spcAft>
                <a:spcPts val="800"/>
              </a:spcAft>
            </a:pPr>
            <a:r>
              <a:rPr lang="fr-CA" sz="5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tout-puissant, </a:t>
            </a:r>
            <a:endParaRPr lang="fr-CA" sz="5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sz="5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créateur </a:t>
            </a:r>
          </a:p>
          <a:p>
            <a:pPr algn="ctr">
              <a:lnSpc>
                <a:spcPct val="107000"/>
              </a:lnSpc>
              <a:spcAft>
                <a:spcPts val="800"/>
              </a:spcAft>
            </a:pPr>
            <a:r>
              <a:rPr lang="fr-CA" sz="5000"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du ciel et de la terre</a:t>
            </a:r>
            <a:endParaRPr lang="fr-CA" sz="5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A" b="1"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endParaRPr lang="fr-CA"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que 8"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C5D468-260A-4D89-97E6-F7E39B4B98ED}"/>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395536" y="563760"/>
            <a:ext cx="1097280" cy="1097280"/>
          </a:xfrm>
          <a:prstGeom prst="rect">
            <a:avLst/>
          </a:prstGeom>
        </p:spPr>
      </p:pic>
      <p:pic>
        <p:nvPicPr>
          <p:cNvPr id="11" name="Graphique 10"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278C18-E932-407E-8C00-043E33AE40F3}"/>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8076983" y="4077072"/>
            <a:ext cx="1097280" cy="10972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37629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83866"/>
            <a:ext cx="8013114" cy="1345134"/>
          </a:xfrm>
        </p:spPr>
        <p:txBody>
          <a:bodyPr vert="horz" lIns="91440" tIns="45720" rIns="91440" bIns="45720" rtlCol="0" anchor="ctr">
            <a:normAutofit/>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Je    …</a:t>
            </a:r>
          </a:p>
        </p:txBody>
      </p:sp>
      <p:sp>
        <p:nvSpPr>
          <p:cNvPr id="37" name="ZoneTexte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382133-D604-496D-B878-A88FBC14E2B8}"/>
              </a:ext>
            </a:extLst>
          </p:cNvPr>
          <p:cNvSpPr txBox="1"/>
          <p:nvPr/>
        </p:nvSpPr>
        <p:spPr>
          <a:xfrm>
            <a:off x="565443" y="3995678"/>
            <a:ext cx="8426397" cy="3108543"/>
          </a:xfrm>
          <a:prstGeom prst="rect">
            <a:avLst/>
          </a:prstGeom>
          <a:noFill/>
        </p:spPr>
        <p:txBody>
          <a:bodyPr wrap="square" rtlCol="0">
            <a:spAutoFit/>
          </a:bodyPr>
          <a:lstStyle/>
          <a:p>
            <a:pPr marL="342900" indent="-342900">
              <a:buFont typeface="Wingdings" panose="05000000000000000000" pitchFamily="2" charset="2"/>
              <a:buChar char="v"/>
            </a:pPr>
            <a:r>
              <a:rPr lang="fr-CA" sz="2200" dirty="0"/>
              <a:t>Le « Je » exprime un engagement profond de tout mon « être » en lien avec moi-même, avec Dieu et avec les autres.</a:t>
            </a:r>
          </a:p>
          <a:p>
            <a:pPr marL="342900" indent="-342900">
              <a:buFont typeface="Wingdings" panose="05000000000000000000" pitchFamily="2" charset="2"/>
              <a:buChar char="v"/>
            </a:pPr>
            <a:r>
              <a:rPr lang="fr-CA" sz="2200" dirty="0"/>
              <a:t>Le « Je » de chacun est distinct de celui de l’autre. Le « Je » de  …  n’est pas le « Je » de  …  Notre Credo est avant tout personnel, avec d’autres personnes.</a:t>
            </a:r>
          </a:p>
          <a:p>
            <a:pPr marL="342900" indent="-342900">
              <a:buFont typeface="Wingdings" panose="05000000000000000000" pitchFamily="2" charset="2"/>
              <a:buChar char="v"/>
            </a:pPr>
            <a:r>
              <a:rPr lang="fr-CA" sz="2200" dirty="0"/>
              <a:t>Mais chacun et chacune se dévoilent, se risquent, s’affirment ensemble, en « Je ». Ce n’est pas le « Je » de l’autre que je dis, mais mon « Je » personnel qui est dit avec d’autres « Je » personnels.</a:t>
            </a:r>
          </a:p>
          <a:p>
            <a:pPr marL="285750" indent="-285750">
              <a:buFont typeface="Arial" panose="020B0604020202020204" pitchFamily="34" charset="0"/>
              <a:buChar char="•"/>
            </a:pPr>
            <a:endParaRPr lang="fr-CA" sz="2000" dirty="0"/>
          </a:p>
        </p:txBody>
      </p:sp>
      <p:sp>
        <p:nvSpPr>
          <p:cNvPr id="42" name="ZoneTexte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015B0F-B61A-40D9-8660-778920A5B162}"/>
              </a:ext>
            </a:extLst>
          </p:cNvPr>
          <p:cNvSpPr txBox="1"/>
          <p:nvPr/>
        </p:nvSpPr>
        <p:spPr>
          <a:xfrm>
            <a:off x="467543" y="277033"/>
            <a:ext cx="8208912" cy="1015663"/>
          </a:xfrm>
          <a:prstGeom prst="rect">
            <a:avLst/>
          </a:prstGeom>
          <a:noFill/>
        </p:spPr>
        <p:txBody>
          <a:bodyPr wrap="square" rtlCol="0">
            <a:spAutoFit/>
          </a:bodyPr>
          <a:lstStyle/>
          <a:p>
            <a:pPr algn="ctr"/>
            <a:r>
              <a:rPr lang="fr-CA" sz="3000" dirty="0"/>
              <a:t>Le Credo ne commence pas par « </a:t>
            </a:r>
            <a:r>
              <a:rPr lang="fr-CA" sz="3000" b="1" dirty="0">
                <a:solidFill>
                  <a:schemeClr val="tx2"/>
                </a:solidFill>
              </a:rPr>
              <a:t>Nous croyons </a:t>
            </a:r>
            <a:r>
              <a:rPr lang="fr-CA" sz="3000" dirty="0"/>
              <a:t>» mais par un « </a:t>
            </a:r>
            <a:r>
              <a:rPr lang="fr-CA" sz="3000" b="1" dirty="0">
                <a:solidFill>
                  <a:schemeClr val="tx2"/>
                </a:solidFill>
              </a:rPr>
              <a:t>Je crois </a:t>
            </a:r>
            <a:r>
              <a:rPr lang="fr-CA" sz="3000" dirty="0"/>
              <a:t>». Pourquoi?</a:t>
            </a:r>
          </a:p>
        </p:txBody>
      </p:sp>
      <p:pic>
        <p:nvPicPr>
          <p:cNvPr id="8" name="Graphique 7"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5359CE-6F3D-4FDE-AF5C-142BCFC58615}"/>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2095861" y="1945901"/>
            <a:ext cx="1097280" cy="1097280"/>
          </a:xfrm>
          <a:prstGeom prst="rect">
            <a:avLst/>
          </a:prstGeom>
        </p:spPr>
      </p:pic>
      <p:pic>
        <p:nvPicPr>
          <p:cNvPr id="9" name="Graphique 8"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BAD72C-0E46-489B-8DEE-022DD5CAE6D6}"/>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4023359" y="1979547"/>
            <a:ext cx="1097280" cy="10972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491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83866"/>
            <a:ext cx="8013114" cy="1345134"/>
          </a:xfrm>
        </p:spPr>
        <p:txBody>
          <a:bodyPr vert="horz" lIns="91440" tIns="45720" rIns="91440" bIns="45720" rtlCol="0" anchor="ctr">
            <a:normAutofit fontScale="90000"/>
          </a:bodyPr>
          <a:lstStyle/>
          <a:p>
            <a:pPr>
              <a:lnSpc>
                <a:spcPct val="90000"/>
              </a:lnSpc>
            </a:pPr>
            <a:r>
              <a:rPr lang="en-US" sz="6000" b="1" kern="1200" dirty="0">
                <a:solidFill>
                  <a:srgbClr val="FFFFFF"/>
                </a:solidFill>
                <a:latin typeface="Verdana" panose="020B0604030504040204" pitchFamily="34" charset="0"/>
                <a:ea typeface="Verdana" panose="020B0604030504040204" pitchFamily="34" charset="0"/>
              </a:rPr>
              <a:t>Je      ? </a:t>
            </a:r>
            <a:br>
              <a:rPr lang="en-US" sz="6000" b="1" kern="1200" dirty="0">
                <a:solidFill>
                  <a:srgbClr val="FFFFFF"/>
                </a:solidFill>
                <a:latin typeface="Verdana" panose="020B0604030504040204" pitchFamily="34" charset="0"/>
                <a:ea typeface="Verdana" panose="020B0604030504040204" pitchFamily="34" charset="0"/>
              </a:rPr>
            </a:br>
            <a:r>
              <a:rPr lang="en-US" b="1" kern="1200" dirty="0" err="1">
                <a:solidFill>
                  <a:srgbClr val="FFFFFF"/>
                </a:solidFill>
                <a:latin typeface="Verdana" panose="020B0604030504040204" pitchFamily="34" charset="0"/>
                <a:ea typeface="Verdana" panose="020B0604030504040204" pitchFamily="34" charset="0"/>
              </a:rPr>
              <a:t>Faisons</a:t>
            </a:r>
            <a:r>
              <a:rPr lang="en-US" b="1" kern="1200" dirty="0">
                <a:solidFill>
                  <a:srgbClr val="FFFFFF"/>
                </a:solidFill>
                <a:latin typeface="Verdana" panose="020B0604030504040204" pitchFamily="34" charset="0"/>
                <a:ea typeface="Verdana" panose="020B0604030504040204" pitchFamily="34" charset="0"/>
              </a:rPr>
              <a:t> </a:t>
            </a:r>
            <a:r>
              <a:rPr lang="en-US" b="1" kern="1200" dirty="0" err="1">
                <a:solidFill>
                  <a:srgbClr val="FFFFFF"/>
                </a:solidFill>
                <a:latin typeface="Verdana" panose="020B0604030504040204" pitchFamily="34" charset="0"/>
                <a:ea typeface="Verdana" panose="020B0604030504040204" pitchFamily="34" charset="0"/>
              </a:rPr>
              <a:t>connaissance</a:t>
            </a:r>
            <a:r>
              <a:rPr lang="en-US" b="1" kern="1200" dirty="0">
                <a:solidFill>
                  <a:srgbClr val="FFFFFF"/>
                </a:solidFill>
                <a:latin typeface="Verdana" panose="020B0604030504040204" pitchFamily="34" charset="0"/>
                <a:ea typeface="Verdana" panose="020B0604030504040204" pitchFamily="34" charset="0"/>
              </a:rPr>
              <a:t>!</a:t>
            </a:r>
          </a:p>
        </p:txBody>
      </p:sp>
      <p:sp>
        <p:nvSpPr>
          <p:cNvPr id="37" name="ZoneTexte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382133-D604-496D-B878-A88FBC14E2B8}"/>
              </a:ext>
            </a:extLst>
          </p:cNvPr>
          <p:cNvSpPr txBox="1"/>
          <p:nvPr/>
        </p:nvSpPr>
        <p:spPr>
          <a:xfrm>
            <a:off x="3876376" y="4193430"/>
            <a:ext cx="4961970" cy="2492990"/>
          </a:xfrm>
          <a:prstGeom prst="rect">
            <a:avLst/>
          </a:prstGeom>
          <a:noFill/>
        </p:spPr>
        <p:txBody>
          <a:bodyPr wrap="square" rtlCol="0">
            <a:spAutoFit/>
          </a:bodyPr>
          <a:lstStyle/>
          <a:p>
            <a:r>
              <a:rPr lang="fr-CA" sz="3600" dirty="0">
                <a:latin typeface="Verdana" panose="020B0604030504040204" pitchFamily="34" charset="0"/>
                <a:ea typeface="Verdana" panose="020B0604030504040204" pitchFamily="34" charset="0"/>
              </a:rPr>
              <a:t>Si j’étais une fleur, je serais … </a:t>
            </a:r>
          </a:p>
          <a:p>
            <a:endParaRPr lang="fr-CA" sz="1200" dirty="0">
              <a:latin typeface="Verdana" panose="020B0604030504040204" pitchFamily="34" charset="0"/>
              <a:ea typeface="Verdana" panose="020B0604030504040204" pitchFamily="34" charset="0"/>
            </a:endParaRPr>
          </a:p>
          <a:p>
            <a:r>
              <a:rPr lang="fr-CA" sz="3600" dirty="0">
                <a:latin typeface="Verdana" panose="020B0604030504040204" pitchFamily="34" charset="0"/>
                <a:ea typeface="Verdana" panose="020B0604030504040204" pitchFamily="34" charset="0"/>
              </a:rPr>
              <a:t>Si j’étais un animal, je serais …</a:t>
            </a:r>
          </a:p>
        </p:txBody>
      </p:sp>
      <p:pic>
        <p:nvPicPr>
          <p:cNvPr id="1026" name="Picture 2" descr="Papillon, Fleurs, Aile, Bleu, Coloré, Printemp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69AF62-AA74-4A0E-AE23-D9CD70E83A47}"/>
              </a:ext>
            </a:extLst>
          </p:cNvPr>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976"/>
          <a:stretch/>
        </p:blipFill>
        <p:spPr bwMode="auto">
          <a:xfrm>
            <a:off x="292679" y="4107186"/>
            <a:ext cx="2849004" cy="25160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Graphique 7"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D630A0-F98B-491A-A108-3D176C9372A9}"/>
              </a:ext>
            </a:extLst>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6"/>
              </a:ext>
            </a:extLst>
          </a:blip>
          <a:stretch>
            <a:fillRect/>
          </a:stretch>
        </p:blipFill>
        <p:spPr>
          <a:xfrm>
            <a:off x="2095861" y="1945901"/>
            <a:ext cx="1097280" cy="1097280"/>
          </a:xfrm>
          <a:prstGeom prst="rect">
            <a:avLst/>
          </a:prstGeom>
        </p:spPr>
      </p:pic>
      <p:pic>
        <p:nvPicPr>
          <p:cNvPr id="9" name="Graphique 8"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E524E2-A92B-4A48-8A65-8A0E6E752CCE}"/>
              </a:ext>
            </a:extLst>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8"/>
              </a:ext>
            </a:extLst>
          </a:blip>
          <a:stretch>
            <a:fillRect/>
          </a:stretch>
        </p:blipFill>
        <p:spPr>
          <a:xfrm>
            <a:off x="4174919" y="1945901"/>
            <a:ext cx="1097280" cy="10972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54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descr="Une image contenant eau, extérieur, bateau, natu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75AA94-160D-46A7-AC65-69F6305D1DB7}"/>
              </a:ext>
            </a:extLst>
          </p:cNvPr>
          <p:cNvPicPr>
            <a:picLocks noChangeAspect="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5975"/>
          <a:stretch/>
        </p:blipFill>
        <p:spPr>
          <a:xfrm>
            <a:off x="0" y="0"/>
            <a:ext cx="9490390" cy="7275833"/>
          </a:xfrm>
          <a:prstGeom prst="rect">
            <a:avLst/>
          </a:prstGeom>
        </p:spPr>
      </p:pic>
      <p:sp>
        <p:nvSpPr>
          <p:cNvPr id="8" name="Ellips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3C20E6-7EFE-48D3-8A3D-3EFF210637AE}"/>
              </a:ext>
            </a:extLst>
          </p:cNvPr>
          <p:cNvSpPr/>
          <p:nvPr/>
        </p:nvSpPr>
        <p:spPr>
          <a:xfrm>
            <a:off x="4713120" y="2204864"/>
            <a:ext cx="4176464" cy="4293096"/>
          </a:xfrm>
          <a:prstGeom prst="ellipse">
            <a:avLst/>
          </a:prstGeom>
          <a:solidFill>
            <a:schemeClr val="accent1">
              <a:lumMod val="20000"/>
              <a:lumOff val="8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95B23AF-E1A6-443C-B4A4-3A9A204F0860}"/>
              </a:ext>
            </a:extLst>
          </p:cNvPr>
          <p:cNvSpPr>
            <a:spLocks noGrp="1"/>
          </p:cNvSpPr>
          <p:nvPr>
            <p:ph idx="1"/>
          </p:nvPr>
        </p:nvSpPr>
        <p:spPr>
          <a:xfrm>
            <a:off x="5098461" y="3670696"/>
            <a:ext cx="3444766" cy="1964879"/>
          </a:xfrm>
        </p:spPr>
        <p:txBody>
          <a:bodyPr anchor="ctr">
            <a:noAutofit/>
          </a:bodyPr>
          <a:lstStyle/>
          <a:p>
            <a:r>
              <a:rPr lang="fr-CA" sz="2200" dirty="0">
                <a:latin typeface="Verdana" panose="020B0604030504040204" pitchFamily="34" charset="0"/>
                <a:ea typeface="Verdana" panose="020B0604030504040204" pitchFamily="34" charset="0"/>
              </a:rPr>
              <a:t>Que signifie mon prénom?</a:t>
            </a:r>
          </a:p>
          <a:p>
            <a:r>
              <a:rPr lang="fr-CA" sz="2200" dirty="0">
                <a:latin typeface="Verdana" panose="020B0604030504040204" pitchFamily="34" charset="0"/>
                <a:ea typeface="Verdana" panose="020B0604030504040204" pitchFamily="34" charset="0"/>
              </a:rPr>
              <a:t>Que signifient les différents noms que l’on me donne?</a:t>
            </a:r>
          </a:p>
        </p:txBody>
      </p:sp>
      <p:sp>
        <p:nvSpPr>
          <p:cNvPr id="5"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311749-A22B-455E-9379-32E2AFC3AFA6}"/>
              </a:ext>
            </a:extLst>
          </p:cNvPr>
          <p:cNvSpPr txBox="1">
            <a:spLocks/>
          </p:cNvSpPr>
          <p:nvPr/>
        </p:nvSpPr>
        <p:spPr>
          <a:xfrm>
            <a:off x="5224800" y="2630850"/>
            <a:ext cx="3153103" cy="1007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b="1" dirty="0">
                <a:latin typeface="Verdana" panose="020B0604030504040204" pitchFamily="34" charset="0"/>
                <a:ea typeface="Verdana" panose="020B0604030504040204" pitchFamily="34" charset="0"/>
              </a:rPr>
              <a:t>Mon nom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86432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llipse 3"/>
          <p:cNvSpPr/>
          <p:nvPr/>
        </p:nvSpPr>
        <p:spPr>
          <a:xfrm>
            <a:off x="3815916" y="2708920"/>
            <a:ext cx="1512168" cy="14401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6000" b="1" dirty="0"/>
              <a:t>Je</a:t>
            </a:r>
          </a:p>
        </p:txBody>
      </p:sp>
      <p:sp>
        <p:nvSpPr>
          <p:cNvPr id="5" name="Rectangle 4"/>
          <p:cNvSpPr/>
          <p:nvPr/>
        </p:nvSpPr>
        <p:spPr>
          <a:xfrm>
            <a:off x="1043608" y="87050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Ma personnalité</a:t>
            </a:r>
          </a:p>
        </p:txBody>
      </p:sp>
      <p:sp>
        <p:nvSpPr>
          <p:cNvPr id="7" name="Rectangle 6"/>
          <p:cNvSpPr/>
          <p:nvPr/>
        </p:nvSpPr>
        <p:spPr>
          <a:xfrm>
            <a:off x="1043608" y="303295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Mon histoire</a:t>
            </a:r>
          </a:p>
        </p:txBody>
      </p:sp>
      <p:sp>
        <p:nvSpPr>
          <p:cNvPr id="8" name="Rectangle 7"/>
          <p:cNvSpPr/>
          <p:nvPr/>
        </p:nvSpPr>
        <p:spPr>
          <a:xfrm>
            <a:off x="1043608" y="5229200"/>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Ma langue</a:t>
            </a:r>
          </a:p>
        </p:txBody>
      </p:sp>
      <p:sp>
        <p:nvSpPr>
          <p:cNvPr id="9" name="Rectangle 8"/>
          <p:cNvSpPr/>
          <p:nvPr/>
        </p:nvSpPr>
        <p:spPr>
          <a:xfrm>
            <a:off x="3818813" y="5229200"/>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Mon travail</a:t>
            </a:r>
          </a:p>
        </p:txBody>
      </p:sp>
      <p:sp>
        <p:nvSpPr>
          <p:cNvPr id="10" name="Rectangle 9"/>
          <p:cNvSpPr/>
          <p:nvPr/>
        </p:nvSpPr>
        <p:spPr>
          <a:xfrm>
            <a:off x="3815916" y="90579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Ma famille</a:t>
            </a:r>
          </a:p>
        </p:txBody>
      </p:sp>
      <p:sp>
        <p:nvSpPr>
          <p:cNvPr id="11" name="Rectangle 10"/>
          <p:cNvSpPr/>
          <p:nvPr/>
        </p:nvSpPr>
        <p:spPr>
          <a:xfrm>
            <a:off x="6660232" y="908720"/>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Mes loisirs</a:t>
            </a:r>
          </a:p>
        </p:txBody>
      </p:sp>
      <p:sp>
        <p:nvSpPr>
          <p:cNvPr id="12" name="Rectangle 11"/>
          <p:cNvSpPr/>
          <p:nvPr/>
        </p:nvSpPr>
        <p:spPr>
          <a:xfrm>
            <a:off x="6660232" y="303295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Mes études</a:t>
            </a:r>
          </a:p>
        </p:txBody>
      </p:sp>
      <p:sp>
        <p:nvSpPr>
          <p:cNvPr id="13" name="Rectangle 12"/>
          <p:cNvSpPr/>
          <p:nvPr/>
        </p:nvSpPr>
        <p:spPr>
          <a:xfrm>
            <a:off x="6660232" y="5229200"/>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Mon éducation</a:t>
            </a:r>
          </a:p>
        </p:txBody>
      </p:sp>
      <p:cxnSp>
        <p:nvCxnSpPr>
          <p:cNvPr id="15" name="Connecteur droit 14"/>
          <p:cNvCxnSpPr>
            <a:stCxn id="4" idx="1"/>
          </p:cNvCxnSpPr>
          <p:nvPr/>
        </p:nvCxnSpPr>
        <p:spPr>
          <a:xfrm flipH="1" flipV="1">
            <a:off x="2555778" y="1662595"/>
            <a:ext cx="1481590" cy="125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4" idx="0"/>
            <a:endCxn id="10" idx="2"/>
          </p:cNvCxnSpPr>
          <p:nvPr/>
        </p:nvCxnSpPr>
        <p:spPr>
          <a:xfrm flipV="1">
            <a:off x="4572000" y="1697882"/>
            <a:ext cx="0" cy="1011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4" idx="7"/>
          </p:cNvCxnSpPr>
          <p:nvPr/>
        </p:nvCxnSpPr>
        <p:spPr>
          <a:xfrm flipV="1">
            <a:off x="5106632" y="1700808"/>
            <a:ext cx="1553600" cy="1219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4" idx="6"/>
            <a:endCxn id="12" idx="1"/>
          </p:cNvCxnSpPr>
          <p:nvPr/>
        </p:nvCxnSpPr>
        <p:spPr>
          <a:xfrm>
            <a:off x="5328084" y="3429000"/>
            <a:ext cx="1332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4" idx="5"/>
          </p:cNvCxnSpPr>
          <p:nvPr/>
        </p:nvCxnSpPr>
        <p:spPr>
          <a:xfrm>
            <a:off x="5106632" y="3938173"/>
            <a:ext cx="1553600" cy="1291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4" idx="4"/>
            <a:endCxn id="9" idx="0"/>
          </p:cNvCxnSpPr>
          <p:nvPr/>
        </p:nvCxnSpPr>
        <p:spPr>
          <a:xfrm>
            <a:off x="4572000" y="4149080"/>
            <a:ext cx="2897"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4" idx="3"/>
          </p:cNvCxnSpPr>
          <p:nvPr/>
        </p:nvCxnSpPr>
        <p:spPr>
          <a:xfrm flipH="1">
            <a:off x="2555778" y="3938173"/>
            <a:ext cx="1481590" cy="1291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7" idx="3"/>
            <a:endCxn id="4" idx="2"/>
          </p:cNvCxnSpPr>
          <p:nvPr/>
        </p:nvCxnSpPr>
        <p:spPr>
          <a:xfrm>
            <a:off x="2555776" y="3429000"/>
            <a:ext cx="12601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98555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 name="Rectangl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C9CC24-B375-4226-BF2B-61FADBBA696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70A28E-4FD8-4474-A206-E15B5EBB30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647E21-5366-4638-AC97-D8CD4111E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0D1792-C65B-45E5-997C-9792B76CBA33}"/>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nSpc>
                <a:spcPct val="90000"/>
              </a:lnSpc>
            </a:pPr>
            <a:r>
              <a:rPr lang="en-US" sz="6000" b="1" dirty="0">
                <a:solidFill>
                  <a:srgbClr val="FFFFFF"/>
                </a:solidFill>
                <a:latin typeface="Verdana" panose="020B0604030504040204" pitchFamily="34" charset="0"/>
                <a:ea typeface="Verdana" panose="020B0604030504040204" pitchFamily="34" charset="0"/>
              </a:rPr>
              <a:t>Je </a:t>
            </a:r>
            <a:r>
              <a:rPr lang="en-US" sz="6000" b="1" dirty="0" err="1">
                <a:solidFill>
                  <a:srgbClr val="FFFFFF"/>
                </a:solidFill>
                <a:latin typeface="Verdana" panose="020B0604030504040204" pitchFamily="34" charset="0"/>
                <a:ea typeface="Verdana" panose="020B0604030504040204" pitchFamily="34" charset="0"/>
              </a:rPr>
              <a:t>crois</a:t>
            </a:r>
            <a:r>
              <a:rPr lang="en-US" sz="6000" b="1" dirty="0">
                <a:solidFill>
                  <a:srgbClr val="FFFFFF"/>
                </a:solidFill>
                <a:latin typeface="Verdana" panose="020B0604030504040204" pitchFamily="34" charset="0"/>
                <a:ea typeface="Verdana" panose="020B0604030504040204" pitchFamily="34" charset="0"/>
              </a:rPr>
              <a:t> …</a:t>
            </a:r>
          </a:p>
        </p:txBody>
      </p:sp>
      <p:sp>
        <p:nvSpPr>
          <p:cNvPr id="6" name="ZoneText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CEC31B-970F-4C29-9390-3A42DC22A5AC}"/>
              </a:ext>
            </a:extLst>
          </p:cNvPr>
          <p:cNvSpPr txBox="1"/>
          <p:nvPr/>
        </p:nvSpPr>
        <p:spPr>
          <a:xfrm>
            <a:off x="340653" y="4449814"/>
            <a:ext cx="4032448" cy="1323439"/>
          </a:xfrm>
          <a:prstGeom prst="rect">
            <a:avLst/>
          </a:prstGeom>
          <a:noFill/>
        </p:spPr>
        <p:txBody>
          <a:bodyPr wrap="square" rtlCol="0">
            <a:spAutoFit/>
          </a:bodyPr>
          <a:lstStyle/>
          <a:p>
            <a:r>
              <a:rPr lang="fr-CA" sz="8000" dirty="0"/>
              <a:t>CROIRE</a:t>
            </a:r>
          </a:p>
        </p:txBody>
      </p:sp>
      <p:sp>
        <p:nvSpPr>
          <p:cNvPr id="32" name="ZoneTexte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B51370-6A5C-4F24-9A7B-E0C01A5483DD}"/>
              </a:ext>
            </a:extLst>
          </p:cNvPr>
          <p:cNvSpPr txBox="1"/>
          <p:nvPr/>
        </p:nvSpPr>
        <p:spPr>
          <a:xfrm>
            <a:off x="5657847" y="4449813"/>
            <a:ext cx="3355918" cy="1323439"/>
          </a:xfrm>
          <a:prstGeom prst="rect">
            <a:avLst/>
          </a:prstGeom>
          <a:noFill/>
        </p:spPr>
        <p:txBody>
          <a:bodyPr wrap="square" rtlCol="0">
            <a:spAutoFit/>
          </a:bodyPr>
          <a:lstStyle/>
          <a:p>
            <a:r>
              <a:rPr lang="fr-CA" sz="8000" dirty="0"/>
              <a:t>SAVOIR</a:t>
            </a:r>
          </a:p>
        </p:txBody>
      </p:sp>
      <p:pic>
        <p:nvPicPr>
          <p:cNvPr id="10" name="Graphique 9"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40975F-6BAC-4251-9558-399610FA23B5}"/>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1318992" y="1822867"/>
            <a:ext cx="1097280" cy="1097280"/>
          </a:xfrm>
          <a:prstGeom prst="rect">
            <a:avLst/>
          </a:prstGeom>
        </p:spPr>
      </p:pic>
      <p:pic>
        <p:nvPicPr>
          <p:cNvPr id="11" name="Graphique 10"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29B8AE-D0EA-4F68-A36F-84FBEFA708B7}"/>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6444208" y="1880195"/>
            <a:ext cx="1097280" cy="1097280"/>
          </a:xfrm>
          <a:prstGeom prst="rect">
            <a:avLst/>
          </a:prstGeom>
        </p:spPr>
      </p:pic>
      <p:pic>
        <p:nvPicPr>
          <p:cNvPr id="14" name="Imag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6AE38F-6635-44C3-9134-7EA6F2EB2E10}"/>
              </a:ext>
            </a:extLst>
          </p:cNvPr>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180" t="13509" b="17821"/>
          <a:stretch/>
        </p:blipFill>
        <p:spPr>
          <a:xfrm>
            <a:off x="3898533" y="4172581"/>
            <a:ext cx="1557771" cy="19496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86440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5049</Words>
  <Application>Microsoft Office PowerPoint</Application>
  <PresentationFormat>Présentation à l'écran (4:3)</PresentationFormat>
  <Paragraphs>265</Paragraphs>
  <Slides>23</Slides>
  <Notes>22</Notes>
  <HiddenSlides>0</HiddenSlides>
  <MMClips>0</MMClips>
  <ScaleCrop>false</ScaleCrop>
  <HeadingPairs>
    <vt:vector size="4" baseType="variant">
      <vt:variant>
        <vt:lpstr>Modèle de conception</vt:lpstr>
      </vt:variant>
      <vt:variant>
        <vt:i4>2</vt:i4>
      </vt:variant>
      <vt:variant>
        <vt:lpstr>Titres des diapositives</vt:lpstr>
      </vt:variant>
      <vt:variant>
        <vt:i4>23</vt:i4>
      </vt:variant>
    </vt:vector>
  </HeadingPairs>
  <TitlesOfParts>
    <vt:vector size="25" baseType="lpstr">
      <vt:lpstr>Thème Office</vt:lpstr>
      <vt:lpstr>1_Thème Office</vt:lpstr>
      <vt:lpstr>Diapositive 1</vt:lpstr>
      <vt:lpstr>Objectifs de la rencontre</vt:lpstr>
      <vt:lpstr>Diapositive 3</vt:lpstr>
      <vt:lpstr>Diapositive 4</vt:lpstr>
      <vt:lpstr>Je    …</vt:lpstr>
      <vt:lpstr>Je      ?  Faisons connaissance!</vt:lpstr>
      <vt:lpstr>Diapositive 7</vt:lpstr>
      <vt:lpstr>Diapositive 8</vt:lpstr>
      <vt:lpstr>Je crois …</vt:lpstr>
      <vt:lpstr>Je crois en …</vt:lpstr>
      <vt:lpstr>Je crois en Dieu …</vt:lpstr>
      <vt:lpstr>Plusieurs Images de Dieu:              laquelle m’habite le plus?</vt:lpstr>
      <vt:lpstr>Voyons ce que la bible nous apporte comme éclairage sur Dieu.</vt:lpstr>
      <vt:lpstr>Quelle image de Dieu  me révèlent ces extraits bibliques? </vt:lpstr>
      <vt:lpstr>Quelle image de Dieu  me révèlent ces extraits bibliques? </vt:lpstr>
      <vt:lpstr>Quelle image de Dieu  me révèlent ces extraits bibliques? </vt:lpstr>
      <vt:lpstr>Quelle image de Dieu  me révèlent ces extraits bibliques? </vt:lpstr>
      <vt:lpstr>Parmi les  images de Dieu qui viennent d’être proposées, laquelle me rejoint le plus? Pourquoi?</vt:lpstr>
      <vt:lpstr>                          Maintenant ton Créateur, lui qui t’a formé [...],                 le Seigneur te déclare :                      « N’aie pas peur, je t’ai libéré, tu m’appartiens.                        Quand tu traverseras l’eau, je serai avec toi;        quand tu franchiras les fleuves,  tu ne t’y noieras pas.  Quand tu passeras à travers le feu,  tu ne t’y brûleras pas, les flammes ne t’atteindront pas.  Car moi, le Seigneur, je suis ton Dieu, moi, l’unique vrai Dieu. [...]  C’est que tu as du prix à mes yeux,  tu comptes beaucoup pour moi et je t’aime. » (Isaïe 43, 1-4)</vt:lpstr>
      <vt:lpstr>Secrets de Dieu Adaptation de la prière de Charles Singer </vt:lpstr>
      <vt:lpstr>Secrets de Dieu Adaptation de la prière de Charles Singer </vt:lpstr>
      <vt:lpstr>Évaluation</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Lyne Groulx</dc:creator>
  <cp:lastModifiedBy>Josée Richard</cp:lastModifiedBy>
  <cp:revision>12</cp:revision>
  <dcterms:created xsi:type="dcterms:W3CDTF">2020-09-16T15:59:29Z</dcterms:created>
  <dcterms:modified xsi:type="dcterms:W3CDTF">2020-09-16T16:10:42Z</dcterms:modified>
</cp:coreProperties>
</file>