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revisionInfo.xml" ContentType="application/vnd.ms-powerpoint.revisioninfo+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Default Extension="svg" ContentType="image/svg+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changesInfos/changesInfo1.xml" ContentType="application/vnd.ms-powerpoint.changesinfo+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6"/>
  </p:notesMasterIdLst>
  <p:sldIdLst>
    <p:sldId id="300" r:id="rId2"/>
    <p:sldId id="301" r:id="rId3"/>
    <p:sldId id="284" r:id="rId4"/>
    <p:sldId id="294" r:id="rId5"/>
    <p:sldId id="310" r:id="rId6"/>
    <p:sldId id="305" r:id="rId7"/>
    <p:sldId id="330" r:id="rId8"/>
    <p:sldId id="325" r:id="rId9"/>
    <p:sldId id="326" r:id="rId10"/>
    <p:sldId id="327" r:id="rId11"/>
    <p:sldId id="328" r:id="rId12"/>
    <p:sldId id="329" r:id="rId13"/>
    <p:sldId id="323" r:id="rId14"/>
    <p:sldId id="324" r:id="rId15"/>
    <p:sldId id="322" r:id="rId16"/>
    <p:sldId id="321" r:id="rId17"/>
    <p:sldId id="320" r:id="rId18"/>
    <p:sldId id="344" r:id="rId19"/>
    <p:sldId id="345" r:id="rId20"/>
    <p:sldId id="332" r:id="rId21"/>
    <p:sldId id="295" r:id="rId22"/>
    <p:sldId id="319" r:id="rId23"/>
    <p:sldId id="277" r:id="rId24"/>
    <p:sldId id="350" r:id="rId25"/>
  </p:sldIdLst>
  <p:sldSz cx="9144000" cy="6858000" type="screen4x3"/>
  <p:notesSz cx="701675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Lyne Groulx" initials="LG" lastIdx="1" clrIdx="0">
    <p:extLst>
      <p:ext uri="{19B8F6BF-5375-455C-9EA6-DF929625EA0E}">
        <p15:presenceInfo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userId="853c370248dcff36" providerId="Windows Live"/>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FFCC"/>
    <a:srgbClr val="876747"/>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99B51-73CD-4F2D-99C3-1B5EFACE6488}" v="921" dt="2020-08-24T00:43:27.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80"/>
    <p:restoredTop sz="71932" autoAdjust="0"/>
  </p:normalViewPr>
  <p:slideViewPr>
    <p:cSldViewPr>
      <p:cViewPr varScale="1">
        <p:scale>
          <a:sx n="90" d="100"/>
          <a:sy n="90" d="100"/>
        </p:scale>
        <p:origin x="-1416"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6/11/relationships/changesInfo" Target="changesInfos/changesInfo1.xml"/><Relationship Id="rId3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 Groulx" userId="853c370248dcff36" providerId="LiveId" clId="{E8287253-CA98-4FF7-870A-199D33EC8358}"/>
    <pc:docChg chg="undo custSel addSld delSld modSld modShowInfo">
      <pc:chgData name="Lyne Groulx" userId="853c370248dcff36" providerId="LiveId" clId="{E8287253-CA98-4FF7-870A-199D33EC8358}" dt="2020-06-30T23:11:43.476" v="139" actId="729"/>
      <pc:docMkLst>
        <pc:docMk/>
      </pc:docMkLst>
      <pc:sldChg chg="addSp modSp mod setBg">
        <pc:chgData name="Lyne Groulx" userId="853c370248dcff36" providerId="LiveId" clId="{E8287253-CA98-4FF7-870A-199D33EC8358}" dt="2020-06-30T04:14:30.557" v="135" actId="14100"/>
        <pc:sldMkLst>
          <pc:docMk/>
          <pc:sldMk cId="849660958" sldId="295"/>
        </pc:sldMkLst>
        <pc:spChg chg="mod">
          <ac:chgData name="Lyne Groulx" userId="853c370248dcff36" providerId="LiveId" clId="{E8287253-CA98-4FF7-870A-199D33EC8358}" dt="2020-06-28T19:38:45.297" v="113" actId="1076"/>
          <ac:spMkLst>
            <pc:docMk/>
            <pc:sldMk cId="849660958" sldId="295"/>
            <ac:spMk id="3" creationId="{026AB483-D277-4F59-BA24-6BD73DCE6126}"/>
          </ac:spMkLst>
        </pc:spChg>
        <pc:picChg chg="add mod ord modCrop">
          <ac:chgData name="Lyne Groulx" userId="853c370248dcff36" providerId="LiveId" clId="{E8287253-CA98-4FF7-870A-199D33EC8358}" dt="2020-06-30T04:14:30.557" v="135" actId="14100"/>
          <ac:picMkLst>
            <pc:docMk/>
            <pc:sldMk cId="849660958" sldId="295"/>
            <ac:picMk id="5" creationId="{E006C852-41A4-43B4-B570-EA8BF49AA65B}"/>
          </ac:picMkLst>
        </pc:picChg>
      </pc:sldChg>
      <pc:sldChg chg="mod modShow modNotesTx">
        <pc:chgData name="Lyne Groulx" userId="853c370248dcff36" providerId="LiveId" clId="{E8287253-CA98-4FF7-870A-199D33EC8358}" dt="2020-06-30T23:11:43.476" v="139" actId="729"/>
        <pc:sldMkLst>
          <pc:docMk/>
          <pc:sldMk cId="3080825169" sldId="300"/>
        </pc:sldMkLst>
      </pc:sldChg>
      <pc:sldChg chg="modSp mod modNotesTx">
        <pc:chgData name="Lyne Groulx" userId="853c370248dcff36" providerId="LiveId" clId="{E8287253-CA98-4FF7-870A-199D33EC8358}" dt="2020-06-30T04:08:20.186" v="130" actId="12"/>
        <pc:sldMkLst>
          <pc:docMk/>
          <pc:sldMk cId="4225885754" sldId="301"/>
        </pc:sldMkLst>
        <pc:spChg chg="mod">
          <ac:chgData name="Lyne Groulx" userId="853c370248dcff36" providerId="LiveId" clId="{E8287253-CA98-4FF7-870A-199D33EC8358}" dt="2020-06-24T19:01:47.039" v="62" actId="6549"/>
          <ac:spMkLst>
            <pc:docMk/>
            <pc:sldMk cId="4225885754" sldId="301"/>
            <ac:spMk id="9" creationId="{921C515C-1BC7-4281-9EB6-735D64F4F0D3}"/>
          </ac:spMkLst>
        </pc:spChg>
      </pc:sldChg>
      <pc:sldChg chg="addSp modSp mod setBg">
        <pc:chgData name="Lyne Groulx" userId="853c370248dcff36" providerId="LiveId" clId="{E8287253-CA98-4FF7-870A-199D33EC8358}" dt="2020-06-30T04:14:23.726" v="134" actId="14100"/>
        <pc:sldMkLst>
          <pc:docMk/>
          <pc:sldMk cId="3356878262" sldId="319"/>
        </pc:sldMkLst>
        <pc:spChg chg="mod">
          <ac:chgData name="Lyne Groulx" userId="853c370248dcff36" providerId="LiveId" clId="{E8287253-CA98-4FF7-870A-199D33EC8358}" dt="2020-06-28T19:39:45.448" v="122" actId="207"/>
          <ac:spMkLst>
            <pc:docMk/>
            <pc:sldMk cId="3356878262" sldId="319"/>
            <ac:spMk id="3" creationId="{026AB483-D277-4F59-BA24-6BD73DCE6126}"/>
          </ac:spMkLst>
        </pc:spChg>
        <pc:picChg chg="add mod ord">
          <ac:chgData name="Lyne Groulx" userId="853c370248dcff36" providerId="LiveId" clId="{E8287253-CA98-4FF7-870A-199D33EC8358}" dt="2020-06-30T04:14:23.726" v="134" actId="14100"/>
          <ac:picMkLst>
            <pc:docMk/>
            <pc:sldMk cId="3356878262" sldId="319"/>
            <ac:picMk id="4" creationId="{4697371E-21D8-4371-9F6E-F3C58AA11138}"/>
          </ac:picMkLst>
        </pc:picChg>
      </pc:sldChg>
      <pc:sldChg chg="modNotesTx">
        <pc:chgData name="Lyne Groulx" userId="853c370248dcff36" providerId="LiveId" clId="{E8287253-CA98-4FF7-870A-199D33EC8358}" dt="2020-06-30T04:12:00.263" v="133" actId="20577"/>
        <pc:sldMkLst>
          <pc:docMk/>
          <pc:sldMk cId="2618174123" sldId="321"/>
        </pc:sldMkLst>
      </pc:sldChg>
      <pc:sldChg chg="addSp delSp modSp mod delDesignElem">
        <pc:chgData name="Lyne Groulx" userId="853c370248dcff36" providerId="LiveId" clId="{E8287253-CA98-4FF7-870A-199D33EC8358}" dt="2020-06-28T19:40:26.548" v="128" actId="732"/>
        <pc:sldMkLst>
          <pc:docMk/>
          <pc:sldMk cId="2134319937" sldId="350"/>
        </pc:sldMkLst>
        <pc:picChg chg="add mod modCrop">
          <ac:chgData name="Lyne Groulx" userId="853c370248dcff36" providerId="LiveId" clId="{E8287253-CA98-4FF7-870A-199D33EC8358}" dt="2020-06-28T19:40:26.548" v="128" actId="732"/>
          <ac:picMkLst>
            <pc:docMk/>
            <pc:sldMk cId="2134319937" sldId="350"/>
            <ac:picMk id="3" creationId="{B184F0BD-7EE0-4C3E-A5DA-8387F4CD656B}"/>
          </ac:picMkLst>
        </pc:picChg>
        <pc:picChg chg="del">
          <ac:chgData name="Lyne Groulx" userId="853c370248dcff36" providerId="LiveId" clId="{E8287253-CA98-4FF7-870A-199D33EC8358}" dt="2020-06-28T19:11:43.450" v="65" actId="478"/>
          <ac:picMkLst>
            <pc:docMk/>
            <pc:sldMk cId="2134319937" sldId="350"/>
            <ac:picMk id="5" creationId="{86BCAF43-A8D8-4ADC-A33D-08BFED7BE044}"/>
          </ac:picMkLst>
        </pc:picChg>
        <pc:picChg chg="add del mod modCrop">
          <ac:chgData name="Lyne Groulx" userId="853c370248dcff36" providerId="LiveId" clId="{E8287253-CA98-4FF7-870A-199D33EC8358}" dt="2020-06-28T19:40:11.762" v="126" actId="478"/>
          <ac:picMkLst>
            <pc:docMk/>
            <pc:sldMk cId="2134319937" sldId="350"/>
            <ac:picMk id="11" creationId="{F73A21F2-CB34-4A9A-A3E4-88CC9950A427}"/>
          </ac:picMkLst>
        </pc:picChg>
      </pc:sldChg>
      <pc:sldChg chg="add del">
        <pc:chgData name="Lyne Groulx" userId="853c370248dcff36" providerId="LiveId" clId="{E8287253-CA98-4FF7-870A-199D33EC8358}" dt="2020-06-30T04:15:23.108" v="136" actId="2696"/>
        <pc:sldMkLst>
          <pc:docMk/>
          <pc:sldMk cId="65853560" sldId="351"/>
        </pc:sldMkLst>
      </pc:sldChg>
    </pc:docChg>
  </pc:docChgLst>
  <pc:docChgLst>
    <pc:chgData name="Lyne Groulx" userId="853c370248dcff36" providerId="LiveId" clId="{D2899B51-73CD-4F2D-99C3-1B5EFACE6488}"/>
    <pc:docChg chg="undo custSel modSld modNotesMaster">
      <pc:chgData name="Lyne Groulx" userId="853c370248dcff36" providerId="LiveId" clId="{D2899B51-73CD-4F2D-99C3-1B5EFACE6488}" dt="2020-08-24T00:43:58.569" v="1631" actId="20577"/>
      <pc:docMkLst>
        <pc:docMk/>
      </pc:docMkLst>
      <pc:sldChg chg="modSp mod modNotesTx">
        <pc:chgData name="Lyne Groulx" userId="853c370248dcff36" providerId="LiveId" clId="{D2899B51-73CD-4F2D-99C3-1B5EFACE6488}" dt="2020-08-23T23:12:21.852" v="322" actId="20577"/>
        <pc:sldMkLst>
          <pc:docMk/>
          <pc:sldMk cId="849660958" sldId="295"/>
        </pc:sldMkLst>
        <pc:spChg chg="mod">
          <ac:chgData name="Lyne Groulx" userId="853c370248dcff36" providerId="LiveId" clId="{D2899B51-73CD-4F2D-99C3-1B5EFACE6488}" dt="2020-08-23T23:12:21.852" v="322" actId="20577"/>
          <ac:spMkLst>
            <pc:docMk/>
            <pc:sldMk cId="849660958" sldId="295"/>
            <ac:spMk id="3" creationId="{026AB483-D277-4F59-BA24-6BD73DCE6126}"/>
          </ac:spMkLst>
        </pc:spChg>
      </pc:sldChg>
      <pc:sldChg chg="modSp mod modNotesTx">
        <pc:chgData name="Lyne Groulx" userId="853c370248dcff36" providerId="LiveId" clId="{D2899B51-73CD-4F2D-99C3-1B5EFACE6488}" dt="2020-08-24T00:43:58.569" v="1631" actId="20577"/>
        <pc:sldMkLst>
          <pc:docMk/>
          <pc:sldMk cId="3080825169" sldId="300"/>
        </pc:sldMkLst>
        <pc:spChg chg="mod">
          <ac:chgData name="Lyne Groulx" userId="853c370248dcff36" providerId="LiveId" clId="{D2899B51-73CD-4F2D-99C3-1B5EFACE6488}" dt="2020-08-23T21:05:17.041" v="4" actId="27636"/>
          <ac:spMkLst>
            <pc:docMk/>
            <pc:sldMk cId="3080825169" sldId="300"/>
            <ac:spMk id="3" creationId="{14196C92-8703-4A83-A509-7200765D95F4}"/>
          </ac:spMkLst>
        </pc:spChg>
      </pc:sldChg>
      <pc:sldChg chg="modNotesTx">
        <pc:chgData name="Lyne Groulx" userId="853c370248dcff36" providerId="LiveId" clId="{D2899B51-73CD-4F2D-99C3-1B5EFACE6488}" dt="2020-08-23T22:43:08.287" v="8" actId="120"/>
        <pc:sldMkLst>
          <pc:docMk/>
          <pc:sldMk cId="4225885754" sldId="301"/>
        </pc:sldMkLst>
      </pc:sldChg>
      <pc:sldChg chg="addSp modSp mod modAnim modNotesTx">
        <pc:chgData name="Lyne Groulx" userId="853c370248dcff36" providerId="LiveId" clId="{D2899B51-73CD-4F2D-99C3-1B5EFACE6488}" dt="2020-08-23T23:25:30.473" v="524"/>
        <pc:sldMkLst>
          <pc:docMk/>
          <pc:sldMk cId="779539025" sldId="305"/>
        </pc:sldMkLst>
        <pc:spChg chg="add mod">
          <ac:chgData name="Lyne Groulx" userId="853c370248dcff36" providerId="LiveId" clId="{D2899B51-73CD-4F2D-99C3-1B5EFACE6488}" dt="2020-08-23T23:23:04.813" v="376" actId="207"/>
          <ac:spMkLst>
            <pc:docMk/>
            <pc:sldMk cId="779539025" sldId="305"/>
            <ac:spMk id="6" creationId="{AD813945-8C06-449F-823F-37002114E7E0}"/>
          </ac:spMkLst>
        </pc:spChg>
      </pc:sldChg>
      <pc:sldChg chg="modNotesTx">
        <pc:chgData name="Lyne Groulx" userId="853c370248dcff36" providerId="LiveId" clId="{D2899B51-73CD-4F2D-99C3-1B5EFACE6488}" dt="2020-08-23T22:44:59.666" v="9" actId="20577"/>
        <pc:sldMkLst>
          <pc:docMk/>
          <pc:sldMk cId="1054424943" sldId="310"/>
        </pc:sldMkLst>
      </pc:sldChg>
      <pc:sldChg chg="modSp mod">
        <pc:chgData name="Lyne Groulx" userId="853c370248dcff36" providerId="LiveId" clId="{D2899B51-73CD-4F2D-99C3-1B5EFACE6488}" dt="2020-08-23T23:12:50.100" v="330" actId="5793"/>
        <pc:sldMkLst>
          <pc:docMk/>
          <pc:sldMk cId="3356878262" sldId="319"/>
        </pc:sldMkLst>
        <pc:spChg chg="mod">
          <ac:chgData name="Lyne Groulx" userId="853c370248dcff36" providerId="LiveId" clId="{D2899B51-73CD-4F2D-99C3-1B5EFACE6488}" dt="2020-08-23T23:12:50.100" v="330" actId="5793"/>
          <ac:spMkLst>
            <pc:docMk/>
            <pc:sldMk cId="3356878262" sldId="319"/>
            <ac:spMk id="3" creationId="{026AB483-D277-4F59-BA24-6BD73DCE6126}"/>
          </ac:spMkLst>
        </pc:spChg>
      </pc:sldChg>
      <pc:sldChg chg="modNotesTx">
        <pc:chgData name="Lyne Groulx" userId="853c370248dcff36" providerId="LiveId" clId="{D2899B51-73CD-4F2D-99C3-1B5EFACE6488}" dt="2020-08-23T22:52:01.150" v="67" actId="20577"/>
        <pc:sldMkLst>
          <pc:docMk/>
          <pc:sldMk cId="469144176" sldId="320"/>
        </pc:sldMkLst>
      </pc:sldChg>
      <pc:sldChg chg="modNotesTx">
        <pc:chgData name="Lyne Groulx" userId="853c370248dcff36" providerId="LiveId" clId="{D2899B51-73CD-4F2D-99C3-1B5EFACE6488}" dt="2020-08-23T22:50:02.415" v="63" actId="20577"/>
        <pc:sldMkLst>
          <pc:docMk/>
          <pc:sldMk cId="2618174123" sldId="321"/>
        </pc:sldMkLst>
      </pc:sldChg>
      <pc:sldChg chg="modNotesTx">
        <pc:chgData name="Lyne Groulx" userId="853c370248dcff36" providerId="LiveId" clId="{D2899B51-73CD-4F2D-99C3-1B5EFACE6488}" dt="2020-08-24T00:34:25.368" v="1611" actId="20577"/>
        <pc:sldMkLst>
          <pc:docMk/>
          <pc:sldMk cId="908635133" sldId="322"/>
        </pc:sldMkLst>
      </pc:sldChg>
      <pc:sldChg chg="modNotesTx">
        <pc:chgData name="Lyne Groulx" userId="853c370248dcff36" providerId="LiveId" clId="{D2899B51-73CD-4F2D-99C3-1B5EFACE6488}" dt="2020-08-24T00:33:52.688" v="1609" actId="20577"/>
        <pc:sldMkLst>
          <pc:docMk/>
          <pc:sldMk cId="4215311788" sldId="323"/>
        </pc:sldMkLst>
      </pc:sldChg>
      <pc:sldChg chg="modNotesTx">
        <pc:chgData name="Lyne Groulx" userId="853c370248dcff36" providerId="LiveId" clId="{D2899B51-73CD-4F2D-99C3-1B5EFACE6488}" dt="2020-08-24T00:33:54.988" v="1610" actId="20577"/>
        <pc:sldMkLst>
          <pc:docMk/>
          <pc:sldMk cId="1305136112" sldId="324"/>
        </pc:sldMkLst>
      </pc:sldChg>
      <pc:sldChg chg="addSp modSp mod modAnim modNotesTx">
        <pc:chgData name="Lyne Groulx" userId="853c370248dcff36" providerId="LiveId" clId="{D2899B51-73CD-4F2D-99C3-1B5EFACE6488}" dt="2020-08-23T23:57:44.057" v="1223" actId="20577"/>
        <pc:sldMkLst>
          <pc:docMk/>
          <pc:sldMk cId="4011415719" sldId="325"/>
        </pc:sldMkLst>
        <pc:spChg chg="add mod">
          <ac:chgData name="Lyne Groulx" userId="853c370248dcff36" providerId="LiveId" clId="{D2899B51-73CD-4F2D-99C3-1B5EFACE6488}" dt="2020-08-23T23:57:08.245" v="1197" actId="14100"/>
          <ac:spMkLst>
            <pc:docMk/>
            <pc:sldMk cId="4011415719" sldId="325"/>
            <ac:spMk id="9" creationId="{0E6EB50B-06F5-4869-B0AD-1BBD09948A00}"/>
          </ac:spMkLst>
        </pc:spChg>
      </pc:sldChg>
      <pc:sldChg chg="modSp mod modNotesTx">
        <pc:chgData name="Lyne Groulx" userId="853c370248dcff36" providerId="LiveId" clId="{D2899B51-73CD-4F2D-99C3-1B5EFACE6488}" dt="2020-08-23T23:58:06.554" v="1224" actId="20577"/>
        <pc:sldMkLst>
          <pc:docMk/>
          <pc:sldMk cId="768477510" sldId="326"/>
        </pc:sldMkLst>
        <pc:spChg chg="mod">
          <ac:chgData name="Lyne Groulx" userId="853c370248dcff36" providerId="LiveId" clId="{D2899B51-73CD-4F2D-99C3-1B5EFACE6488}" dt="2020-08-23T23:58:06.554" v="1224" actId="20577"/>
          <ac:spMkLst>
            <pc:docMk/>
            <pc:sldMk cId="768477510" sldId="326"/>
            <ac:spMk id="11" creationId="{C271CFC3-F145-4BD0-948C-DA4FB3F38CE4}"/>
          </ac:spMkLst>
        </pc:spChg>
      </pc:sldChg>
      <pc:sldChg chg="modNotesTx">
        <pc:chgData name="Lyne Groulx" userId="853c370248dcff36" providerId="LiveId" clId="{D2899B51-73CD-4F2D-99C3-1B5EFACE6488}" dt="2020-08-23T22:48:17.058" v="33" actId="113"/>
        <pc:sldMkLst>
          <pc:docMk/>
          <pc:sldMk cId="2781026924" sldId="327"/>
        </pc:sldMkLst>
      </pc:sldChg>
      <pc:sldChg chg="modNotesTx">
        <pc:chgData name="Lyne Groulx" userId="853c370248dcff36" providerId="LiveId" clId="{D2899B51-73CD-4F2D-99C3-1B5EFACE6488}" dt="2020-08-23T22:48:46.900" v="38" actId="20577"/>
        <pc:sldMkLst>
          <pc:docMk/>
          <pc:sldMk cId="214329807" sldId="328"/>
        </pc:sldMkLst>
      </pc:sldChg>
      <pc:sldChg chg="addSp modSp mod modAnim modNotesTx">
        <pc:chgData name="Lyne Groulx" userId="853c370248dcff36" providerId="LiveId" clId="{D2899B51-73CD-4F2D-99C3-1B5EFACE6488}" dt="2020-08-24T00:38:55.795" v="1613" actId="20577"/>
        <pc:sldMkLst>
          <pc:docMk/>
          <pc:sldMk cId="1562032435" sldId="329"/>
        </pc:sldMkLst>
        <pc:spChg chg="mod">
          <ac:chgData name="Lyne Groulx" userId="853c370248dcff36" providerId="LiveId" clId="{D2899B51-73CD-4F2D-99C3-1B5EFACE6488}" dt="2020-08-24T00:09:58.215" v="1283" actId="14100"/>
          <ac:spMkLst>
            <pc:docMk/>
            <pc:sldMk cId="1562032435" sldId="329"/>
            <ac:spMk id="3" creationId="{C2C995C3-2A32-4B6D-ACF3-E95856413D34}"/>
          </ac:spMkLst>
        </pc:spChg>
        <pc:spChg chg="mod">
          <ac:chgData name="Lyne Groulx" userId="853c370248dcff36" providerId="LiveId" clId="{D2899B51-73CD-4F2D-99C3-1B5EFACE6488}" dt="2020-08-24T00:11:50.026" v="1293" actId="20577"/>
          <ac:spMkLst>
            <pc:docMk/>
            <pc:sldMk cId="1562032435" sldId="329"/>
            <ac:spMk id="7" creationId="{BD4BA116-1AA0-4E44-8C0A-65168F1A5F4D}"/>
          </ac:spMkLst>
        </pc:spChg>
        <pc:spChg chg="add mod">
          <ac:chgData name="Lyne Groulx" userId="853c370248dcff36" providerId="LiveId" clId="{D2899B51-73CD-4F2D-99C3-1B5EFACE6488}" dt="2020-08-24T00:38:55.795" v="1613" actId="20577"/>
          <ac:spMkLst>
            <pc:docMk/>
            <pc:sldMk cId="1562032435" sldId="329"/>
            <ac:spMk id="8" creationId="{B0587ADA-A92C-42D2-A937-C9CCB5D54787}"/>
          </ac:spMkLst>
        </pc:spChg>
        <pc:spChg chg="mod">
          <ac:chgData name="Lyne Groulx" userId="853c370248dcff36" providerId="LiveId" clId="{D2899B51-73CD-4F2D-99C3-1B5EFACE6488}" dt="2020-08-24T00:07:10.824" v="1253" actId="1076"/>
          <ac:spMkLst>
            <pc:docMk/>
            <pc:sldMk cId="1562032435" sldId="329"/>
            <ac:spMk id="9" creationId="{DD89B4BC-92E7-4F77-B18F-2E20F45308C4}"/>
          </ac:spMkLst>
        </pc:spChg>
      </pc:sldChg>
      <pc:sldChg chg="addSp modSp mod modAnim modNotesTx">
        <pc:chgData name="Lyne Groulx" userId="853c370248dcff36" providerId="LiveId" clId="{D2899B51-73CD-4F2D-99C3-1B5EFACE6488}" dt="2020-08-23T23:40:12.747" v="964" actId="20577"/>
        <pc:sldMkLst>
          <pc:docMk/>
          <pc:sldMk cId="649051279" sldId="330"/>
        </pc:sldMkLst>
        <pc:spChg chg="mod">
          <ac:chgData name="Lyne Groulx" userId="853c370248dcff36" providerId="LiveId" clId="{D2899B51-73CD-4F2D-99C3-1B5EFACE6488}" dt="2020-08-23T23:38:48.165" v="946" actId="6549"/>
          <ac:spMkLst>
            <pc:docMk/>
            <pc:sldMk cId="649051279" sldId="330"/>
            <ac:spMk id="3" creationId="{C2C995C3-2A32-4B6D-ACF3-E95856413D34}"/>
          </ac:spMkLst>
        </pc:spChg>
        <pc:spChg chg="add mod">
          <ac:chgData name="Lyne Groulx" userId="853c370248dcff36" providerId="LiveId" clId="{D2899B51-73CD-4F2D-99C3-1B5EFACE6488}" dt="2020-08-23T23:39:08.760" v="950" actId="14100"/>
          <ac:spMkLst>
            <pc:docMk/>
            <pc:sldMk cId="649051279" sldId="330"/>
            <ac:spMk id="8" creationId="{E2B063E5-EA59-41E9-B7DD-6459E5A61A4F}"/>
          </ac:spMkLst>
        </pc:spChg>
      </pc:sldChg>
      <pc:sldChg chg="modNotesTx">
        <pc:chgData name="Lyne Groulx" userId="853c370248dcff36" providerId="LiveId" clId="{D2899B51-73CD-4F2D-99C3-1B5EFACE6488}" dt="2020-08-23T22:52:32.150" v="110" actId="20577"/>
        <pc:sldMkLst>
          <pc:docMk/>
          <pc:sldMk cId="3034107970" sldId="344"/>
        </pc:sldMkLst>
      </pc:sldChg>
      <pc:sldChg chg="modAnim modNotesTx">
        <pc:chgData name="Lyne Groulx" userId="853c370248dcff36" providerId="LiveId" clId="{D2899B51-73CD-4F2D-99C3-1B5EFACE6488}" dt="2020-08-24T00:40:59.769" v="1614"/>
        <pc:sldMkLst>
          <pc:docMk/>
          <pc:sldMk cId="276485431" sldId="3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40486"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4678" y="1"/>
            <a:ext cx="3040486" cy="466725"/>
          </a:xfrm>
          <a:prstGeom prst="rect">
            <a:avLst/>
          </a:prstGeom>
        </p:spPr>
        <p:txBody>
          <a:bodyPr vert="horz" lIns="91440" tIns="45720" rIns="91440" bIns="45720" rtlCol="0"/>
          <a:lstStyle>
            <a:lvl1pPr algn="r">
              <a:defRPr sz="1200"/>
            </a:lvl1pPr>
          </a:lstStyle>
          <a:p>
            <a:fld id="{BEDEFD2B-5B73-4A65-9375-9DE65DDB3C45}" type="datetimeFigureOut">
              <a:rPr lang="fr-CA" smtClean="0"/>
              <a:pPr/>
              <a:t>2/12/20</a:t>
            </a:fld>
            <a:endParaRPr lang="fr-CA"/>
          </a:p>
        </p:txBody>
      </p:sp>
      <p:sp>
        <p:nvSpPr>
          <p:cNvPr id="4" name="Espace réservé de l'image des diapositives 3"/>
          <p:cNvSpPr>
            <a:spLocks noGrp="1" noRot="1" noChangeAspect="1"/>
          </p:cNvSpPr>
          <p:nvPr>
            <p:ph type="sldImg" idx="2"/>
          </p:nvPr>
        </p:nvSpPr>
        <p:spPr>
          <a:xfrm>
            <a:off x="1414463" y="1163638"/>
            <a:ext cx="4187825" cy="3141662"/>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1041" y="4479925"/>
            <a:ext cx="5614669" cy="36655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376"/>
            <a:ext cx="3040486"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4678" y="8842376"/>
            <a:ext cx="3040486" cy="466725"/>
          </a:xfrm>
          <a:prstGeom prst="rect">
            <a:avLst/>
          </a:prstGeom>
        </p:spPr>
        <p:txBody>
          <a:bodyPr vert="horz" lIns="91440" tIns="45720" rIns="91440" bIns="45720" rtlCol="0" anchor="b"/>
          <a:lstStyle>
            <a:lvl1pPr algn="r">
              <a:defRPr sz="1200"/>
            </a:lvl1pPr>
          </a:lstStyle>
          <a:p>
            <a:fld id="{3A401C4E-7332-4790-A252-A84B5A07DFA1}"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151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officedecatechese.qc.ca/productions/ados/BteTheo_thematiqu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Accueillir chaleureusement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Échanger sur ce qui a été vécu depuis la dernière rencontre.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un retour sur les préparatifs à la rencontre s’il y a lieu.</a:t>
            </a:r>
            <a:endParaRPr lang="fr-FR" sz="1200" kern="120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312094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Introduire la diapo en disant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Cette diapo présente l’invitation que Jésus nous fait de prier « </a:t>
            </a:r>
            <a:r>
              <a:rPr lang="fr-CA" sz="1200" i="1" kern="1200" dirty="0" err="1" smtClean="0">
                <a:solidFill>
                  <a:schemeClr val="tx1"/>
                </a:solidFill>
                <a:latin typeface="+mn-lt"/>
                <a:ea typeface="+mn-ea"/>
                <a:cs typeface="+mn-cs"/>
              </a:rPr>
              <a:t>Abba</a:t>
            </a:r>
            <a:r>
              <a:rPr lang="fr-CA" sz="1200" i="1" kern="1200" dirty="0" smtClean="0">
                <a:solidFill>
                  <a:schemeClr val="tx1"/>
                </a:solidFill>
                <a:latin typeface="+mn-lt"/>
                <a:ea typeface="+mn-ea"/>
                <a:cs typeface="+mn-cs"/>
              </a:rPr>
              <a:t> », notre petit papa chéri, notre papa du ciel.</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le texte.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le texte me dit sur la façon de prier proposée par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 :</a:t>
            </a:r>
            <a:r>
              <a:rPr lang="fr-CA" sz="1200" kern="1200" dirty="0" smtClean="0">
                <a:solidFill>
                  <a:schemeClr val="tx1"/>
                </a:solidFill>
                <a:latin typeface="+mn-lt"/>
                <a:ea typeface="+mn-ea"/>
                <a:cs typeface="+mn-cs"/>
              </a:rPr>
              <a:t> Voici quelques pistes de réponses possibles </a:t>
            </a:r>
            <a:r>
              <a:rPr lang="fr-CA" sz="1200" b="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se retirer dans la pièce la plus retirée (dans son intériorité profonde), fermer la porte (les bruits et les distractions!), dans le secret (de son cœur, de son jardin intérieur); le Père connaît </a:t>
            </a:r>
            <a:r>
              <a:rPr lang="fr-CA" sz="1200" kern="1200" dirty="0" err="1" smtClean="0">
                <a:solidFill>
                  <a:schemeClr val="tx1"/>
                </a:solidFill>
                <a:latin typeface="+mn-lt"/>
                <a:ea typeface="+mn-ea"/>
                <a:cs typeface="+mn-cs"/>
              </a:rPr>
              <a:t>chacun.e</a:t>
            </a:r>
            <a:r>
              <a:rPr lang="fr-CA" sz="1200" kern="1200" dirty="0" smtClean="0">
                <a:solidFill>
                  <a:schemeClr val="tx1"/>
                </a:solidFill>
                <a:latin typeface="+mn-lt"/>
                <a:ea typeface="+mn-ea"/>
                <a:cs typeface="+mn-cs"/>
              </a:rPr>
              <a:t>. de nous dans ce que nous sommes en vérité, notre être profond</a:t>
            </a:r>
            <a:r>
              <a:rPr lang="fr-CA" sz="1200" i="1"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Poser la question suivante</a:t>
            </a:r>
            <a:r>
              <a:rPr lang="fr-CA" sz="1200" kern="1200" dirty="0" smtClean="0">
                <a:solidFill>
                  <a:schemeClr val="tx1"/>
                </a:solidFill>
                <a:latin typeface="+mn-lt"/>
                <a:ea typeface="+mn-ea"/>
                <a:cs typeface="+mn-cs"/>
              </a:rPr>
              <a:t> : </a:t>
            </a:r>
            <a:r>
              <a:rPr lang="fr-CA" sz="1200" i="1" kern="1200" dirty="0" smtClean="0">
                <a:solidFill>
                  <a:schemeClr val="tx1"/>
                </a:solidFill>
                <a:latin typeface="+mn-lt"/>
                <a:ea typeface="+mn-ea"/>
                <a:cs typeface="+mn-cs"/>
              </a:rPr>
              <a:t>Comment la façon de prier de Jésus me rejoint ou non dans ma façon de parler à Dieu?</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Si la remarque n’a pas été faite durant la conversation, 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Avez-vous reconnu une prière familière à de nombreux </a:t>
            </a:r>
            <a:r>
              <a:rPr lang="fr-CA" sz="1200" i="1" kern="1200" dirty="0" err="1" smtClean="0">
                <a:solidFill>
                  <a:schemeClr val="tx1"/>
                </a:solidFill>
                <a:latin typeface="+mn-lt"/>
                <a:ea typeface="+mn-ea"/>
                <a:cs typeface="+mn-cs"/>
              </a:rPr>
              <a:t>chrétien.e.s</a:t>
            </a:r>
            <a:r>
              <a:rPr lang="fr-CA" sz="1200" i="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Réponse</a:t>
            </a:r>
            <a:r>
              <a:rPr lang="fr-CA" sz="1200" kern="1200" dirty="0" smtClean="0">
                <a:solidFill>
                  <a:schemeClr val="tx1"/>
                </a:solidFill>
                <a:latin typeface="+mn-lt"/>
                <a:ea typeface="+mn-ea"/>
                <a:cs typeface="+mn-cs"/>
              </a:rPr>
              <a:t> : </a:t>
            </a:r>
            <a:r>
              <a:rPr lang="fr-CA" sz="1200" i="1" kern="1200" dirty="0" smtClean="0">
                <a:solidFill>
                  <a:schemeClr val="tx1"/>
                </a:solidFill>
                <a:latin typeface="+mn-lt"/>
                <a:ea typeface="+mn-ea"/>
                <a:cs typeface="+mn-cs"/>
              </a:rPr>
              <a:t>Oui, c’est le Notre Père !</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10</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192696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est uni au Père intimement. En regardant vivre Jésus, on peut voir le désir du Père pour l’humanité dans la construction du règne d’amour de Dieu (que ton règne vienne) et sa volonté d’amour comme dans la phrase: que ta volonté soit faite!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11</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329064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peut pardonner les péchés. Pour les pharisiens de l’époque, le pardon des péchés était réservé à Dieu. De plus, ils ne voyaient pas en Jésus le Fils de Dieu.</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et lire le contenu de la bulle qui apparaît avec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r>
              <a:rPr lang="fr-FR" dirty="0" smtClean="0"/>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12</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1274241"/>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aime jusqu’au bout et nous invite à aimer nous aussi.</a:t>
            </a:r>
            <a:r>
              <a:rPr lang="fr-CA"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13</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271830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Confier à deux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aime jusqu’à donner sa vie pour chacun/chacune de nous.</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14</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196315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est le Sauveur, le Christ, le Messie.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(Changer de diapo pour faire apparaître les titres de Jésus en gras.)</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15</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877927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smtClean="0">
                <a:solidFill>
                  <a:schemeClr val="tx1"/>
                </a:solidFill>
                <a:latin typeface="+mn-lt"/>
                <a:ea typeface="+mn-ea"/>
                <a:cs typeface="+mn-cs"/>
              </a:rPr>
              <a:t>Demander</a:t>
            </a:r>
            <a:r>
              <a:rPr lang="fr-CA" sz="1200" b="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À travers tous les extraits bibliques, quels sont les titres donnés à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(Laisser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répondre et rectifier ou ajouter, au besoin: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Sauveur, Christ, Messie, Seigneur.</a:t>
            </a:r>
            <a:r>
              <a:rPr lang="fr-CA" sz="1200" kern="1200" dirty="0" smtClean="0">
                <a:solidFill>
                  <a:schemeClr val="tx1"/>
                </a:solidFill>
                <a:latin typeface="+mn-lt"/>
                <a:ea typeface="+mn-ea"/>
                <a:cs typeface="+mn-cs"/>
              </a:rPr>
              <a:t>)</a:t>
            </a:r>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Poursuivre en disant: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est le « Oint » car il a reçu l’onction de l’Esprit à son baptême. Grâce à cette onction, il peut aussi être appelé « Christ » dont la traduction grecque « </a:t>
            </a:r>
            <a:r>
              <a:rPr lang="fr-CA" sz="1200" i="1" kern="1200" dirty="0" err="1" smtClean="0">
                <a:solidFill>
                  <a:schemeClr val="tx1"/>
                </a:solidFill>
                <a:latin typeface="+mn-lt"/>
                <a:ea typeface="+mn-ea"/>
                <a:cs typeface="+mn-cs"/>
              </a:rPr>
              <a:t>christos</a:t>
            </a:r>
            <a:r>
              <a:rPr lang="fr-CA" sz="1200" i="1" kern="1200" dirty="0" smtClean="0">
                <a:solidFill>
                  <a:schemeClr val="tx1"/>
                </a:solidFill>
                <a:latin typeface="+mn-lt"/>
                <a:ea typeface="+mn-ea"/>
                <a:cs typeface="+mn-cs"/>
              </a:rPr>
              <a:t> » est équivalente au terme hébreu « </a:t>
            </a:r>
            <a:r>
              <a:rPr lang="fr-CA" sz="1200" i="1" kern="1200" dirty="0" err="1" smtClean="0">
                <a:solidFill>
                  <a:schemeClr val="tx1"/>
                </a:solidFill>
                <a:latin typeface="+mn-lt"/>
                <a:ea typeface="+mn-ea"/>
                <a:cs typeface="+mn-cs"/>
              </a:rPr>
              <a:t>meshia</a:t>
            </a:r>
            <a:r>
              <a:rPr lang="fr-CA" sz="1200" i="1" kern="1200" dirty="0" smtClean="0">
                <a:solidFill>
                  <a:schemeClr val="tx1"/>
                </a:solidFill>
                <a:latin typeface="+mn-lt"/>
                <a:ea typeface="+mn-ea"/>
                <a:cs typeface="+mn-cs"/>
              </a:rPr>
              <a:t> » que l’on traduit par « Messie ».</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16</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761448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texte.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qui me touche, m’étonne ou me questionne?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le texte nous dit à propos de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voit l’Esprit descendre sur lui et une voix (celle du Père) lui confirme son titre de Fils Bien-aimé du Père.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remarquer</a:t>
            </a:r>
            <a:r>
              <a:rPr lang="fr-CA" sz="1200" kern="1200" dirty="0" smtClean="0">
                <a:solidFill>
                  <a:schemeClr val="tx1"/>
                </a:solidFill>
                <a:latin typeface="+mn-lt"/>
                <a:ea typeface="+mn-ea"/>
                <a:cs typeface="+mn-cs"/>
              </a:rPr>
              <a:t> : </a:t>
            </a:r>
            <a:r>
              <a:rPr lang="fr-CA" sz="1200" i="1" kern="1200" dirty="0" smtClean="0">
                <a:solidFill>
                  <a:schemeClr val="tx1"/>
                </a:solidFill>
                <a:latin typeface="+mn-lt"/>
                <a:ea typeface="+mn-ea"/>
                <a:cs typeface="+mn-cs"/>
              </a:rPr>
              <a:t>Jésus est « baptisé » et « confirmé » par l’Esprit et par le Père!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L’épisode du baptême de Jésus, raconté par les quatre évangélistes, inaugure le ministère public de Jésus. Il commence sa mission! Et voilà, juste après, savez-vous ce qui lui arrive?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Laisser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répondre et rectifier ou ajouter, au besoin: </a:t>
            </a:r>
            <a:r>
              <a:rPr lang="fr-CA" sz="1200" i="1" kern="1200" dirty="0" smtClean="0">
                <a:solidFill>
                  <a:schemeClr val="tx1"/>
                </a:solidFill>
                <a:latin typeface="+mn-lt"/>
                <a:ea typeface="+mn-ea"/>
                <a:cs typeface="+mn-cs"/>
              </a:rPr>
              <a:t>l’Esprit le pousse au désert!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17</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067541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texte, ou confier la lecture du texte à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qui me touche, m’étonne ou me questionne?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Introduire le partage sur le texte en disant: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 diable (diabolos ou diviseur) ou tentateur met en doute, divise et cherche à redéfinir la mission de Jésus, Fils du Père en s’appuyant à chaque fois sur le titre de « Fils de Dieu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Regardons les trois tentations de plus près.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(Changer la diapo pour faire apparaître en gras les trois questionnements du tentateur et les trois réponses de Jésus.)</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18</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105922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Échange sur les trois tentations de Jésus. Demander pour chaque tentation : </a:t>
            </a:r>
            <a:r>
              <a:rPr lang="fr-CA" sz="1200" i="1" kern="1200" dirty="0" smtClean="0">
                <a:solidFill>
                  <a:schemeClr val="tx1"/>
                </a:solidFill>
                <a:latin typeface="+mn-lt"/>
                <a:ea typeface="+mn-ea"/>
                <a:cs typeface="+mn-cs"/>
              </a:rPr>
              <a:t>Quel est le sens de cette tentation à votre avis?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 à la fin de l’échange: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clarifie les bases de son titre de « Fils de Dieu »: le Fils écoute la Parole du Père, fait entièrement confiance au Père et s’en remet complètement à lui. Jésus est maintenant prêt pour partir sur les routes de la Palestine!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Ajouter une information: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 texte que nous venons de lire est tiré de l’évangile de Matthieu. Dans un récit parallèle de l’évangile de Luc, la dernière phrase du récit est un peu différente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pour faire apparaître la bulle et la lire.)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À votre avis, quel peut être ce moment fixé?</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Répondre après un court échange: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À l’heure de la Passion de Jésus!</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Notes pour l’animation: </a:t>
            </a:r>
            <a:endParaRPr lang="fr-FR" sz="1200" kern="1200" dirty="0" smtClean="0">
              <a:solidFill>
                <a:schemeClr val="tx1"/>
              </a:solidFill>
              <a:latin typeface="+mn-lt"/>
              <a:ea typeface="+mn-ea"/>
              <a:cs typeface="+mn-cs"/>
            </a:endParaRPr>
          </a:p>
          <a:p>
            <a:pPr lvl="0"/>
            <a:r>
              <a:rPr lang="fr-CA" sz="1200" b="1" kern="1200" dirty="0" smtClean="0">
                <a:solidFill>
                  <a:schemeClr val="tx1"/>
                </a:solidFill>
                <a:latin typeface="+mn-lt"/>
                <a:ea typeface="+mn-ea"/>
                <a:cs typeface="+mn-cs"/>
              </a:rPr>
              <a:t>1</a:t>
            </a:r>
            <a:r>
              <a:rPr lang="fr-CA" sz="1200" b="1" kern="1200" baseline="30000" dirty="0" smtClean="0">
                <a:solidFill>
                  <a:schemeClr val="tx1"/>
                </a:solidFill>
                <a:latin typeface="+mn-lt"/>
                <a:ea typeface="+mn-ea"/>
                <a:cs typeface="+mn-cs"/>
              </a:rPr>
              <a:t>e</a:t>
            </a:r>
            <a:r>
              <a:rPr lang="fr-CA" sz="1200" b="1" kern="1200" dirty="0" smtClean="0">
                <a:solidFill>
                  <a:schemeClr val="tx1"/>
                </a:solidFill>
                <a:latin typeface="+mn-lt"/>
                <a:ea typeface="+mn-ea"/>
                <a:cs typeface="+mn-cs"/>
              </a:rPr>
              <a:t> tentative du diviseur:</a:t>
            </a:r>
            <a:r>
              <a:rPr lang="fr-CA" sz="1200" kern="1200" dirty="0" smtClean="0">
                <a:solidFill>
                  <a:schemeClr val="tx1"/>
                </a:solidFill>
                <a:latin typeface="+mn-lt"/>
                <a:ea typeface="+mn-ea"/>
                <a:cs typeface="+mn-cs"/>
              </a:rPr>
              <a:t> « si tu es Fils de Dieu ». Il met en doute le titre de Jésus. C’est comme s’il lui disait : « Tu as faim? Alors qu’attends-tu pour utiliser ton pouvoir de Fils de Dieu pour satisfaire tes besoins? » Jésus lui répond : « Il n’y a pas que les besoins physiques à satisfaire même si je suis conscient qu’ils existent : j’ai eu faim! Mon pouvoir de Fils de Dieu, au contraire, se révèle dans cette ouverture à la Parole de Dieu qui nourrit des besoins bien plus profonds et qui appelle à se mettre au service d’un amour plus grand que soi. » Jésus choisit alors de se mettre consciemment à l’écoute du projet d’amour de Dieu le Père.</a:t>
            </a:r>
            <a:endParaRPr lang="fr-FR" sz="1200" kern="1200" dirty="0" smtClean="0">
              <a:solidFill>
                <a:schemeClr val="tx1"/>
              </a:solidFill>
              <a:latin typeface="+mn-lt"/>
              <a:ea typeface="+mn-ea"/>
              <a:cs typeface="+mn-cs"/>
            </a:endParaRPr>
          </a:p>
          <a:p>
            <a:pPr lvl="0"/>
            <a:r>
              <a:rPr lang="fr-CA" sz="1200" b="1" kern="1200" dirty="0" smtClean="0">
                <a:solidFill>
                  <a:schemeClr val="tx1"/>
                </a:solidFill>
                <a:latin typeface="+mn-lt"/>
                <a:ea typeface="+mn-ea"/>
                <a:cs typeface="+mn-cs"/>
              </a:rPr>
              <a:t>2</a:t>
            </a:r>
            <a:r>
              <a:rPr lang="fr-CA" sz="1200" b="1" kern="1200" baseline="30000" dirty="0" smtClean="0">
                <a:solidFill>
                  <a:schemeClr val="tx1"/>
                </a:solidFill>
                <a:latin typeface="+mn-lt"/>
                <a:ea typeface="+mn-ea"/>
                <a:cs typeface="+mn-cs"/>
              </a:rPr>
              <a:t>e</a:t>
            </a:r>
            <a:r>
              <a:rPr lang="fr-CA" sz="1200" b="1" kern="1200" dirty="0" smtClean="0">
                <a:solidFill>
                  <a:schemeClr val="tx1"/>
                </a:solidFill>
                <a:latin typeface="+mn-lt"/>
                <a:ea typeface="+mn-ea"/>
                <a:cs typeface="+mn-cs"/>
              </a:rPr>
              <a:t> tentative du diviseur:</a:t>
            </a:r>
            <a:r>
              <a:rPr lang="fr-CA" sz="1200" kern="1200" dirty="0" smtClean="0">
                <a:solidFill>
                  <a:schemeClr val="tx1"/>
                </a:solidFill>
                <a:latin typeface="+mn-lt"/>
                <a:ea typeface="+mn-ea"/>
                <a:cs typeface="+mn-cs"/>
              </a:rPr>
              <a:t> « Si tu es Fils de Dieu, jette-toi en bas ». Jette-toi en bas du sommet du Temple et les anges s’occuperont de toi! Allez Jésus, semble dire le tentateur, deviens un super héros! Jésus n’a pas besoin de démonstration à grands déploiements pour prouver qu’il est Fils de Dieu, ni de traitement de faveur ! </a:t>
            </a:r>
            <a:endParaRPr lang="fr-FR" sz="1200" kern="1200" dirty="0" smtClean="0">
              <a:solidFill>
                <a:schemeClr val="tx1"/>
              </a:solidFill>
              <a:latin typeface="+mn-lt"/>
              <a:ea typeface="+mn-ea"/>
              <a:cs typeface="+mn-cs"/>
            </a:endParaRPr>
          </a:p>
          <a:p>
            <a:pPr lvl="0"/>
            <a:r>
              <a:rPr lang="fr-CA" sz="1200" b="1" kern="1200" dirty="0" smtClean="0">
                <a:solidFill>
                  <a:schemeClr val="tx1"/>
                </a:solidFill>
                <a:latin typeface="+mn-lt"/>
                <a:ea typeface="+mn-ea"/>
                <a:cs typeface="+mn-cs"/>
              </a:rPr>
              <a:t>3</a:t>
            </a:r>
            <a:r>
              <a:rPr lang="fr-CA" sz="1200" b="1" kern="1200" baseline="30000" dirty="0" smtClean="0">
                <a:solidFill>
                  <a:schemeClr val="tx1"/>
                </a:solidFill>
                <a:latin typeface="+mn-lt"/>
                <a:ea typeface="+mn-ea"/>
                <a:cs typeface="+mn-cs"/>
              </a:rPr>
              <a:t>e</a:t>
            </a:r>
            <a:r>
              <a:rPr lang="fr-CA" sz="1200" b="1" kern="1200" dirty="0" smtClean="0">
                <a:solidFill>
                  <a:schemeClr val="tx1"/>
                </a:solidFill>
                <a:latin typeface="+mn-lt"/>
                <a:ea typeface="+mn-ea"/>
                <a:cs typeface="+mn-cs"/>
              </a:rPr>
              <a:t> tentative du diviseur:</a:t>
            </a:r>
            <a:r>
              <a:rPr lang="fr-CA" sz="1200" kern="1200" dirty="0" smtClean="0">
                <a:solidFill>
                  <a:schemeClr val="tx1"/>
                </a:solidFill>
                <a:latin typeface="+mn-lt"/>
                <a:ea typeface="+mn-ea"/>
                <a:cs typeface="+mn-cs"/>
              </a:rPr>
              <a:t> celui-ci délaisse le « si tu es Fils de Dieu » pour aller droit au but: « Je te donnerai tous les royaumes du monde et leur gloire! Mais, à une condition: prosterne-toi devant moi! » Quel beau parleur ce diable! D’abord, il donne ce qui ne lui appartient pas. Et il réclame  le pouvoir et la gloire de tous les royaumes! Jésus ne  tombe pas dans le piège!</a:t>
            </a:r>
            <a:endParaRPr lang="fr-FR" sz="1200" kern="1200" dirty="0" smtClean="0">
              <a:solidFill>
                <a:schemeClr val="tx1"/>
              </a:solidFill>
              <a:latin typeface="+mn-lt"/>
              <a:ea typeface="+mn-ea"/>
              <a:cs typeface="+mn-cs"/>
            </a:endParaRPr>
          </a:p>
          <a:p>
            <a:pPr fontAlgn="base"/>
            <a:r>
              <a:rPr lang="fr-CA" sz="1200" kern="1200" dirty="0" smtClean="0">
                <a:solidFill>
                  <a:schemeClr val="tx1"/>
                </a:solidFill>
                <a:latin typeface="+mn-lt"/>
                <a:ea typeface="+mn-ea"/>
                <a:cs typeface="+mn-cs"/>
              </a:rPr>
              <a:t> Suite de cette phrase, si elle n’apparaît pas : « Jésus ne tombe pas dans le piège!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19</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88298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a:solidFill>
                  <a:schemeClr val="tx1"/>
                </a:solidFill>
                <a:effectLst/>
                <a:latin typeface="+mn-lt"/>
                <a:ea typeface="+mn-ea"/>
                <a:cs typeface="+mn-cs"/>
              </a:rPr>
              <a:t>Présenter les objectifs de la rencontre:</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a:solidFill>
                  <a:schemeClr val="tx1"/>
                </a:solidFill>
                <a:effectLst/>
                <a:latin typeface="+mn-lt"/>
                <a:ea typeface="+mn-ea"/>
                <a:cs typeface="+mn-cs"/>
              </a:rPr>
              <a:t>Se retrouver et partager sur notre vécu.</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a:solidFill>
                  <a:schemeClr val="tx1"/>
                </a:solidFill>
                <a:effectLst/>
                <a:latin typeface="+mn-lt"/>
                <a:ea typeface="+mn-ea"/>
                <a:cs typeface="+mn-cs"/>
              </a:rPr>
              <a:t>Approfondir le sens de la deuxième partie du Credo: Je crois en Jésus …</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a:solidFill>
                  <a:schemeClr val="tx1"/>
                </a:solidFill>
                <a:effectLst/>
                <a:latin typeface="+mn-lt"/>
                <a:ea typeface="+mn-ea"/>
                <a:cs typeface="+mn-cs"/>
              </a:rPr>
              <a:t>S’interroger : « Qui est Jésus pour moi? »</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a:solidFill>
                  <a:schemeClr val="tx1"/>
                </a:solidFill>
                <a:effectLst/>
                <a:latin typeface="+mn-lt"/>
                <a:ea typeface="+mn-ea"/>
                <a:cs typeface="+mn-cs"/>
              </a:rPr>
              <a:t>Découvrir qui est Jésus de Nazareth dans les Évangiles.</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marL="270510" indent="-226695" algn="l">
              <a:spcBef>
                <a:spcPts val="1200"/>
              </a:spcBef>
            </a:pPr>
            <a:r>
              <a:rPr lang="fr-CA" sz="1200" b="1" i="1" kern="1200" dirty="0">
                <a:solidFill>
                  <a:schemeClr val="tx1"/>
                </a:solidFill>
                <a:effectLst/>
                <a:latin typeface="+mn-lt"/>
                <a:ea typeface="+mn-ea"/>
                <a:cs typeface="+mn-cs"/>
              </a:rPr>
              <a:t>Note pour l’animation</a:t>
            </a:r>
            <a:r>
              <a:rPr lang="fr-CA" sz="1200" i="1" kern="1200" dirty="0">
                <a:solidFill>
                  <a:schemeClr val="tx1"/>
                </a:solidFill>
                <a:effectLst/>
                <a:latin typeface="+mn-lt"/>
                <a:ea typeface="+mn-ea"/>
                <a:cs typeface="+mn-cs"/>
              </a:rPr>
              <a:t>: Cette rencontre s’inspire en partie de la fiche Qui est Jésus? (cf. Productions Ados de l’Office de catéchèse du Québec, « La Boîte à Théo »: Rencontres thématiques, fiche T-9): </a:t>
            </a:r>
            <a:r>
              <a:rPr lang="fr-CA" sz="1200" i="1" kern="1200" dirty="0">
                <a:solidFill>
                  <a:schemeClr val="tx1"/>
                </a:solidFill>
                <a:effectLst/>
                <a:latin typeface="+mn-lt"/>
                <a:ea typeface="+mn-ea"/>
                <a:cs typeface="+mn-cs"/>
                <a:hlinkClick r:id="rId3">
                  <a:extLst>
                    <a:ext uri="{A12FA001-AC4F-418D-AE19-62706E023703}">
                      <ahyp:hlinkClr xmlns="" xmlns:a="http://schemas.openxmlformats.org/drawingml/2006/main" xmlns:r="http://schemas.openxmlformats.org/officeDocument/2006/relationships" xmlns:p="http://schemas.openxmlformats.org/presentationml/2006/main" xmlns:ahyp="http://schemas.microsoft.com/office/drawing/2018/hyperlinkcolor" xmlns:mv="urn:schemas-microsoft-com:mac:vml" xmlns:mc="http://schemas.openxmlformats.org/markup-compatibility/2006" val="tx"/>
                    </a:ext>
                  </a:extLst>
                </a:hlinkClick>
              </a:rPr>
              <a:t>http://www.officedecatechese.qc.ca/productions/ados/BteTheo_thematiques.html</a:t>
            </a:r>
            <a:endParaRPr lang="fr-CA" sz="120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904410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Faire un temps d’arrêt et de réflexion personnelle à la suite de l’exploration des citations bibliques. (Un temps de silence peut être proposé.)</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À la suite de ce que nous venons de voir, qu’est-ce qui me touche, me rejoint ou me questionne à propos de Jésus de Nazareth?</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Il n’est pas simple de concevoir un Jésus vrai homme à 100% et Dieu à 100%. Ce n’est pas logique comme en mathématiques, c’est </a:t>
            </a:r>
            <a:r>
              <a:rPr lang="fr-CA" sz="1200" kern="1200" dirty="0" err="1" smtClean="0">
                <a:solidFill>
                  <a:schemeClr val="tx1"/>
                </a:solidFill>
                <a:latin typeface="+mn-lt"/>
                <a:ea typeface="+mn-ea"/>
                <a:cs typeface="+mn-cs"/>
              </a:rPr>
              <a:t>théo-logique</a:t>
            </a:r>
            <a:r>
              <a:rPr lang="fr-CA" sz="1200" kern="1200" dirty="0" smtClean="0">
                <a:solidFill>
                  <a:schemeClr val="tx1"/>
                </a:solidFill>
                <a:latin typeface="+mn-lt"/>
                <a:ea typeface="+mn-ea"/>
                <a:cs typeface="+mn-cs"/>
              </a:rPr>
              <a:t>! Logique vient du mot latin « logos » qui veut dire « parole ». « </a:t>
            </a:r>
            <a:r>
              <a:rPr lang="fr-CA" sz="1200" kern="1200" dirty="0" err="1" smtClean="0">
                <a:solidFill>
                  <a:schemeClr val="tx1"/>
                </a:solidFill>
                <a:latin typeface="+mn-lt"/>
                <a:ea typeface="+mn-ea"/>
                <a:cs typeface="+mn-cs"/>
              </a:rPr>
              <a:t>Théo-logique</a:t>
            </a:r>
            <a:r>
              <a:rPr lang="fr-CA" sz="1200" kern="1200" dirty="0" smtClean="0">
                <a:solidFill>
                  <a:schemeClr val="tx1"/>
                </a:solidFill>
                <a:latin typeface="+mn-lt"/>
                <a:ea typeface="+mn-ea"/>
                <a:cs typeface="+mn-cs"/>
              </a:rPr>
              <a:t> » se traduit donc comme étant « une parole sur Dieu ». L’être humain a une parole limitée pour dire Dieu, alors que Dieu est lui-même Parole! Voilà un des mystères de notre foi!</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20</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671332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Temps de prière.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(La prière se poursuit sur la prochaine diapo.)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Si possible, 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a:t>
            </a:r>
            <a:r>
              <a:rPr lang="fr-CA" sz="1200" b="1" kern="1200" dirty="0" err="1" smtClean="0">
                <a:solidFill>
                  <a:schemeClr val="tx1"/>
                </a:solidFill>
                <a:latin typeface="+mn-lt"/>
                <a:ea typeface="+mn-ea"/>
                <a:cs typeface="+mn-cs"/>
              </a:rPr>
              <a:t>stophes</a:t>
            </a:r>
            <a:r>
              <a:rPr lang="fr-CA" sz="1200" b="1" kern="1200" dirty="0" smtClean="0">
                <a:solidFill>
                  <a:schemeClr val="tx1"/>
                </a:solidFill>
                <a:latin typeface="+mn-lt"/>
                <a:ea typeface="+mn-ea"/>
                <a:cs typeface="+mn-cs"/>
              </a:rPr>
              <a:t> de la prière.</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21</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775391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1" kern="1200" dirty="0">
                <a:solidFill>
                  <a:schemeClr val="tx1"/>
                </a:solidFill>
                <a:effectLst/>
                <a:latin typeface="+mn-lt"/>
                <a:ea typeface="+mn-ea"/>
                <a:cs typeface="+mn-cs"/>
              </a:rPr>
              <a:t>(La prière se poursuit.)</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22</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58019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Proposer une courte évaluation de la rencontre sous le mode de la relecture personnelle avec l’aide des questions de la diapo.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Donner la parole aux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qui le désirent.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Rappeler la prochaine rencontre et toute information pertinente pour la suite des choses.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Se souhaiter mutuellement « bonne route! »</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23</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746812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articles du Credo.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un bref retour sur la première partie du Credo en faisant appel à la mémoire des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3</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279572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Reprendre la deuxième partie du Credo et annoncer: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L’approfondissement de cette longue phrase se vivra en deux rencontres, celle d’aujourd’hui et celle de la prochaine fois.</a:t>
            </a:r>
            <a:r>
              <a:rPr lang="fr-CA"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4</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069091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Commençons par la question de Jésus de Nazareth!</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Qui est Jésus de Nazareth? Que savons-nous de lui?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appel à la mémoire des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avant d’aller explorer quelques-unes des citations bibliques qui suivent.)</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L’intention de la question n’est pas de faire un cours sur le Jésus historique mais de permettre aux </a:t>
            </a:r>
            <a:r>
              <a:rPr lang="fr-CA" sz="1200" kern="1200" dirty="0" err="1" smtClean="0">
                <a:solidFill>
                  <a:schemeClr val="tx1"/>
                </a:solidFill>
                <a:latin typeface="+mn-lt"/>
                <a:ea typeface="+mn-ea"/>
                <a:cs typeface="+mn-cs"/>
              </a:rPr>
              <a:t>participant.e.s</a:t>
            </a:r>
            <a:r>
              <a:rPr lang="fr-CA" sz="1200" kern="1200" dirty="0" smtClean="0">
                <a:solidFill>
                  <a:schemeClr val="tx1"/>
                </a:solidFill>
                <a:latin typeface="+mn-lt"/>
                <a:ea typeface="+mn-ea"/>
                <a:cs typeface="+mn-cs"/>
              </a:rPr>
              <a:t> de creuser leur mémoire, de poser les questions qui les intriguent ou de réagir à la figure de Jésus selon ce qu’ils en pensent, les perceptions de leur entourage ou ce qui est véhiculé dans la société et les médias en général.</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5</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40491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Au besoin, conclure cet échange par ces propos : </a:t>
            </a:r>
            <a:r>
              <a:rPr lang="fr-CA" sz="1200" i="1" kern="1200" dirty="0" smtClean="0">
                <a:solidFill>
                  <a:schemeClr val="tx1"/>
                </a:solidFill>
                <a:latin typeface="+mn-lt"/>
                <a:ea typeface="+mn-ea"/>
                <a:cs typeface="+mn-cs"/>
              </a:rPr>
              <a:t>Jésus est un enseignant, mais pas à la manière des scribes! Il parle avec autorité (il sait de quoi il parle!). Il prend le temps pour enseigner dans plusieurs circonstances.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L’objectif des citations qui suivent est de tracer un portrait à grands traits de Jésus à partir des Évangiles.</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et lire le contenu de la bulle qui apparaît avec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6</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035517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Confier à deux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est proche des pécheurs (exclus, impurs, coupés de Dieu).</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et lire le contenu de la bulle qui apparaît avec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7</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192166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est reconnu comme un guérisseur, dont les actes sont des signes de l’action de Dieu. Il accomplit la prophétie du livre d’Isaïe qui parle de celui qui sera consacré par l’onction du Seigneur, c’est-à-dire, le Messie, le Christ ou l’Oint qui viendra. Jésus n’a pas guéri tout le monde mais certains, comme signes de qui il était.</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et lire le contenu de la bulle qui apparaît avec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8</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540358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Répartir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la lecture à haute voix des citations de cette diapo.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prie, il est en relation avec le Père. Il prie dans plusieurs circonstances: avant de prendre une décision, après avoir vécu un moment fort, dans un moment difficile, pour lui et pour les autres.</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Si la question est posée: est-ce que Jésus a déjà douté? Faire un lien avec les propos qu’il a tenus au jardin de Gethsémani, suivis immédiatement d’une déclaration de confiance en Mc 14, 35-36 : </a:t>
            </a:r>
            <a:r>
              <a:rPr lang="fr-FR" sz="1200" i="1" kern="1200" dirty="0" smtClean="0">
                <a:solidFill>
                  <a:schemeClr val="tx1"/>
                </a:solidFill>
                <a:latin typeface="+mn-lt"/>
                <a:ea typeface="+mn-ea"/>
                <a:cs typeface="+mn-cs"/>
              </a:rPr>
              <a:t>Allant un peu plus loin, il tombait à terre et priait pour que, s’il était possible, cette heure s’éloigne de lui. Il disait : « </a:t>
            </a:r>
            <a:r>
              <a:rPr lang="fr-FR" sz="1200" i="1" kern="1200" dirty="0" err="1" smtClean="0">
                <a:solidFill>
                  <a:schemeClr val="tx1"/>
                </a:solidFill>
                <a:latin typeface="+mn-lt"/>
                <a:ea typeface="+mn-ea"/>
                <a:cs typeface="+mn-cs"/>
              </a:rPr>
              <a:t>Abba</a:t>
            </a:r>
            <a:r>
              <a:rPr lang="fr-FR" sz="1200" i="1" kern="1200" dirty="0" smtClean="0">
                <a:solidFill>
                  <a:schemeClr val="tx1"/>
                </a:solidFill>
                <a:latin typeface="+mn-lt"/>
                <a:ea typeface="+mn-ea"/>
                <a:cs typeface="+mn-cs"/>
              </a:rPr>
              <a:t>… Père, tout est possible pour toi. Éloigne de moi cette coupe. Cependant, non pas ce que moi, je veux, mais ce que toi, tu veux ! »</a:t>
            </a:r>
            <a:endParaRPr lang="fr-F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9</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918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2/12/20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398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2/12/20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792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2/12/20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1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2/12/20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426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B76E878-0CF9-4BE9-92A9-293577F52EC7}" type="datetimeFigureOut">
              <a:rPr lang="fr-CA" smtClean="0"/>
              <a:pPr/>
              <a:t>2/12/20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41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B76E878-0CF9-4BE9-92A9-293577F52EC7}" type="datetimeFigureOut">
              <a:rPr lang="fr-CA" smtClean="0"/>
              <a:pPr/>
              <a:t>2/12/20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24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B76E878-0CF9-4BE9-92A9-293577F52EC7}" type="datetimeFigureOut">
              <a:rPr lang="fr-CA" smtClean="0"/>
              <a:pPr/>
              <a:t>2/12/20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6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B76E878-0CF9-4BE9-92A9-293577F52EC7}" type="datetimeFigureOut">
              <a:rPr lang="fr-CA" smtClean="0"/>
              <a:pPr/>
              <a:t>2/12/20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365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76E878-0CF9-4BE9-92A9-293577F52EC7}" type="datetimeFigureOut">
              <a:rPr lang="fr-CA" smtClean="0"/>
              <a:pPr/>
              <a:t>2/12/20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69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76E878-0CF9-4BE9-92A9-293577F52EC7}" type="datetimeFigureOut">
              <a:rPr lang="fr-CA" smtClean="0"/>
              <a:pPr/>
              <a:t>2/12/20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286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76E878-0CF9-4BE9-92A9-293577F52EC7}" type="datetimeFigureOut">
              <a:rPr lang="fr-CA" smtClean="0"/>
              <a:pPr/>
              <a:t>2/12/20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72781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6E878-0CF9-4BE9-92A9-293577F52EC7}" type="datetimeFigureOut">
              <a:rPr lang="fr-CA" smtClean="0"/>
              <a:pPr/>
              <a:t>2/12/20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1C63C-07A6-4BFB-891D-6057B43DBB07}" type="slidenum">
              <a:rPr lang="fr-CA" smtClean="0"/>
              <a:pPr/>
              <a:t>‹#›</a:t>
            </a:fld>
            <a:endParaRPr lang="fr-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3696194"/>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svg"/><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4.sv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hyperlink" Target="https://www.aelf.org/bib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CE57AC0-8404-429B-A0FB-F7B2FE9173BE}"/>
              </a:ext>
            </a:extLst>
          </p:cNvPr>
          <p:cNvSpPr/>
          <p:nvPr/>
        </p:nvSpPr>
        <p:spPr>
          <a:xfrm>
            <a:off x="1945629" y="510624"/>
            <a:ext cx="5607754"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8000" b="1" dirty="0">
                <a:ln/>
                <a:solidFill>
                  <a:schemeClr val="accent5">
                    <a:lumMod val="75000"/>
                  </a:schemeClr>
                </a:solidFill>
              </a:rPr>
              <a:t>Bien-</a:t>
            </a:r>
            <a:r>
              <a:rPr lang="fr-FR" sz="8000" b="1" dirty="0" err="1">
                <a:ln/>
                <a:solidFill>
                  <a:schemeClr val="accent5">
                    <a:lumMod val="75000"/>
                  </a:schemeClr>
                </a:solidFill>
              </a:rPr>
              <a:t>venu.e</a:t>
            </a:r>
            <a:r>
              <a:rPr lang="fr-FR" sz="8000" b="1" dirty="0">
                <a:ln/>
                <a:solidFill>
                  <a:schemeClr val="accent5">
                    <a:lumMod val="75000"/>
                  </a:schemeClr>
                </a:solidFill>
              </a:rPr>
              <a:t>!</a:t>
            </a:r>
          </a:p>
        </p:txBody>
      </p:sp>
      <p:pic>
        <p:nvPicPr>
          <p:cNvPr id="7" name="Graphique 6" descr="Empreintes">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36603C-F22A-4D8B-9626-0E060F98C3E1}"/>
              </a:ext>
            </a:extLst>
          </p:cNvPr>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 uri="{96DAC541-7B7A-43D3-8B79-37D633B846F1}">
                <asvg:svgBlip xmlns="" xmlns:a="http://schemas.openxmlformats.org/drawingml/2006/main" xmlns:r="http://schemas.openxmlformats.org/officeDocument/2006/relationships" xmlns:p="http://schemas.openxmlformats.org/presentationml/2006/main" xmlns:asvg="http://schemas.microsoft.com/office/drawing/2016/SVG/main" xmlns:mv="urn:schemas-microsoft-com:mac:vml" xmlns:mc="http://schemas.openxmlformats.org/markup-compatibility/2006" r:embed="rId5"/>
              </a:ext>
            </a:extLst>
          </a:blip>
          <a:stretch>
            <a:fillRect/>
          </a:stretch>
        </p:blipFill>
        <p:spPr>
          <a:xfrm>
            <a:off x="3801926" y="3212976"/>
            <a:ext cx="914400" cy="1150686"/>
          </a:xfrm>
          <a:prstGeom prst="rect">
            <a:avLst/>
          </a:prstGeom>
          <a:scene3d>
            <a:camera prst="perspectiveRelaxed" fov="2400000">
              <a:rot lat="17973601" lon="0" rev="0"/>
            </a:camera>
            <a:lightRig rig="threePt" dir="t"/>
          </a:scene3d>
        </p:spPr>
      </p:pic>
      <p:pic>
        <p:nvPicPr>
          <p:cNvPr id="8" name="Image 7" descr="Une image contenant bateau, eau, extérieur, assis&#10;&#10;Description générée automatiquement">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C1418EB-CBB1-4243-8053-FD601D342C65}"/>
              </a:ext>
            </a:extLst>
          </p:cNvPr>
          <p:cNvPicPr>
            <a:picLocks noChangeAspect="1"/>
          </p:cNvPicPr>
          <p:nvPr/>
        </p:nvPicPr>
        <p:blipFill rotWithShape="1">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9841"/>
          <a:stretch/>
        </p:blipFill>
        <p:spPr>
          <a:xfrm>
            <a:off x="3432" y="1834062"/>
            <a:ext cx="9144000" cy="5023937"/>
          </a:xfrm>
          <a:prstGeom prst="rect">
            <a:avLst/>
          </a:prstGeom>
        </p:spPr>
      </p:pic>
      <p:sp>
        <p:nvSpPr>
          <p:cNvPr id="3" name="Sous-tit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4196C92-8703-4A83-A509-7200765D95F4}"/>
              </a:ext>
            </a:extLst>
          </p:cNvPr>
          <p:cNvSpPr>
            <a:spLocks noGrp="1"/>
          </p:cNvSpPr>
          <p:nvPr>
            <p:ph type="subTitle" idx="1"/>
          </p:nvPr>
        </p:nvSpPr>
        <p:spPr>
          <a:xfrm>
            <a:off x="1969961" y="5058109"/>
            <a:ext cx="4464806" cy="1481101"/>
          </a:xfrm>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r>
              <a:rPr lang="fr-CA" sz="6000" b="1" dirty="0">
                <a:solidFill>
                  <a:schemeClr val="tx2">
                    <a:lumMod val="50000"/>
                  </a:schemeClr>
                </a:solidFill>
              </a:rPr>
              <a:t>Jésus </a:t>
            </a:r>
          </a:p>
          <a:p>
            <a:r>
              <a:rPr lang="fr-CA" sz="6000" b="1" dirty="0">
                <a:solidFill>
                  <a:schemeClr val="tx2">
                    <a:lumMod val="50000"/>
                  </a:schemeClr>
                </a:solidFill>
              </a:rPr>
              <a:t>de Nazareth</a:t>
            </a:r>
          </a:p>
          <a:p>
            <a:endParaRPr lang="fr-CA"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082516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46941" y="1916832"/>
            <a:ext cx="8548290" cy="4680520"/>
          </a:xfrm>
          <a:prstGeom prst="rect">
            <a:avLst/>
          </a:prstGeom>
          <a:solidFill>
            <a:schemeClr val="accent3">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06 </a:t>
            </a:r>
            <a:r>
              <a:rPr lang="fr-FR" dirty="0">
                <a:latin typeface="Avenir Next LT Pro" panose="020B0504020202020204" pitchFamily="34" charset="0"/>
              </a:rPr>
              <a:t>Mais toi, quand tu pries, retire-toi dans ta pièce la plus retirée, ferme la porte, et prie ton Père qui est présent dans le secret ; ton Père qui voit dans le secret te le rendra.</a:t>
            </a:r>
          </a:p>
          <a:p>
            <a:r>
              <a:rPr lang="fr-FR" b="1" baseline="30000" dirty="0">
                <a:latin typeface="Avenir Next LT Pro" panose="020B0504020202020204" pitchFamily="34" charset="0"/>
              </a:rPr>
              <a:t>07</a:t>
            </a:r>
            <a:r>
              <a:rPr lang="fr-FR" dirty="0">
                <a:latin typeface="Avenir Next LT Pro" panose="020B0504020202020204" pitchFamily="34" charset="0"/>
              </a:rPr>
              <a:t> Lorsque vous priez, ne rabâchez pas comme les païens : ils s’imaginent qu’à force de paroles ils seront exaucés.</a:t>
            </a:r>
          </a:p>
          <a:p>
            <a:r>
              <a:rPr lang="fr-FR" b="1" baseline="30000" dirty="0">
                <a:latin typeface="Avenir Next LT Pro" panose="020B0504020202020204" pitchFamily="34" charset="0"/>
              </a:rPr>
              <a:t>08 </a:t>
            </a:r>
            <a:r>
              <a:rPr lang="fr-FR" dirty="0">
                <a:latin typeface="Avenir Next LT Pro" panose="020B0504020202020204" pitchFamily="34" charset="0"/>
              </a:rPr>
              <a:t>Ne les imitez donc pas, car votre Père sait de quoi vous avez besoin, avant même que vous l’ayez demandé.</a:t>
            </a:r>
          </a:p>
          <a:p>
            <a:r>
              <a:rPr lang="fr-FR" b="1" baseline="30000" dirty="0">
                <a:latin typeface="Avenir Next LT Pro" panose="020B0504020202020204" pitchFamily="34" charset="0"/>
              </a:rPr>
              <a:t>09 </a:t>
            </a:r>
            <a:r>
              <a:rPr lang="fr-FR" dirty="0">
                <a:latin typeface="Avenir Next LT Pro" panose="020B0504020202020204" pitchFamily="34" charset="0"/>
              </a:rPr>
              <a:t>Vous donc, priez ainsi : Notre Père, qui es aux cieux, que ton nom soit sanctifié,</a:t>
            </a:r>
          </a:p>
          <a:p>
            <a:r>
              <a:rPr lang="fr-FR" b="1" baseline="30000" dirty="0">
                <a:latin typeface="Avenir Next LT Pro" panose="020B0504020202020204" pitchFamily="34" charset="0"/>
              </a:rPr>
              <a:t>10</a:t>
            </a:r>
            <a:r>
              <a:rPr lang="fr-FR" dirty="0">
                <a:latin typeface="Avenir Next LT Pro" panose="020B0504020202020204" pitchFamily="34" charset="0"/>
              </a:rPr>
              <a:t> que ton règne vienne, que ta volonté soit faite sur la terre comme au ciel.</a:t>
            </a:r>
          </a:p>
          <a:p>
            <a:r>
              <a:rPr lang="fr-FR" b="1" baseline="30000" dirty="0">
                <a:latin typeface="Avenir Next LT Pro" panose="020B0504020202020204" pitchFamily="34" charset="0"/>
              </a:rPr>
              <a:t>11</a:t>
            </a:r>
            <a:r>
              <a:rPr lang="fr-FR" dirty="0">
                <a:latin typeface="Avenir Next LT Pro" panose="020B0504020202020204" pitchFamily="34" charset="0"/>
              </a:rPr>
              <a:t> Donne-nous aujourd’hui notre pain de ce jour.</a:t>
            </a:r>
          </a:p>
          <a:p>
            <a:r>
              <a:rPr lang="fr-FR" b="1" baseline="30000" dirty="0">
                <a:latin typeface="Avenir Next LT Pro" panose="020B0504020202020204" pitchFamily="34" charset="0"/>
              </a:rPr>
              <a:t>12</a:t>
            </a:r>
            <a:r>
              <a:rPr lang="fr-FR" dirty="0">
                <a:latin typeface="Avenir Next LT Pro" panose="020B0504020202020204" pitchFamily="34" charset="0"/>
              </a:rPr>
              <a:t> Remets-nous nos dettes, comme nous-mêmes nous remettons leurs dettes à nos </a:t>
            </a:r>
            <a:r>
              <a:rPr lang="fr-FR" dirty="0"/>
              <a:t>débiteurs.</a:t>
            </a:r>
          </a:p>
          <a:p>
            <a:r>
              <a:rPr lang="fr-FR" b="1" baseline="30000" dirty="0">
                <a:latin typeface="Avenir Next LT Pro" panose="020B0504020202020204" pitchFamily="34" charset="0"/>
              </a:rPr>
              <a:t>13</a:t>
            </a:r>
            <a:r>
              <a:rPr lang="fr-FR" dirty="0"/>
              <a:t> Et ne nous laisse pas entrer en tentation, mais délivre-nous du Mal. (Mt 6, 6-13)</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102692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6941" y="2047237"/>
            <a:ext cx="8548290" cy="877707"/>
          </a:xfrm>
          <a:prstGeom prst="rect">
            <a:avLst/>
          </a:prstGeom>
          <a:solidFill>
            <a:schemeClr val="accent1">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21</a:t>
            </a:r>
            <a:r>
              <a:rPr lang="fr-FR" dirty="0">
                <a:latin typeface="Avenir Next LT Pro" panose="020B0504020202020204" pitchFamily="34" charset="0"/>
              </a:rPr>
              <a:t> Que tous soient un, comme toi, Père, tu es en moi, et moi en toi. Qu’ils soient un en nous, eux aussi, pour que le monde croie que tu m’as envoyé. ( </a:t>
            </a:r>
            <a:r>
              <a:rPr lang="fr-FR" dirty="0" err="1">
                <a:latin typeface="Avenir Next LT Pro" panose="020B0504020202020204" pitchFamily="34" charset="0"/>
              </a:rPr>
              <a:t>Jn</a:t>
            </a:r>
            <a:r>
              <a:rPr lang="fr-FR" dirty="0">
                <a:latin typeface="Avenir Next LT Pro" panose="020B0504020202020204" pitchFamily="34" charset="0"/>
              </a:rPr>
              <a:t> 17,21)</a:t>
            </a: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6941" y="3127357"/>
            <a:ext cx="8548290" cy="2101843"/>
          </a:xfrm>
          <a:prstGeom prst="rect">
            <a:avLst/>
          </a:prstGeom>
          <a:solidFill>
            <a:schemeClr val="accent6">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09 </a:t>
            </a:r>
            <a:r>
              <a:rPr lang="fr-FR" dirty="0">
                <a:latin typeface="Avenir Next LT Pro" panose="020B0504020202020204" pitchFamily="34" charset="0"/>
              </a:rPr>
              <a:t>Jésus lui répond : « Il y a si longtemps que je suis avec vous, et tu ne me connais pas, Philippe ! Celui qui m’a vu a vu le Père. Comment peux-tu dire : “Montre-nous le Père” ? </a:t>
            </a:r>
            <a:r>
              <a:rPr lang="fr-FR" b="1" baseline="30000" dirty="0">
                <a:latin typeface="Avenir Next LT Pro" panose="020B0504020202020204" pitchFamily="34" charset="0"/>
              </a:rPr>
              <a:t>10 </a:t>
            </a:r>
            <a:r>
              <a:rPr lang="fr-FR" dirty="0">
                <a:latin typeface="Avenir Next LT Pro" panose="020B0504020202020204" pitchFamily="34" charset="0"/>
              </a:rPr>
              <a:t>Tu ne crois donc pas que je suis dans le Père et que le Père est en moi ! Les paroles que je vous dis, je ne les dis pas de moi-même ; le Père qui demeure en moi fait ses propres œuvres. </a:t>
            </a:r>
            <a:r>
              <a:rPr lang="fr-FR" b="1" baseline="30000" dirty="0">
                <a:latin typeface="Avenir Next LT Pro" panose="020B0504020202020204" pitchFamily="34" charset="0"/>
              </a:rPr>
              <a:t>11</a:t>
            </a:r>
            <a:r>
              <a:rPr lang="fr-FR" dirty="0">
                <a:latin typeface="Avenir Next LT Pro" panose="020B0504020202020204" pitchFamily="34" charset="0"/>
              </a:rPr>
              <a:t> Croyez-moi : je suis dans le Père, et le Père est en moi ; si vous ne me croyez pas, croyez du moins à cause des œuvres elles-mêmes. (</a:t>
            </a:r>
            <a:r>
              <a:rPr lang="fr-FR" dirty="0" err="1">
                <a:latin typeface="Avenir Next LT Pro" panose="020B0504020202020204" pitchFamily="34" charset="0"/>
              </a:rPr>
              <a:t>Jn</a:t>
            </a:r>
            <a:r>
              <a:rPr lang="fr-FR" dirty="0">
                <a:latin typeface="Avenir Next LT Pro" panose="020B0504020202020204" pitchFamily="34" charset="0"/>
              </a:rPr>
              <a:t> 14, 9-11)</a:t>
            </a: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46941" y="5431612"/>
            <a:ext cx="8548290" cy="1165739"/>
          </a:xfrm>
          <a:prstGeom prst="rect">
            <a:avLst/>
          </a:prstGeom>
          <a:solidFill>
            <a:schemeClr val="accent3">
              <a:lumMod val="20000"/>
              <a:lumOff val="80000"/>
            </a:schemeClr>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rPr>
              <a:t>23</a:t>
            </a:r>
            <a:r>
              <a:rPr lang="fr-FR" dirty="0">
                <a:latin typeface="Avenir Next LT Pro" panose="020B0504020202020204" pitchFamily="34" charset="0"/>
              </a:rPr>
              <a:t> Jésus lui répondit : « Si quelqu’un m’aime, il gardera ma parole ; mon Père l’aimera, nous viendrons vers lui et, chez lui, nous nous ferons une demeure.    (</a:t>
            </a:r>
            <a:r>
              <a:rPr lang="fr-FR" dirty="0" err="1">
                <a:latin typeface="Avenir Next LT Pro" panose="020B0504020202020204" pitchFamily="34" charset="0"/>
              </a:rPr>
              <a:t>Jn</a:t>
            </a:r>
            <a:r>
              <a:rPr lang="fr-FR" dirty="0">
                <a:latin typeface="Avenir Next LT Pro" panose="020B0504020202020204" pitchFamily="34" charset="0"/>
              </a:rPr>
              <a:t> 14,23)</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32980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57894" y="3008461"/>
            <a:ext cx="8548290" cy="985095"/>
          </a:xfrm>
          <a:prstGeom prst="rect">
            <a:avLst/>
          </a:prstGeom>
          <a:solidFill>
            <a:schemeClr val="accent4">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02 </a:t>
            </a:r>
            <a:r>
              <a:rPr lang="fr-FR" dirty="0">
                <a:latin typeface="Avenir Next LT Pro" panose="020B0504020202020204" pitchFamily="34" charset="0"/>
              </a:rPr>
              <a:t>Et voici qu’on lui présenta un paralysé, couché sur une civière. Voyant leur foi, Jésus dit au paralysé : « Confiance, mon enfant, tes péchés sont pardonnés. » </a:t>
            </a:r>
            <a:r>
              <a:rPr lang="fr-FR" b="1" baseline="30000" dirty="0">
                <a:latin typeface="Avenir Next LT Pro" panose="020B0504020202020204" pitchFamily="34" charset="0"/>
              </a:rPr>
              <a:t>03</a:t>
            </a:r>
            <a:r>
              <a:rPr lang="fr-FR" dirty="0">
                <a:latin typeface="Avenir Next LT Pro" panose="020B0504020202020204" pitchFamily="34" charset="0"/>
              </a:rPr>
              <a:t> Et voici que certains parmi les scribes se disaient : « Celui-là blasphème. » </a:t>
            </a:r>
            <a:r>
              <a:rPr lang="fr-FR" sz="1200" dirty="0">
                <a:latin typeface="Avenir Next LT Pro" panose="020B0504020202020204" pitchFamily="34" charset="0"/>
              </a:rPr>
              <a:t>(Mt 9,2-3)</a:t>
            </a: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9758" y="4137572"/>
            <a:ext cx="8548290" cy="2531788"/>
          </a:xfrm>
          <a:prstGeom prst="rect">
            <a:avLst/>
          </a:prstGeom>
          <a:solidFill>
            <a:schemeClr val="bg2">
              <a:lumMod val="90000"/>
            </a:schemeClr>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rPr>
              <a:t>20 </a:t>
            </a:r>
            <a:r>
              <a:rPr lang="fr-FR" dirty="0">
                <a:latin typeface="Avenir Next LT Pro" panose="020B0504020202020204" pitchFamily="34" charset="0"/>
              </a:rPr>
              <a:t>Voyant leur foi, il dit : « Homme, tes péchés te sont pardonnés. » </a:t>
            </a:r>
            <a:r>
              <a:rPr lang="fr-FR" b="1" baseline="30000" dirty="0">
                <a:latin typeface="Avenir Next LT Pro" panose="020B0504020202020204" pitchFamily="34" charset="0"/>
              </a:rPr>
              <a:t>21 </a:t>
            </a:r>
            <a:r>
              <a:rPr lang="fr-FR" dirty="0">
                <a:latin typeface="Avenir Next LT Pro" panose="020B0504020202020204" pitchFamily="34" charset="0"/>
              </a:rPr>
              <a:t>Les scribes et les pharisiens se mirent à raisonner : « Qui est-il celui-là ? Il dit des blasphèmes ! Qui donc peut pardonner les péchés, sinon Dieu seul ? » </a:t>
            </a:r>
            <a:r>
              <a:rPr lang="fr-FR" b="1" baseline="30000" dirty="0">
                <a:latin typeface="Avenir Next LT Pro" panose="020B0504020202020204" pitchFamily="34" charset="0"/>
              </a:rPr>
              <a:t>22 </a:t>
            </a:r>
            <a:r>
              <a:rPr lang="fr-FR" dirty="0">
                <a:latin typeface="Avenir Next LT Pro" panose="020B0504020202020204" pitchFamily="34" charset="0"/>
              </a:rPr>
              <a:t>Mais Jésus, saisissant leurs pensées, leur répondit : « Pourquoi ces pensées dans vos cœurs ? </a:t>
            </a:r>
            <a:r>
              <a:rPr lang="fr-FR" b="1" baseline="30000" dirty="0">
                <a:latin typeface="Avenir Next LT Pro" panose="020B0504020202020204" pitchFamily="34" charset="0"/>
              </a:rPr>
              <a:t>23 </a:t>
            </a:r>
            <a:r>
              <a:rPr lang="fr-FR" dirty="0">
                <a:latin typeface="Avenir Next LT Pro" panose="020B0504020202020204" pitchFamily="34" charset="0"/>
              </a:rPr>
              <a:t>Qu’est-ce qui est le plus facile ? Dire : “Tes péchés te sont pardonnés”, ou dire : “Lève-toi et marche” ? </a:t>
            </a:r>
            <a:r>
              <a:rPr lang="fr-FR" b="1" baseline="30000" dirty="0">
                <a:latin typeface="Avenir Next LT Pro" panose="020B0504020202020204" pitchFamily="34" charset="0"/>
              </a:rPr>
              <a:t>24</a:t>
            </a:r>
            <a:r>
              <a:rPr lang="fr-FR" dirty="0"/>
              <a:t> </a:t>
            </a:r>
            <a:r>
              <a:rPr lang="fr-FR" dirty="0">
                <a:latin typeface="Avenir Next LT Pro" panose="020B0504020202020204" pitchFamily="34" charset="0"/>
              </a:rPr>
              <a:t>Eh bien ! Afin que vous sachiez que le Fils de l’homme a autorité sur la terre pour pardonner les péchés, – Jésus s’adressa à celui qui était paralysé – je te le dis, lève-toi, prends ta civière et retourne dans ta maison. ». </a:t>
            </a:r>
            <a:r>
              <a:rPr lang="fr-FR" b="1" baseline="30000" dirty="0">
                <a:latin typeface="Avenir Next LT Pro" panose="020B0504020202020204" pitchFamily="34" charset="0"/>
              </a:rPr>
              <a:t>25 </a:t>
            </a:r>
            <a:r>
              <a:rPr lang="fr-FR" dirty="0">
                <a:latin typeface="Avenir Next LT Pro" panose="020B0504020202020204" pitchFamily="34" charset="0"/>
              </a:rPr>
              <a:t>À l’instant même, celui-ci se releva devant eux.  (</a:t>
            </a:r>
            <a:r>
              <a:rPr lang="fr-FR" dirty="0" err="1">
                <a:latin typeface="Avenir Next LT Pro" panose="020B0504020202020204" pitchFamily="34" charset="0"/>
              </a:rPr>
              <a:t>Lc</a:t>
            </a:r>
            <a:r>
              <a:rPr lang="fr-FR" dirty="0">
                <a:latin typeface="Avenir Next LT Pro" panose="020B0504020202020204" pitchFamily="34" charset="0"/>
              </a:rPr>
              <a:t> 5,20-25)</a:t>
            </a: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57894" y="1844824"/>
            <a:ext cx="8548290" cy="1019621"/>
          </a:xfrm>
          <a:prstGeom prst="rect">
            <a:avLst/>
          </a:prstGeom>
          <a:solidFill>
            <a:schemeClr val="accent3">
              <a:lumMod val="20000"/>
              <a:lumOff val="80000"/>
            </a:schemeClr>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rPr>
              <a:t>48</a:t>
            </a:r>
            <a:r>
              <a:rPr lang="fr-FR" dirty="0">
                <a:latin typeface="Avenir Next LT Pro" panose="020B0504020202020204" pitchFamily="34" charset="0"/>
              </a:rPr>
              <a:t> Il dit alors à la femme : « Tes péchés sont pardonnés. » </a:t>
            </a:r>
            <a:r>
              <a:rPr lang="fr-FR" b="1" baseline="30000" dirty="0">
                <a:latin typeface="Avenir Next LT Pro" panose="020B0504020202020204" pitchFamily="34" charset="0"/>
              </a:rPr>
              <a:t>49 </a:t>
            </a:r>
            <a:r>
              <a:rPr lang="fr-FR" dirty="0">
                <a:latin typeface="Avenir Next LT Pro" panose="020B0504020202020204" pitchFamily="34" charset="0"/>
              </a:rPr>
              <a:t>Les convives se mirent à dire en eux-mêmes : « Qui est cet homme, qui va jusqu’à pardonner les péchés ? » (</a:t>
            </a:r>
            <a:r>
              <a:rPr lang="fr-FR" dirty="0" err="1">
                <a:latin typeface="Avenir Next LT Pro" panose="020B0504020202020204" pitchFamily="34" charset="0"/>
              </a:rPr>
              <a:t>Lc</a:t>
            </a:r>
            <a:r>
              <a:rPr lang="fr-FR" dirty="0">
                <a:latin typeface="Avenir Next LT Pro" panose="020B0504020202020204" pitchFamily="34" charset="0"/>
              </a:rPr>
              <a:t> 7,48)</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
        <p:nvSpPr>
          <p:cNvPr id="8" name="Bulle narrative : ron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0587ADA-A92C-42D2-A937-C9CCB5D54787}"/>
              </a:ext>
            </a:extLst>
          </p:cNvPr>
          <p:cNvSpPr/>
          <p:nvPr/>
        </p:nvSpPr>
        <p:spPr>
          <a:xfrm>
            <a:off x="2555776" y="1035354"/>
            <a:ext cx="6454490" cy="5494911"/>
          </a:xfrm>
          <a:prstGeom prst="wedgeEllipseCallout">
            <a:avLst>
              <a:gd name="adj1" fmla="val -57170"/>
              <a:gd name="adj2" fmla="val 1257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PHARISIENS </a:t>
            </a:r>
            <a:r>
              <a:rPr lang="fr-CA" sz="1800" dirty="0">
                <a:effectLst/>
                <a:latin typeface="Calibri" panose="020F0502020204030204" pitchFamily="34" charset="0"/>
                <a:ea typeface="Calibri" panose="020F0502020204030204" pitchFamily="34" charset="0"/>
                <a:cs typeface="Times New Roman" panose="02020603050405020304" pitchFamily="18" charset="0"/>
              </a:rPr>
              <a:t>sont un groupe religieux      juif au temps de Jésus. </a:t>
            </a:r>
            <a:r>
              <a:rPr lang="fr-FR" dirty="0">
                <a:latin typeface="Calibri" panose="020F0502020204030204" pitchFamily="34" charset="0"/>
                <a:ea typeface="Calibri" panose="020F0502020204030204" pitchFamily="34" charset="0"/>
                <a:cs typeface="Times New Roman" panose="02020603050405020304" pitchFamily="18" charset="0"/>
              </a:rPr>
              <a:t>Leur grand désir est de vivre au quotidien dans la présence de Dieu. Cela les rend très soucieux des règles de pureté, qu’ils veulent respecter au maximum, comme on le fait au Temple. Ils se réunissent pour méditer la Torah afin de la vivre le mieux possible. Ils s’imposent un ensemble de pratiques exigeantes : pas moins de 613 règlements à respecter ! Ils rêvent qu’Israël devienne le plus saint possible pour que le Règne de Dieu arrive enfin. Ils croient aussi que ce jour-là, Dieu ressuscitera les morts. Leur ferveur inspire un grand respect               au peuple.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203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6941" y="1873775"/>
            <a:ext cx="8548290" cy="1296144"/>
          </a:xfrm>
          <a:prstGeom prst="rect">
            <a:avLst/>
          </a:prstGeom>
          <a:solidFill>
            <a:schemeClr val="accent3">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01</a:t>
            </a:r>
            <a:r>
              <a:rPr lang="fr-FR" dirty="0"/>
              <a:t> </a:t>
            </a:r>
            <a:r>
              <a:rPr lang="fr-FR" dirty="0">
                <a:latin typeface="Avenir Next LT Pro" panose="020B0504020202020204" pitchFamily="34" charset="0"/>
              </a:rPr>
              <a:t>Avant la fête de la Pâque, sachant que l’heure était venue pour lui de passer de ce monde à son Père, Jésus, ayant aimé les siens qui étaient dans le monde, les aima jusqu’au bout. ( </a:t>
            </a:r>
            <a:r>
              <a:rPr lang="fr-FR" dirty="0" err="1">
                <a:latin typeface="Avenir Next LT Pro" panose="020B0504020202020204" pitchFamily="34" charset="0"/>
              </a:rPr>
              <a:t>Jn</a:t>
            </a:r>
            <a:r>
              <a:rPr lang="fr-FR" dirty="0">
                <a:latin typeface="Avenir Next LT Pro" panose="020B0504020202020204" pitchFamily="34" charset="0"/>
              </a:rPr>
              <a:t> 13,1)</a:t>
            </a: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6941" y="3883815"/>
            <a:ext cx="8548290" cy="1018025"/>
          </a:xfrm>
          <a:prstGeom prst="rect">
            <a:avLst/>
          </a:prstGeom>
          <a:solidFill>
            <a:schemeClr val="accent5">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21 </a:t>
            </a:r>
            <a:r>
              <a:rPr lang="fr-FR" dirty="0">
                <a:latin typeface="Avenir Next LT Pro" panose="020B0504020202020204" pitchFamily="34" charset="0"/>
              </a:rPr>
              <a:t>Jésus posa son regard sur lui, et il l’aima. Il lui dit : « Une seule chose te manque : va, vends ce que tu as et donne-le aux pauvres ; alors tu auras un trésor au ciel. Puis viens, suis-moi. » (Mc 10,21)</a:t>
            </a: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46941" y="4941168"/>
            <a:ext cx="8548290" cy="1656184"/>
          </a:xfrm>
          <a:prstGeom prst="rect">
            <a:avLst/>
          </a:prstGeom>
          <a:solidFill>
            <a:schemeClr val="accent6">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34</a:t>
            </a:r>
            <a:r>
              <a:rPr lang="fr-FR" dirty="0"/>
              <a:t> </a:t>
            </a:r>
            <a:r>
              <a:rPr lang="fr-FR" dirty="0">
                <a:latin typeface="Avenir Next LT Pro" panose="020B0504020202020204" pitchFamily="34" charset="0"/>
              </a:rPr>
              <a:t>Je vous donne un commandement nouveau : c’est de vous aimer les uns les autres. Comme je vous ai aimés, vous aussi aimez-vous les uns les autres.</a:t>
            </a:r>
          </a:p>
          <a:p>
            <a:r>
              <a:rPr lang="fr-FR" b="1" baseline="30000" dirty="0">
                <a:latin typeface="Avenir Next LT Pro" panose="020B0504020202020204" pitchFamily="34" charset="0"/>
              </a:rPr>
              <a:t>35</a:t>
            </a:r>
            <a:r>
              <a:rPr lang="fr-FR" dirty="0"/>
              <a:t> </a:t>
            </a:r>
            <a:r>
              <a:rPr lang="fr-FR" dirty="0">
                <a:latin typeface="Avenir Next LT Pro" panose="020B0504020202020204" pitchFamily="34" charset="0"/>
              </a:rPr>
              <a:t>À ceci, tous reconnaîtront que vous êtes mes disciples : si vous avez de l’amour les uns pour les autres. » (</a:t>
            </a:r>
            <a:r>
              <a:rPr lang="fr-FR" dirty="0" err="1">
                <a:latin typeface="Avenir Next LT Pro" panose="020B0504020202020204" pitchFamily="34" charset="0"/>
              </a:rPr>
              <a:t>Jn</a:t>
            </a:r>
            <a:r>
              <a:rPr lang="fr-FR" dirty="0">
                <a:latin typeface="Avenir Next LT Pro" panose="020B0504020202020204" pitchFamily="34" charset="0"/>
              </a:rPr>
              <a:t> 13,34-35)</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
        <p:nvSpPr>
          <p:cNvPr id="10" name="ZoneText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D37B095-220B-494F-89AB-9E72217DC6F4}"/>
              </a:ext>
            </a:extLst>
          </p:cNvPr>
          <p:cNvSpPr txBox="1"/>
          <p:nvPr/>
        </p:nvSpPr>
        <p:spPr>
          <a:xfrm>
            <a:off x="346941" y="3342201"/>
            <a:ext cx="8548290" cy="369332"/>
          </a:xfrm>
          <a:prstGeom prst="rect">
            <a:avLst/>
          </a:prstGeom>
          <a:solidFill>
            <a:srgbClr val="FFFFCC"/>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05</a:t>
            </a:r>
            <a:r>
              <a:rPr lang="fr-FR" dirty="0"/>
              <a:t> </a:t>
            </a:r>
            <a:r>
              <a:rPr lang="fr-FR" dirty="0">
                <a:solidFill>
                  <a:srgbClr val="333333"/>
                </a:solidFill>
                <a:latin typeface="open sans"/>
              </a:rPr>
              <a:t>Jésus aimait Marthe et sa sœur, ainsi que Lazare. (</a:t>
            </a:r>
            <a:r>
              <a:rPr lang="fr-FR" dirty="0" err="1">
                <a:solidFill>
                  <a:srgbClr val="333333"/>
                </a:solidFill>
                <a:latin typeface="open sans"/>
              </a:rPr>
              <a:t>Jn</a:t>
            </a:r>
            <a:r>
              <a:rPr lang="fr-FR" dirty="0">
                <a:solidFill>
                  <a:srgbClr val="333333"/>
                </a:solidFill>
                <a:latin typeface="open sans"/>
              </a:rPr>
              <a:t> 11,5)</a:t>
            </a:r>
            <a:endParaRPr lang="fr-FR" dirty="0">
              <a:latin typeface="Avenir Next LT Pro" panose="020B05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531178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6941" y="1772816"/>
            <a:ext cx="8548290" cy="2880320"/>
          </a:xfrm>
          <a:prstGeom prst="rect">
            <a:avLst/>
          </a:prstGeom>
          <a:solidFill>
            <a:schemeClr val="accent5">
              <a:lumMod val="20000"/>
              <a:lumOff val="80000"/>
            </a:schemeClr>
          </a:solidFill>
          <a:ln>
            <a:noFill/>
          </a:ln>
        </p:spPr>
        <p:txBody>
          <a:bodyPr vert="horz" lIns="91440" tIns="45720" rIns="91440" bIns="45720" rtlCol="0" anchor="ctr">
            <a:noAutofit/>
          </a:bodyPr>
          <a:lstStyle/>
          <a:p>
            <a:r>
              <a:rPr lang="fr-FR" sz="1600" b="1" baseline="30000" dirty="0">
                <a:latin typeface="Avenir Next LT Pro" panose="020B0504020202020204" pitchFamily="34" charset="0"/>
              </a:rPr>
              <a:t>10</a:t>
            </a:r>
            <a:r>
              <a:rPr lang="fr-FR" sz="1600" dirty="0">
                <a:latin typeface="Avenir Next LT Pro" panose="020B0504020202020204" pitchFamily="34" charset="0"/>
              </a:rPr>
              <a:t> Moi, je suis venu pour que les brebis aient la vie, la vie en abondance.</a:t>
            </a:r>
          </a:p>
          <a:p>
            <a:r>
              <a:rPr lang="fr-FR" sz="1600" b="1" baseline="30000" dirty="0">
                <a:latin typeface="Avenir Next LT Pro" panose="020B0504020202020204" pitchFamily="34" charset="0"/>
              </a:rPr>
              <a:t>11</a:t>
            </a:r>
            <a:r>
              <a:rPr lang="fr-FR" sz="1600" dirty="0">
                <a:latin typeface="Avenir Next LT Pro" panose="020B0504020202020204" pitchFamily="34" charset="0"/>
              </a:rPr>
              <a:t> Moi, je suis le bon pasteur, le vrai berger, qui donne sa vie pour ses brebis.</a:t>
            </a:r>
          </a:p>
          <a:p>
            <a:r>
              <a:rPr lang="fr-FR" sz="1600" b="1" baseline="30000" dirty="0">
                <a:latin typeface="Avenir Next LT Pro" panose="020B0504020202020204" pitchFamily="34" charset="0"/>
              </a:rPr>
              <a:t>12 </a:t>
            </a:r>
            <a:r>
              <a:rPr lang="fr-FR" sz="1600" dirty="0">
                <a:latin typeface="Avenir Next LT Pro" panose="020B0504020202020204" pitchFamily="34" charset="0"/>
              </a:rPr>
              <a:t>Le berger mercenaire n’est pas le pasteur, les brebis ne sont pas à lui : s’il voit venir le loup, il abandonne les brebis et s’enfuit ; le loup s’en empare et les disperse. </a:t>
            </a:r>
            <a:r>
              <a:rPr lang="fr-FR" sz="1600" b="1" baseline="30000" dirty="0">
                <a:latin typeface="Avenir Next LT Pro" panose="020B0504020202020204" pitchFamily="34" charset="0"/>
              </a:rPr>
              <a:t>13</a:t>
            </a:r>
            <a:r>
              <a:rPr lang="fr-FR" sz="1600" dirty="0">
                <a:latin typeface="Avenir Next LT Pro" panose="020B0504020202020204" pitchFamily="34" charset="0"/>
              </a:rPr>
              <a:t> Ce berger n’est qu’un mercenaire, et les brebis ne comptent pas vraiment pour lui. </a:t>
            </a:r>
            <a:r>
              <a:rPr lang="fr-FR" sz="1600" b="1" baseline="30000" dirty="0">
                <a:latin typeface="Avenir Next LT Pro" panose="020B0504020202020204" pitchFamily="34" charset="0"/>
              </a:rPr>
              <a:t>14</a:t>
            </a:r>
            <a:r>
              <a:rPr lang="fr-FR" sz="1600" dirty="0">
                <a:latin typeface="Avenir Next LT Pro" panose="020B0504020202020204" pitchFamily="34" charset="0"/>
              </a:rPr>
              <a:t> Moi, je suis le bon pasteur ; je connais mes brebis, et mes brebis me connaissent, </a:t>
            </a:r>
            <a:r>
              <a:rPr lang="fr-FR" sz="1600" b="1" baseline="30000" dirty="0">
                <a:latin typeface="Avenir Next LT Pro" panose="020B0504020202020204" pitchFamily="34" charset="0"/>
              </a:rPr>
              <a:t>15</a:t>
            </a:r>
            <a:r>
              <a:rPr lang="fr-FR" sz="1600" dirty="0">
                <a:latin typeface="Avenir Next LT Pro" panose="020B0504020202020204" pitchFamily="34" charset="0"/>
              </a:rPr>
              <a:t> comme le Père me connaît, et que je connais le Père ; et je donne ma vie pour mes brebis. </a:t>
            </a:r>
          </a:p>
          <a:p>
            <a:r>
              <a:rPr lang="fr-FR" sz="1600" b="1" baseline="30000" dirty="0">
                <a:latin typeface="Avenir Next LT Pro" panose="020B0504020202020204" pitchFamily="34" charset="0"/>
              </a:rPr>
              <a:t>17 </a:t>
            </a:r>
            <a:r>
              <a:rPr lang="fr-FR" sz="1600" dirty="0">
                <a:latin typeface="Avenir Next LT Pro" panose="020B0504020202020204" pitchFamily="34" charset="0"/>
              </a:rPr>
              <a:t>Voici pourquoi le Père m’aime : parce que je donne ma vie, pour la recevoir de nouveau. </a:t>
            </a:r>
            <a:r>
              <a:rPr lang="fr-FR" sz="1600" b="1" baseline="30000" dirty="0">
                <a:latin typeface="Avenir Next LT Pro" panose="020B0504020202020204" pitchFamily="34" charset="0"/>
              </a:rPr>
              <a:t>18</a:t>
            </a:r>
            <a:r>
              <a:rPr lang="fr-FR" sz="1600" dirty="0">
                <a:latin typeface="Avenir Next LT Pro" panose="020B0504020202020204" pitchFamily="34" charset="0"/>
              </a:rPr>
              <a:t> Nul ne peut me l’enlever : je la donne de moi-même. J’ai le pouvoir de la donner, j’ai aussi le pouvoir de la recevoir de nouveau : voilà le commandement que j’ai reçu de mon Père. » ( </a:t>
            </a:r>
            <a:r>
              <a:rPr lang="fr-FR" sz="1600" dirty="0" err="1">
                <a:latin typeface="Avenir Next LT Pro" panose="020B0504020202020204" pitchFamily="34" charset="0"/>
              </a:rPr>
              <a:t>Jn</a:t>
            </a:r>
            <a:r>
              <a:rPr lang="fr-FR" sz="1600" dirty="0">
                <a:latin typeface="Avenir Next LT Pro" panose="020B0504020202020204" pitchFamily="34" charset="0"/>
              </a:rPr>
              <a:t> 10,10-15.17-18)</a:t>
            </a: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46941" y="4725144"/>
            <a:ext cx="8548290" cy="2016224"/>
          </a:xfrm>
          <a:prstGeom prst="rect">
            <a:avLst/>
          </a:prstGeom>
          <a:solidFill>
            <a:schemeClr val="bg2">
              <a:lumMod val="90000"/>
            </a:schemeClr>
          </a:solidFill>
          <a:ln>
            <a:noFill/>
          </a:ln>
        </p:spPr>
        <p:txBody>
          <a:bodyPr vert="horz" lIns="91440" tIns="45720" rIns="91440" bIns="45720" rtlCol="0" anchor="ctr">
            <a:noAutofit/>
          </a:bodyPr>
          <a:lstStyle/>
          <a:p>
            <a:r>
              <a:rPr lang="fr-FR" sz="1600" b="1" baseline="30000" dirty="0">
                <a:latin typeface="Avenir Next LT Pro" panose="020B0504020202020204" pitchFamily="34" charset="0"/>
              </a:rPr>
              <a:t>12</a:t>
            </a:r>
            <a:r>
              <a:rPr lang="fr-FR" sz="1600" dirty="0">
                <a:latin typeface="Avenir Next LT Pro" panose="020B0504020202020204" pitchFamily="34" charset="0"/>
              </a:rPr>
              <a:t> Mon commandement, le voici : Aimez-vous les uns les autres comme je vous ai aimés.</a:t>
            </a:r>
          </a:p>
          <a:p>
            <a:r>
              <a:rPr lang="fr-FR" sz="1600" b="1" baseline="30000" dirty="0">
                <a:latin typeface="Avenir Next LT Pro" panose="020B0504020202020204" pitchFamily="34" charset="0"/>
              </a:rPr>
              <a:t>13</a:t>
            </a:r>
            <a:r>
              <a:rPr lang="fr-FR" sz="1600" dirty="0">
                <a:latin typeface="Avenir Next LT Pro" panose="020B0504020202020204" pitchFamily="34" charset="0"/>
              </a:rPr>
              <a:t> Il n’y a pas de plus grand amour que de donner sa vie pour ceux qu’on aime.</a:t>
            </a:r>
          </a:p>
          <a:p>
            <a:r>
              <a:rPr lang="fr-FR" sz="1600" b="1" baseline="30000" dirty="0">
                <a:latin typeface="Avenir Next LT Pro" panose="020B0504020202020204" pitchFamily="34" charset="0"/>
              </a:rPr>
              <a:t>14</a:t>
            </a:r>
            <a:r>
              <a:rPr lang="fr-FR" sz="1600" dirty="0">
                <a:latin typeface="Avenir Next LT Pro" panose="020B0504020202020204" pitchFamily="34" charset="0"/>
              </a:rPr>
              <a:t> Vous êtes mes amis si vous faites ce que je vous commande.</a:t>
            </a:r>
          </a:p>
          <a:p>
            <a:r>
              <a:rPr lang="fr-FR" sz="1600" b="1" baseline="30000" dirty="0">
                <a:latin typeface="Avenir Next LT Pro" panose="020B0504020202020204" pitchFamily="34" charset="0"/>
              </a:rPr>
              <a:t>15</a:t>
            </a:r>
            <a:r>
              <a:rPr lang="fr-FR" sz="1600" dirty="0">
                <a:latin typeface="Avenir Next LT Pro" panose="020B0504020202020204" pitchFamily="34" charset="0"/>
              </a:rPr>
              <a:t> Je ne vous appelle plus serviteurs, car le serviteur ne sait pas ce que fait son maître ; je vous appelle mes amis, car tout ce que j’ai entendu de mon Père, je vous l’ai fait connaître.</a:t>
            </a:r>
          </a:p>
          <a:p>
            <a:r>
              <a:rPr lang="fr-FR" sz="1600" b="1" baseline="30000" dirty="0">
                <a:latin typeface="Avenir Next LT Pro" panose="020B0504020202020204" pitchFamily="34" charset="0"/>
              </a:rPr>
              <a:t>16 </a:t>
            </a:r>
            <a:r>
              <a:rPr lang="fr-FR" sz="1600" dirty="0">
                <a:latin typeface="Avenir Next LT Pro" panose="020B0504020202020204" pitchFamily="34" charset="0"/>
              </a:rPr>
              <a:t>Ce n’est pas vous qui m’avez choisi, c’est moi qui vous ai choisis et établis, afin que vous alliez, que vous portiez du fruit, et que votre fruit demeure. Alors, tout ce que vous demanderez au Père en mon nom, il vous le donnera. (</a:t>
            </a:r>
            <a:r>
              <a:rPr lang="fr-FR" sz="1600" dirty="0" err="1">
                <a:latin typeface="Avenir Next LT Pro" panose="020B0504020202020204" pitchFamily="34" charset="0"/>
              </a:rPr>
              <a:t>Jn</a:t>
            </a:r>
            <a:r>
              <a:rPr lang="fr-FR" sz="1600" dirty="0">
                <a:latin typeface="Avenir Next LT Pro" panose="020B0504020202020204" pitchFamily="34" charset="0"/>
              </a:rPr>
              <a:t> 15,12-16)</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513611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9758" y="1838793"/>
            <a:ext cx="8548290" cy="1296144"/>
          </a:xfrm>
          <a:prstGeom prst="rect">
            <a:avLst/>
          </a:prstGeom>
          <a:solidFill>
            <a:schemeClr val="accent5">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10</a:t>
            </a:r>
            <a:r>
              <a:rPr lang="fr-FR" dirty="0">
                <a:latin typeface="Avenir Next LT Pro" panose="020B0504020202020204" pitchFamily="34" charset="0"/>
              </a:rPr>
              <a:t> Alors l’ange leur dit : « Ne craignez pas, car voici que je vous annonce une bonne nouvelle, qui sera une grande joie pour tout le peuple :</a:t>
            </a:r>
          </a:p>
          <a:p>
            <a:r>
              <a:rPr lang="fr-FR" b="1" baseline="30000" dirty="0">
                <a:latin typeface="Avenir Next LT Pro" panose="020B0504020202020204" pitchFamily="34" charset="0"/>
              </a:rPr>
              <a:t>11</a:t>
            </a:r>
            <a:r>
              <a:rPr lang="fr-FR" dirty="0">
                <a:latin typeface="Avenir Next LT Pro" panose="020B0504020202020204" pitchFamily="34" charset="0"/>
              </a:rPr>
              <a:t> Aujourd’hui, dans la ville de David, vous est né un Sauveur qui est le Christ, le Seigneur. ( </a:t>
            </a:r>
            <a:r>
              <a:rPr lang="fr-FR" dirty="0" err="1">
                <a:latin typeface="Avenir Next LT Pro" panose="020B0504020202020204" pitchFamily="34" charset="0"/>
              </a:rPr>
              <a:t>Lc</a:t>
            </a:r>
            <a:r>
              <a:rPr lang="fr-FR" dirty="0">
                <a:latin typeface="Avenir Next LT Pro" panose="020B0504020202020204" pitchFamily="34" charset="0"/>
              </a:rPr>
              <a:t> 2, 10-11)</a:t>
            </a:r>
            <a:endParaRPr lang="fr-FR" sz="1300" dirty="0">
              <a:latin typeface="Avenir Next LT Pro" panose="020B0504020202020204" pitchFamily="34" charset="0"/>
              <a:cs typeface="Arial" panose="020B0604020202020204" pitchFamily="34" charset="0"/>
            </a:endParaRP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9758" y="3272922"/>
            <a:ext cx="8548290" cy="1018025"/>
          </a:xfrm>
          <a:prstGeom prst="rect">
            <a:avLst/>
          </a:prstGeom>
          <a:solidFill>
            <a:schemeClr val="accent3">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25</a:t>
            </a:r>
            <a:r>
              <a:rPr lang="fr-FR" dirty="0">
                <a:latin typeface="Avenir Next LT Pro" panose="020B0504020202020204" pitchFamily="34" charset="0"/>
              </a:rPr>
              <a:t> La femme lui dit : « Je sais qu’il vient, le Messie, celui qu’on appelle Christ. Quand il viendra, c’est lui qui nous fera connaître toutes choses. »</a:t>
            </a:r>
          </a:p>
          <a:p>
            <a:r>
              <a:rPr lang="fr-FR" b="1" baseline="30000" dirty="0">
                <a:latin typeface="Avenir Next LT Pro" panose="020B0504020202020204" pitchFamily="34" charset="0"/>
              </a:rPr>
              <a:t>26</a:t>
            </a:r>
            <a:r>
              <a:rPr lang="fr-FR" dirty="0">
                <a:latin typeface="Avenir Next LT Pro" panose="020B0504020202020204" pitchFamily="34" charset="0"/>
              </a:rPr>
              <a:t> Jésus lui dit : « Je le suis, moi qui te parle. » (</a:t>
            </a:r>
            <a:r>
              <a:rPr lang="fr-FR" dirty="0" err="1">
                <a:latin typeface="Avenir Next LT Pro" panose="020B0504020202020204" pitchFamily="34" charset="0"/>
              </a:rPr>
              <a:t>Jn</a:t>
            </a:r>
            <a:r>
              <a:rPr lang="fr-FR" dirty="0">
                <a:latin typeface="Avenir Next LT Pro" panose="020B0504020202020204" pitchFamily="34" charset="0"/>
              </a:rPr>
              <a:t> 4, 25-26)</a:t>
            </a: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49758" y="4428933"/>
            <a:ext cx="8548290" cy="2240428"/>
          </a:xfrm>
          <a:prstGeom prst="rect">
            <a:avLst/>
          </a:prstGeom>
          <a:solidFill>
            <a:schemeClr val="accent4">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27</a:t>
            </a:r>
            <a:r>
              <a:rPr lang="fr-FR" dirty="0">
                <a:latin typeface="Avenir Next LT Pro" panose="020B0504020202020204" pitchFamily="34" charset="0"/>
              </a:rPr>
              <a:t> Jésus s’en alla, ainsi que ses disciples, vers les villages situés aux environs de Césarée-de-Philippe. Chemin faisant, il interrogeait ses disciples : « Au dire des gens, qui suis-je ? »</a:t>
            </a:r>
          </a:p>
          <a:p>
            <a:r>
              <a:rPr lang="fr-FR" b="1" baseline="30000" dirty="0">
                <a:latin typeface="Avenir Next LT Pro" panose="020B0504020202020204" pitchFamily="34" charset="0"/>
              </a:rPr>
              <a:t>28</a:t>
            </a:r>
            <a:r>
              <a:rPr lang="fr-FR" dirty="0">
                <a:latin typeface="Avenir Next LT Pro" panose="020B0504020202020204" pitchFamily="34" charset="0"/>
              </a:rPr>
              <a:t> Ils lui répondirent : « Jean le Baptiste ; pour d’autres, Élie ; pour d’autres, un des prophètes. »</a:t>
            </a:r>
          </a:p>
          <a:p>
            <a:r>
              <a:rPr lang="fr-FR" b="1" baseline="30000" dirty="0">
                <a:latin typeface="Avenir Next LT Pro" panose="020B0504020202020204" pitchFamily="34" charset="0"/>
              </a:rPr>
              <a:t>29</a:t>
            </a:r>
            <a:r>
              <a:rPr lang="fr-FR" dirty="0">
                <a:latin typeface="Avenir Next LT Pro" panose="020B0504020202020204" pitchFamily="34" charset="0"/>
              </a:rPr>
              <a:t> Et lui les interrogeait : « Et vous, que dites-vous ? Pour vous, qui suis-je ? » Pierre, prenant la parole, lui dit : « Tu es le Christ. » (Mc 8,27-29)</a:t>
            </a:r>
            <a:endParaRPr lang="fr-FR" sz="1300" dirty="0">
              <a:latin typeface="Avenir Next LT Pro" panose="020B0504020202020204" pitchFamily="34" charset="0"/>
              <a:cs typeface="Arial" panose="020B0604020202020204" pitchFamily="34" charset="0"/>
            </a:endParaRP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863513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sz="3200" dirty="0">
                <a:solidFill>
                  <a:schemeClr val="bg1"/>
                </a:solidFill>
              </a:rPr>
              <a:t>Sauveur, Christ, Seigneur, Messie?</a:t>
            </a: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9758" y="1838793"/>
            <a:ext cx="8548290" cy="1296144"/>
          </a:xfrm>
          <a:prstGeom prst="rect">
            <a:avLst/>
          </a:prstGeom>
          <a:solidFill>
            <a:schemeClr val="accent3">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10</a:t>
            </a:r>
            <a:r>
              <a:rPr lang="fr-FR" dirty="0">
                <a:latin typeface="Avenir Next LT Pro" panose="020B0504020202020204" pitchFamily="34" charset="0"/>
              </a:rPr>
              <a:t> Alors l’ange leur dit : « Ne craignez pas, car voici que je vous annonce une bonne nouvelle, qui sera une grande joie pour tout le peuple :</a:t>
            </a:r>
          </a:p>
          <a:p>
            <a:r>
              <a:rPr lang="fr-FR" b="1" baseline="30000" dirty="0">
                <a:latin typeface="Avenir Next LT Pro" panose="020B0504020202020204" pitchFamily="34" charset="0"/>
              </a:rPr>
              <a:t>11</a:t>
            </a:r>
            <a:r>
              <a:rPr lang="fr-FR" dirty="0">
                <a:latin typeface="Avenir Next LT Pro" panose="020B0504020202020204" pitchFamily="34" charset="0"/>
              </a:rPr>
              <a:t> Aujourd’hui, dans la ville de David, vous est né un</a:t>
            </a:r>
            <a:r>
              <a:rPr lang="fr-FR" b="1" dirty="0">
                <a:latin typeface="Avenir Next LT Pro" panose="020B0504020202020204" pitchFamily="34" charset="0"/>
              </a:rPr>
              <a:t> Sauveur </a:t>
            </a:r>
            <a:r>
              <a:rPr lang="fr-FR" dirty="0">
                <a:latin typeface="Avenir Next LT Pro" panose="020B0504020202020204" pitchFamily="34" charset="0"/>
              </a:rPr>
              <a:t>qui est le </a:t>
            </a:r>
            <a:r>
              <a:rPr lang="fr-FR" b="1" dirty="0">
                <a:latin typeface="Avenir Next LT Pro" panose="020B0504020202020204" pitchFamily="34" charset="0"/>
              </a:rPr>
              <a:t>Christ</a:t>
            </a:r>
            <a:r>
              <a:rPr lang="fr-FR" dirty="0">
                <a:latin typeface="Avenir Next LT Pro" panose="020B0504020202020204" pitchFamily="34" charset="0"/>
              </a:rPr>
              <a:t>, le </a:t>
            </a:r>
            <a:r>
              <a:rPr lang="fr-FR" b="1" dirty="0">
                <a:latin typeface="Avenir Next LT Pro" panose="020B0504020202020204" pitchFamily="34" charset="0"/>
              </a:rPr>
              <a:t>Seigneur. </a:t>
            </a:r>
            <a:r>
              <a:rPr lang="fr-FR" dirty="0">
                <a:latin typeface="Avenir Next LT Pro" panose="020B0504020202020204" pitchFamily="34" charset="0"/>
              </a:rPr>
              <a:t>( </a:t>
            </a:r>
            <a:r>
              <a:rPr lang="fr-FR" dirty="0" err="1">
                <a:latin typeface="Avenir Next LT Pro" panose="020B0504020202020204" pitchFamily="34" charset="0"/>
              </a:rPr>
              <a:t>Lc</a:t>
            </a:r>
            <a:r>
              <a:rPr lang="fr-FR" dirty="0">
                <a:latin typeface="Avenir Next LT Pro" panose="020B0504020202020204" pitchFamily="34" charset="0"/>
              </a:rPr>
              <a:t> 2, 10-11)</a:t>
            </a:r>
            <a:endParaRPr lang="fr-FR" sz="1300" dirty="0">
              <a:latin typeface="Avenir Next LT Pro" panose="020B0504020202020204" pitchFamily="34" charset="0"/>
              <a:cs typeface="Arial" panose="020B0604020202020204" pitchFamily="34" charset="0"/>
            </a:endParaRP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62876" y="3272922"/>
            <a:ext cx="8548290" cy="1018025"/>
          </a:xfrm>
          <a:prstGeom prst="rect">
            <a:avLst/>
          </a:prstGeom>
          <a:solidFill>
            <a:schemeClr val="accent5">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25</a:t>
            </a:r>
            <a:r>
              <a:rPr lang="fr-FR" dirty="0">
                <a:latin typeface="Avenir Next LT Pro" panose="020B0504020202020204" pitchFamily="34" charset="0"/>
              </a:rPr>
              <a:t> La femme lui dit : « Je sais qu’il vient, le </a:t>
            </a:r>
            <a:r>
              <a:rPr lang="fr-FR" b="1" dirty="0">
                <a:latin typeface="Avenir Next LT Pro" panose="020B0504020202020204" pitchFamily="34" charset="0"/>
              </a:rPr>
              <a:t>Messie</a:t>
            </a:r>
            <a:r>
              <a:rPr lang="fr-FR" dirty="0">
                <a:latin typeface="Avenir Next LT Pro" panose="020B0504020202020204" pitchFamily="34" charset="0"/>
              </a:rPr>
              <a:t>, celui qu’on appelle </a:t>
            </a:r>
            <a:r>
              <a:rPr lang="fr-FR" b="1" dirty="0">
                <a:latin typeface="Avenir Next LT Pro" panose="020B0504020202020204" pitchFamily="34" charset="0"/>
              </a:rPr>
              <a:t>Christ</a:t>
            </a:r>
            <a:r>
              <a:rPr lang="fr-FR" dirty="0">
                <a:latin typeface="Avenir Next LT Pro" panose="020B0504020202020204" pitchFamily="34" charset="0"/>
              </a:rPr>
              <a:t>. Quand il viendra, c’est lui qui nous fera connaître toutes choses. »</a:t>
            </a:r>
          </a:p>
          <a:p>
            <a:r>
              <a:rPr lang="fr-FR" b="1" baseline="30000" dirty="0">
                <a:latin typeface="Avenir Next LT Pro" panose="020B0504020202020204" pitchFamily="34" charset="0"/>
              </a:rPr>
              <a:t>26</a:t>
            </a:r>
            <a:r>
              <a:rPr lang="fr-FR" dirty="0">
                <a:latin typeface="Avenir Next LT Pro" panose="020B0504020202020204" pitchFamily="34" charset="0"/>
              </a:rPr>
              <a:t> Jésus lui dit : « Je le suis, moi qui te parle. » (</a:t>
            </a:r>
            <a:r>
              <a:rPr lang="fr-FR" dirty="0" err="1">
                <a:latin typeface="Avenir Next LT Pro" panose="020B0504020202020204" pitchFamily="34" charset="0"/>
              </a:rPr>
              <a:t>Jn</a:t>
            </a:r>
            <a:r>
              <a:rPr lang="fr-FR" dirty="0">
                <a:latin typeface="Avenir Next LT Pro" panose="020B0504020202020204" pitchFamily="34" charset="0"/>
              </a:rPr>
              <a:t> 4, 25-26)</a:t>
            </a: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49758" y="4428933"/>
            <a:ext cx="8548290" cy="2240428"/>
          </a:xfrm>
          <a:prstGeom prst="rect">
            <a:avLst/>
          </a:prstGeom>
          <a:solidFill>
            <a:schemeClr val="accent6">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27</a:t>
            </a:r>
            <a:r>
              <a:rPr lang="fr-FR" dirty="0">
                <a:latin typeface="Avenir Next LT Pro" panose="020B0504020202020204" pitchFamily="34" charset="0"/>
              </a:rPr>
              <a:t> Jésus s’en alla, ainsi que ses disciples, vers les villages situés aux environs de Césarée-de-Philippe. Chemin faisant, il interrogeait ses disciples : « Au dire des gens, qui suis-je ? »</a:t>
            </a:r>
          </a:p>
          <a:p>
            <a:r>
              <a:rPr lang="fr-FR" b="1" baseline="30000" dirty="0">
                <a:latin typeface="Avenir Next LT Pro" panose="020B0504020202020204" pitchFamily="34" charset="0"/>
              </a:rPr>
              <a:t>28</a:t>
            </a:r>
            <a:r>
              <a:rPr lang="fr-FR" dirty="0">
                <a:latin typeface="Avenir Next LT Pro" panose="020B0504020202020204" pitchFamily="34" charset="0"/>
              </a:rPr>
              <a:t> Ils lui répondirent : « Jean le Baptiste ; pour d’autres, Élie ; pour d’autres, un des prophètes. »</a:t>
            </a:r>
          </a:p>
          <a:p>
            <a:r>
              <a:rPr lang="fr-FR" b="1" baseline="30000" dirty="0">
                <a:latin typeface="Avenir Next LT Pro" panose="020B0504020202020204" pitchFamily="34" charset="0"/>
              </a:rPr>
              <a:t>29</a:t>
            </a:r>
            <a:r>
              <a:rPr lang="fr-FR" dirty="0">
                <a:latin typeface="Avenir Next LT Pro" panose="020B0504020202020204" pitchFamily="34" charset="0"/>
              </a:rPr>
              <a:t> Et lui les interrogeait : « Et vous, que dites-vous ? Pour vous, qui suis-je ? » Pierre, prenant la parole, lui dit : « </a:t>
            </a:r>
            <a:r>
              <a:rPr lang="fr-FR" b="1" dirty="0">
                <a:latin typeface="Avenir Next LT Pro" panose="020B0504020202020204" pitchFamily="34" charset="0"/>
              </a:rPr>
              <a:t>Tu es le Christ</a:t>
            </a:r>
            <a:r>
              <a:rPr lang="fr-FR" dirty="0">
                <a:latin typeface="Avenir Next LT Pro" panose="020B0504020202020204" pitchFamily="34" charset="0"/>
              </a:rPr>
              <a:t>. »(Mc 8,27-29)</a:t>
            </a:r>
            <a:endParaRPr lang="fr-FR" sz="1300" dirty="0">
              <a:latin typeface="Avenir Next LT Pro" panose="020B0504020202020204" pitchFamily="34" charset="0"/>
              <a:cs typeface="Arial" panose="020B0604020202020204" pitchFamily="34" charset="0"/>
            </a:endParaRP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8174123"/>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5518386" cy="169918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710157"/>
            <a:ext cx="5518386" cy="1143000"/>
          </a:xfrm>
        </p:spPr>
        <p:txBody>
          <a:bodyPr>
            <a:normAutofit/>
          </a:bodyPr>
          <a:lstStyle/>
          <a:p>
            <a:r>
              <a:rPr lang="fr-CA" dirty="0">
                <a:solidFill>
                  <a:schemeClr val="bg1"/>
                </a:solidFill>
              </a:rPr>
              <a:t>La baptême de Jésus</a:t>
            </a:r>
            <a:br>
              <a:rPr lang="fr-CA" dirty="0">
                <a:solidFill>
                  <a:schemeClr val="bg1"/>
                </a:solidFill>
              </a:rPr>
            </a:br>
            <a:r>
              <a:rPr lang="fr-CA" sz="2400" dirty="0">
                <a:solidFill>
                  <a:schemeClr val="bg1"/>
                </a:solidFill>
              </a:rPr>
              <a:t>(Mt 3, 1-6.11.13-17)</a:t>
            </a: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62837" y="2420863"/>
            <a:ext cx="8548290" cy="4248497"/>
          </a:xfrm>
          <a:prstGeom prst="rect">
            <a:avLst/>
          </a:prstGeom>
          <a:solidFill>
            <a:schemeClr val="tx2">
              <a:lumMod val="40000"/>
              <a:lumOff val="6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cs typeface="Arial" panose="020B0604020202020204" pitchFamily="34" charset="0"/>
              </a:rPr>
              <a:t>01</a:t>
            </a:r>
            <a:r>
              <a:rPr lang="fr-FR" dirty="0">
                <a:latin typeface="Avenir Next LT Pro" panose="020B0504020202020204" pitchFamily="34" charset="0"/>
                <a:cs typeface="Arial" panose="020B0604020202020204" pitchFamily="34" charset="0"/>
              </a:rPr>
              <a:t> En ces jours-là, paraît Jean le Baptiste, qui proclame dans le désert de Judée : </a:t>
            </a:r>
            <a:r>
              <a:rPr lang="fr-FR" b="1" baseline="30000" dirty="0">
                <a:latin typeface="Avenir Next LT Pro" panose="020B0504020202020204" pitchFamily="34" charset="0"/>
                <a:cs typeface="Arial" panose="020B0604020202020204" pitchFamily="34" charset="0"/>
              </a:rPr>
              <a:t>02</a:t>
            </a:r>
            <a:r>
              <a:rPr lang="fr-FR" dirty="0">
                <a:latin typeface="Avenir Next LT Pro" panose="020B0504020202020204" pitchFamily="34" charset="0"/>
                <a:cs typeface="Arial" panose="020B0604020202020204" pitchFamily="34" charset="0"/>
              </a:rPr>
              <a:t> « Convertissez-vous, car le royaume des Cieux est tout proche. » …</a:t>
            </a:r>
          </a:p>
          <a:p>
            <a:r>
              <a:rPr lang="fr-FR" b="1" baseline="30000" dirty="0">
                <a:latin typeface="Avenir Next LT Pro" panose="020B0504020202020204" pitchFamily="34" charset="0"/>
                <a:cs typeface="Arial" panose="020B0604020202020204" pitchFamily="34" charset="0"/>
              </a:rPr>
              <a:t>05 </a:t>
            </a:r>
            <a:r>
              <a:rPr lang="fr-FR" dirty="0">
                <a:latin typeface="Avenir Next LT Pro" panose="020B0504020202020204" pitchFamily="34" charset="0"/>
                <a:cs typeface="Arial" panose="020B0604020202020204" pitchFamily="34" charset="0"/>
              </a:rPr>
              <a:t>Alors Jérusalem, toute la Judée et toute la région du Jourdain se rendaient auprès de lui, </a:t>
            </a:r>
            <a:r>
              <a:rPr lang="fr-FR" b="1" baseline="30000" dirty="0">
                <a:latin typeface="Avenir Next LT Pro" panose="020B0504020202020204" pitchFamily="34" charset="0"/>
                <a:cs typeface="Arial" panose="020B0604020202020204" pitchFamily="34" charset="0"/>
              </a:rPr>
              <a:t>06</a:t>
            </a:r>
            <a:r>
              <a:rPr lang="fr-FR" dirty="0">
                <a:latin typeface="Avenir Next LT Pro" panose="020B0504020202020204" pitchFamily="34" charset="0"/>
                <a:cs typeface="Arial" panose="020B0604020202020204" pitchFamily="34" charset="0"/>
              </a:rPr>
              <a:t> et ils étaient baptisés par lui dans le Jourdain en reconnaissant leurs péchés.… Il leur dit: </a:t>
            </a:r>
            <a:r>
              <a:rPr lang="fr-FR" b="1" baseline="30000" dirty="0">
                <a:latin typeface="Avenir Next LT Pro" panose="020B0504020202020204" pitchFamily="34" charset="0"/>
                <a:cs typeface="Arial" panose="020B0604020202020204" pitchFamily="34" charset="0"/>
              </a:rPr>
              <a:t>11</a:t>
            </a:r>
            <a:r>
              <a:rPr lang="fr-FR" dirty="0">
                <a:latin typeface="Avenir Next LT Pro" panose="020B0504020202020204" pitchFamily="34" charset="0"/>
                <a:cs typeface="Arial" panose="020B0604020202020204" pitchFamily="34" charset="0"/>
              </a:rPr>
              <a:t> « Moi, je vous baptise dans l’eau, en vue de la conversion. Mais celui qui vient derrière moi est plus fort que moi, et je ne suis pas digne de lui retirer ses sandales. Lui vous baptisera dans l’Esprit Saint et le feu. » … </a:t>
            </a:r>
            <a:r>
              <a:rPr lang="fr-FR" b="1" baseline="30000" dirty="0">
                <a:latin typeface="Avenir Next LT Pro" panose="020B0504020202020204" pitchFamily="34" charset="0"/>
                <a:cs typeface="Arial" panose="020B0604020202020204" pitchFamily="34" charset="0"/>
              </a:rPr>
              <a:t>13</a:t>
            </a:r>
            <a:r>
              <a:rPr lang="fr-FR" dirty="0">
                <a:latin typeface="Avenir Next LT Pro" panose="020B0504020202020204" pitchFamily="34" charset="0"/>
                <a:cs typeface="Arial" panose="020B0604020202020204" pitchFamily="34" charset="0"/>
              </a:rPr>
              <a:t> Alors paraît Jésus. Il était venu de Galilée jusqu’au Jourdain auprès de Jean, pour être baptisé par lui. </a:t>
            </a:r>
            <a:r>
              <a:rPr lang="fr-FR" b="1" baseline="30000" dirty="0">
                <a:latin typeface="Avenir Next LT Pro" panose="020B0504020202020204" pitchFamily="34" charset="0"/>
                <a:cs typeface="Arial" panose="020B0604020202020204" pitchFamily="34" charset="0"/>
              </a:rPr>
              <a:t>14</a:t>
            </a:r>
            <a:r>
              <a:rPr lang="fr-FR" dirty="0">
                <a:latin typeface="Avenir Next LT Pro" panose="020B0504020202020204" pitchFamily="34" charset="0"/>
                <a:cs typeface="Arial" panose="020B0604020202020204" pitchFamily="34" charset="0"/>
              </a:rPr>
              <a:t> Jean voulait l’en empêcher et disait : « C’est moi qui ai besoin d’être baptisé par toi, et c’est toi qui viens à moi ! » </a:t>
            </a:r>
            <a:r>
              <a:rPr lang="fr-FR" b="1" baseline="30000" dirty="0">
                <a:latin typeface="Avenir Next LT Pro" panose="020B0504020202020204" pitchFamily="34" charset="0"/>
                <a:cs typeface="Arial" panose="020B0604020202020204" pitchFamily="34" charset="0"/>
              </a:rPr>
              <a:t>15</a:t>
            </a:r>
            <a:r>
              <a:rPr lang="fr-FR" dirty="0">
                <a:latin typeface="Avenir Next LT Pro" panose="020B0504020202020204" pitchFamily="34" charset="0"/>
                <a:cs typeface="Arial" panose="020B0604020202020204" pitchFamily="34" charset="0"/>
              </a:rPr>
              <a:t> Mais Jésus lui répondit : « Laisse faire pour le moment, car il convient que nous accomplissions ainsi toute justice. » Alors Jean le laisse faire. </a:t>
            </a:r>
            <a:r>
              <a:rPr lang="fr-FR" b="1" baseline="30000" dirty="0">
                <a:latin typeface="Avenir Next LT Pro" panose="020B0504020202020204" pitchFamily="34" charset="0"/>
                <a:cs typeface="Arial" panose="020B0604020202020204" pitchFamily="34" charset="0"/>
              </a:rPr>
              <a:t>16</a:t>
            </a:r>
            <a:r>
              <a:rPr lang="fr-FR" dirty="0">
                <a:latin typeface="Avenir Next LT Pro" panose="020B0504020202020204" pitchFamily="34" charset="0"/>
                <a:cs typeface="Arial" panose="020B0604020202020204" pitchFamily="34" charset="0"/>
              </a:rPr>
              <a:t> Dès que Jésus fut baptisé, il remonta de l’eau, et voici que les cieux s’ouvrirent : il vit l’Esprit de Dieu descendre comme une colombe et venir sur lui. </a:t>
            </a:r>
            <a:r>
              <a:rPr lang="fr-FR" b="1" baseline="30000" dirty="0">
                <a:latin typeface="Avenir Next LT Pro" panose="020B0504020202020204" pitchFamily="34" charset="0"/>
                <a:cs typeface="Arial" panose="020B0604020202020204" pitchFamily="34" charset="0"/>
              </a:rPr>
              <a:t>17</a:t>
            </a:r>
            <a:r>
              <a:rPr lang="fr-FR" b="1" baseline="30000" dirty="0">
                <a:solidFill>
                  <a:srgbClr val="FF0000"/>
                </a:solidFill>
                <a:latin typeface="Avenir Next LT Pro" panose="020B0504020202020204" pitchFamily="34" charset="0"/>
                <a:cs typeface="Arial" panose="020B0604020202020204" pitchFamily="34" charset="0"/>
              </a:rPr>
              <a:t> </a:t>
            </a:r>
            <a:r>
              <a:rPr lang="fr-FR" dirty="0">
                <a:latin typeface="Avenir Next LT Pro" panose="020B0504020202020204" pitchFamily="34" charset="0"/>
                <a:cs typeface="Arial" panose="020B0604020202020204" pitchFamily="34" charset="0"/>
              </a:rPr>
              <a:t>Et des cieux, une voix disait : « Celui-ci est mon Fils bien-aimé, en qui je trouve ma joie. »</a:t>
            </a:r>
          </a:p>
        </p:txBody>
      </p:sp>
      <p:pic>
        <p:nvPicPr>
          <p:cNvPr id="8" name="Image 7" descr="Une image contenant bâtiment, fenêtre, assis, différent&#10;&#10;Description générée automatiquement">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42E3A0-E6E2-42D9-A43B-1AA7AACCCC23}"/>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012161" y="432065"/>
            <a:ext cx="2782082" cy="171070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9144176"/>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5518386" cy="169918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710157"/>
            <a:ext cx="5518386" cy="1143000"/>
          </a:xfrm>
        </p:spPr>
        <p:txBody>
          <a:bodyPr>
            <a:normAutofit/>
          </a:bodyPr>
          <a:lstStyle/>
          <a:p>
            <a:r>
              <a:rPr lang="fr-CA" dirty="0">
                <a:solidFill>
                  <a:schemeClr val="bg1"/>
                </a:solidFill>
              </a:rPr>
              <a:t>Jésus au désert</a:t>
            </a:r>
            <a:br>
              <a:rPr lang="fr-CA" dirty="0">
                <a:solidFill>
                  <a:schemeClr val="bg1"/>
                </a:solidFill>
              </a:rPr>
            </a:br>
            <a:r>
              <a:rPr lang="fr-CA" sz="2400" dirty="0">
                <a:solidFill>
                  <a:schemeClr val="bg1"/>
                </a:solidFill>
              </a:rPr>
              <a:t>(Mt 4, 1-11)</a:t>
            </a: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62837" y="2420863"/>
            <a:ext cx="8548290" cy="4248497"/>
          </a:xfrm>
          <a:prstGeom prst="rect">
            <a:avLst/>
          </a:prstGeom>
          <a:solidFill>
            <a:schemeClr val="tx2">
              <a:lumMod val="40000"/>
              <a:lumOff val="60000"/>
            </a:schemeClr>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cs typeface="Arial" panose="020B0604020202020204" pitchFamily="34" charset="0"/>
              </a:rPr>
              <a:t>01</a:t>
            </a:r>
            <a:r>
              <a:rPr lang="fr-FR" dirty="0">
                <a:latin typeface="Avenir Next LT Pro" panose="020B0504020202020204" pitchFamily="34" charset="0"/>
                <a:cs typeface="Arial" panose="020B0604020202020204" pitchFamily="34" charset="0"/>
              </a:rPr>
              <a:t>Alors Jésus fut conduit au désert par l’Esprit pour être tenté par le diable. </a:t>
            </a:r>
            <a:r>
              <a:rPr lang="fr-FR" b="1" baseline="30000" dirty="0">
                <a:latin typeface="Avenir Next LT Pro" panose="020B0504020202020204" pitchFamily="34" charset="0"/>
                <a:cs typeface="Arial" panose="020B0604020202020204" pitchFamily="34" charset="0"/>
              </a:rPr>
              <a:t>02</a:t>
            </a:r>
            <a:r>
              <a:rPr lang="fr-FR" dirty="0">
                <a:latin typeface="Avenir Next LT Pro" panose="020B0504020202020204" pitchFamily="34" charset="0"/>
                <a:cs typeface="Arial" panose="020B0604020202020204" pitchFamily="34" charset="0"/>
              </a:rPr>
              <a:t>Après avoir jeûné quarante jours et quarante nuits, il eut faim. </a:t>
            </a:r>
            <a:r>
              <a:rPr lang="fr-FR" b="1" baseline="30000" dirty="0">
                <a:latin typeface="Avenir Next LT Pro" panose="020B0504020202020204" pitchFamily="34" charset="0"/>
                <a:cs typeface="Arial" panose="020B0604020202020204" pitchFamily="34" charset="0"/>
              </a:rPr>
              <a:t>03</a:t>
            </a:r>
            <a:r>
              <a:rPr lang="fr-FR" dirty="0">
                <a:latin typeface="Avenir Next LT Pro" panose="020B0504020202020204" pitchFamily="34" charset="0"/>
                <a:cs typeface="Arial" panose="020B0604020202020204" pitchFamily="34" charset="0"/>
              </a:rPr>
              <a:t> Le tentateur s’approcha et lui dit : « Si tu es Fils de Dieu, ordonne que ces pierres deviennent des pains. » </a:t>
            </a:r>
            <a:r>
              <a:rPr lang="fr-FR" b="1" baseline="30000" dirty="0">
                <a:latin typeface="Avenir Next LT Pro" panose="020B0504020202020204" pitchFamily="34" charset="0"/>
                <a:cs typeface="Arial" panose="020B0604020202020204" pitchFamily="34" charset="0"/>
              </a:rPr>
              <a:t>04</a:t>
            </a:r>
            <a:r>
              <a:rPr lang="fr-FR" dirty="0">
                <a:latin typeface="Avenir Next LT Pro" panose="020B0504020202020204" pitchFamily="34" charset="0"/>
                <a:cs typeface="Arial" panose="020B0604020202020204" pitchFamily="34" charset="0"/>
              </a:rPr>
              <a:t> Mais Jésus répondit : « Il est écrit : L’homme ne vit pas seulement de pain, mais de toute parole qui sort de la bouche de Dieu. » </a:t>
            </a:r>
            <a:r>
              <a:rPr lang="fr-FR" b="1" baseline="30000" dirty="0">
                <a:latin typeface="Avenir Next LT Pro" panose="020B0504020202020204" pitchFamily="34" charset="0"/>
                <a:cs typeface="Arial" panose="020B0604020202020204" pitchFamily="34" charset="0"/>
              </a:rPr>
              <a:t>05</a:t>
            </a:r>
            <a:r>
              <a:rPr lang="fr-FR" dirty="0">
                <a:latin typeface="Avenir Next LT Pro" panose="020B0504020202020204" pitchFamily="34" charset="0"/>
                <a:cs typeface="Arial" panose="020B0604020202020204" pitchFamily="34" charset="0"/>
              </a:rPr>
              <a:t> Alors le diable l’emmène à la Ville sainte, le place au sommet du Temple </a:t>
            </a:r>
            <a:r>
              <a:rPr lang="fr-FR" b="1" baseline="30000" dirty="0">
                <a:latin typeface="Avenir Next LT Pro" panose="020B0504020202020204" pitchFamily="34" charset="0"/>
                <a:cs typeface="Arial" panose="020B0604020202020204" pitchFamily="34" charset="0"/>
              </a:rPr>
              <a:t>06 </a:t>
            </a:r>
            <a:r>
              <a:rPr lang="fr-FR" dirty="0">
                <a:latin typeface="Avenir Next LT Pro" panose="020B0504020202020204" pitchFamily="34" charset="0"/>
                <a:cs typeface="Arial" panose="020B0604020202020204" pitchFamily="34" charset="0"/>
              </a:rPr>
              <a:t>et lui dit : « Si tu es Fils de Dieu, jette-toi en bas ; car il est écrit : Il donnera pour toi des ordres à ses anges, et : Ils te porteront sur leurs mains, de peur que ton pied ne heurte une pierre. » </a:t>
            </a:r>
            <a:r>
              <a:rPr lang="fr-FR" b="1" baseline="30000" dirty="0">
                <a:latin typeface="Avenir Next LT Pro" panose="020B0504020202020204" pitchFamily="34" charset="0"/>
                <a:cs typeface="Arial" panose="020B0604020202020204" pitchFamily="34" charset="0"/>
              </a:rPr>
              <a:t>07</a:t>
            </a:r>
            <a:r>
              <a:rPr lang="fr-FR" dirty="0">
                <a:latin typeface="Avenir Next LT Pro" panose="020B0504020202020204" pitchFamily="34" charset="0"/>
                <a:cs typeface="Arial" panose="020B0604020202020204" pitchFamily="34" charset="0"/>
              </a:rPr>
              <a:t>Jésus lui déclara : « Il est encore écrit : Tu ne mettras pas à l’épreuve le Seigneur ton Dieu. » </a:t>
            </a:r>
            <a:r>
              <a:rPr lang="fr-FR" b="1" baseline="30000" dirty="0">
                <a:latin typeface="Avenir Next LT Pro" panose="020B0504020202020204" pitchFamily="34" charset="0"/>
                <a:cs typeface="Arial" panose="020B0604020202020204" pitchFamily="34" charset="0"/>
              </a:rPr>
              <a:t>08</a:t>
            </a:r>
            <a:r>
              <a:rPr lang="fr-FR" dirty="0">
                <a:latin typeface="Avenir Next LT Pro" panose="020B0504020202020204" pitchFamily="34" charset="0"/>
                <a:cs typeface="Arial" panose="020B0604020202020204" pitchFamily="34" charset="0"/>
              </a:rPr>
              <a:t> Le diable l’emmène encore sur une très haute montagne et lui montre tous les royaumes du monde et leur gloire. </a:t>
            </a:r>
            <a:r>
              <a:rPr lang="fr-FR" b="1" baseline="30000" dirty="0">
                <a:latin typeface="Avenir Next LT Pro" panose="020B0504020202020204" pitchFamily="34" charset="0"/>
                <a:cs typeface="Arial" panose="020B0604020202020204" pitchFamily="34" charset="0"/>
              </a:rPr>
              <a:t>09</a:t>
            </a:r>
            <a:r>
              <a:rPr lang="fr-FR" dirty="0">
                <a:latin typeface="Avenir Next LT Pro" panose="020B0504020202020204" pitchFamily="34" charset="0"/>
                <a:cs typeface="Arial" panose="020B0604020202020204" pitchFamily="34" charset="0"/>
              </a:rPr>
              <a:t> Il lui dit : «Tout cela, je te le donnerai, si, tombant à mes pieds, tu te prosternes devant moi.» </a:t>
            </a:r>
            <a:r>
              <a:rPr lang="fr-FR" b="1" baseline="30000" dirty="0">
                <a:latin typeface="Avenir Next LT Pro" panose="020B0504020202020204" pitchFamily="34" charset="0"/>
                <a:cs typeface="Arial" panose="020B0604020202020204" pitchFamily="34" charset="0"/>
              </a:rPr>
              <a:t>10</a:t>
            </a:r>
            <a:r>
              <a:rPr lang="fr-FR" dirty="0">
                <a:latin typeface="Avenir Next LT Pro" panose="020B0504020202020204" pitchFamily="34" charset="0"/>
                <a:cs typeface="Arial" panose="020B0604020202020204" pitchFamily="34" charset="0"/>
              </a:rPr>
              <a:t> Alors, Jésus lui dit : « Arrière, Satan ! car il est écrit : C’est le Seigneur ton Dieu que tu adoreras, à lui seul tu rendras un culte. » </a:t>
            </a:r>
            <a:r>
              <a:rPr lang="fr-FR" b="1" baseline="30000" dirty="0">
                <a:latin typeface="Avenir Next LT Pro" panose="020B0504020202020204" pitchFamily="34" charset="0"/>
                <a:cs typeface="Arial" panose="020B0604020202020204" pitchFamily="34" charset="0"/>
              </a:rPr>
              <a:t>11</a:t>
            </a:r>
            <a:r>
              <a:rPr lang="fr-FR" dirty="0">
                <a:latin typeface="Avenir Next LT Pro" panose="020B0504020202020204" pitchFamily="34" charset="0"/>
                <a:cs typeface="Arial" panose="020B0604020202020204" pitchFamily="34" charset="0"/>
              </a:rPr>
              <a:t> Alors le diable le quitte. </a:t>
            </a:r>
          </a:p>
        </p:txBody>
      </p:sp>
      <p:pic>
        <p:nvPicPr>
          <p:cNvPr id="8" name="Imag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42E3A0-E6E2-42D9-A43B-1AA7AACCCC23}"/>
              </a:ext>
            </a:extLst>
          </p:cNvPr>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817"/>
          <a:stretch/>
        </p:blipFill>
        <p:spPr>
          <a:xfrm>
            <a:off x="6120172" y="408969"/>
            <a:ext cx="2790955" cy="173380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4107970"/>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5518386" cy="169918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710157"/>
            <a:ext cx="5518386" cy="1143000"/>
          </a:xfrm>
        </p:spPr>
        <p:txBody>
          <a:bodyPr>
            <a:normAutofit/>
          </a:bodyPr>
          <a:lstStyle/>
          <a:p>
            <a:r>
              <a:rPr lang="fr-CA" dirty="0">
                <a:solidFill>
                  <a:schemeClr val="bg1"/>
                </a:solidFill>
              </a:rPr>
              <a:t>Jésus au désert</a:t>
            </a:r>
            <a:br>
              <a:rPr lang="fr-CA" dirty="0">
                <a:solidFill>
                  <a:schemeClr val="bg1"/>
                </a:solidFill>
              </a:rPr>
            </a:br>
            <a:r>
              <a:rPr lang="fr-CA" sz="2400" dirty="0">
                <a:solidFill>
                  <a:schemeClr val="bg1"/>
                </a:solidFill>
              </a:rPr>
              <a:t>(Mt 4, 1-11)</a:t>
            </a: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62837" y="2420863"/>
            <a:ext cx="8548290" cy="4248497"/>
          </a:xfrm>
          <a:prstGeom prst="rect">
            <a:avLst/>
          </a:prstGeom>
          <a:solidFill>
            <a:schemeClr val="tx2">
              <a:lumMod val="40000"/>
              <a:lumOff val="60000"/>
            </a:schemeClr>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cs typeface="Arial" panose="020B0604020202020204" pitchFamily="34" charset="0"/>
              </a:rPr>
              <a:t>01</a:t>
            </a:r>
            <a:r>
              <a:rPr lang="fr-FR" dirty="0">
                <a:latin typeface="Avenir Next LT Pro" panose="020B0504020202020204" pitchFamily="34" charset="0"/>
                <a:cs typeface="Arial" panose="020B0604020202020204" pitchFamily="34" charset="0"/>
              </a:rPr>
              <a:t>Alors Jésus fut conduit au désert par l’Esprit pour être tenté par le diable. </a:t>
            </a:r>
            <a:r>
              <a:rPr lang="fr-FR" b="1" baseline="30000" dirty="0">
                <a:latin typeface="Avenir Next LT Pro" panose="020B0504020202020204" pitchFamily="34" charset="0"/>
                <a:cs typeface="Arial" panose="020B0604020202020204" pitchFamily="34" charset="0"/>
              </a:rPr>
              <a:t>02</a:t>
            </a:r>
            <a:r>
              <a:rPr lang="fr-FR" dirty="0">
                <a:latin typeface="Avenir Next LT Pro" panose="020B0504020202020204" pitchFamily="34" charset="0"/>
                <a:cs typeface="Arial" panose="020B0604020202020204" pitchFamily="34" charset="0"/>
              </a:rPr>
              <a:t>Après avoir jeûné quarante jours et quarante nuits, il eut faim. </a:t>
            </a:r>
            <a:r>
              <a:rPr lang="fr-FR" b="1" baseline="30000" dirty="0">
                <a:latin typeface="Avenir Next LT Pro" panose="020B0504020202020204" pitchFamily="34" charset="0"/>
                <a:cs typeface="Arial" panose="020B0604020202020204" pitchFamily="34" charset="0"/>
              </a:rPr>
              <a:t>03</a:t>
            </a:r>
            <a:r>
              <a:rPr lang="fr-FR" dirty="0">
                <a:latin typeface="Avenir Next LT Pro" panose="020B0504020202020204" pitchFamily="34" charset="0"/>
                <a:cs typeface="Arial" panose="020B0604020202020204" pitchFamily="34" charset="0"/>
              </a:rPr>
              <a:t> Le tentateur s’approcha et lui dit : « </a:t>
            </a:r>
            <a:r>
              <a:rPr lang="fr-FR" b="1" dirty="0">
                <a:latin typeface="Avenir Next LT Pro" panose="020B0504020202020204" pitchFamily="34" charset="0"/>
                <a:cs typeface="Arial" panose="020B0604020202020204" pitchFamily="34" charset="0"/>
              </a:rPr>
              <a:t>Si tu es Fils de Dieu</a:t>
            </a:r>
            <a:r>
              <a:rPr lang="fr-FR" dirty="0">
                <a:latin typeface="Avenir Next LT Pro" panose="020B0504020202020204" pitchFamily="34" charset="0"/>
                <a:cs typeface="Arial" panose="020B0604020202020204" pitchFamily="34" charset="0"/>
              </a:rPr>
              <a:t>, ordonne que ces </a:t>
            </a:r>
            <a:r>
              <a:rPr lang="fr-FR" b="1" dirty="0">
                <a:latin typeface="Avenir Next LT Pro" panose="020B0504020202020204" pitchFamily="34" charset="0"/>
                <a:cs typeface="Arial" panose="020B0604020202020204" pitchFamily="34" charset="0"/>
              </a:rPr>
              <a:t>pierres deviennent des pains</a:t>
            </a:r>
            <a:r>
              <a:rPr lang="fr-FR" dirty="0">
                <a:latin typeface="Avenir Next LT Pro" panose="020B0504020202020204" pitchFamily="34" charset="0"/>
                <a:cs typeface="Arial" panose="020B0604020202020204" pitchFamily="34" charset="0"/>
              </a:rPr>
              <a:t>. » </a:t>
            </a:r>
            <a:r>
              <a:rPr lang="fr-FR" b="1" baseline="30000" dirty="0">
                <a:latin typeface="Avenir Next LT Pro" panose="020B0504020202020204" pitchFamily="34" charset="0"/>
                <a:cs typeface="Arial" panose="020B0604020202020204" pitchFamily="34" charset="0"/>
              </a:rPr>
              <a:t>04</a:t>
            </a:r>
            <a:r>
              <a:rPr lang="fr-FR" dirty="0">
                <a:latin typeface="Avenir Next LT Pro" panose="020B0504020202020204" pitchFamily="34" charset="0"/>
                <a:cs typeface="Arial" panose="020B0604020202020204" pitchFamily="34" charset="0"/>
              </a:rPr>
              <a:t> Mais Jésus répondit : « </a:t>
            </a:r>
            <a:r>
              <a:rPr lang="fr-FR" dirty="0">
                <a:solidFill>
                  <a:srgbClr val="FFC000"/>
                </a:solidFill>
                <a:latin typeface="Avenir Next LT Pro" panose="020B0504020202020204" pitchFamily="34" charset="0"/>
                <a:cs typeface="Arial" panose="020B0604020202020204" pitchFamily="34" charset="0"/>
              </a:rPr>
              <a:t>Il est écrit </a:t>
            </a:r>
            <a:r>
              <a:rPr lang="fr-FR" dirty="0">
                <a:latin typeface="Avenir Next LT Pro" panose="020B0504020202020204" pitchFamily="34" charset="0"/>
                <a:cs typeface="Arial" panose="020B0604020202020204" pitchFamily="34" charset="0"/>
              </a:rPr>
              <a:t>: </a:t>
            </a:r>
            <a:r>
              <a:rPr lang="fr-FR" b="1" dirty="0">
                <a:solidFill>
                  <a:srgbClr val="FFFFCC"/>
                </a:solidFill>
                <a:latin typeface="Avenir Next LT Pro" panose="020B0504020202020204" pitchFamily="34" charset="0"/>
                <a:cs typeface="Arial" panose="020B0604020202020204" pitchFamily="34" charset="0"/>
              </a:rPr>
              <a:t>L’homme ne vit pas seulement de pain, mais de toute parole qui sort de la bouche de Dieu.</a:t>
            </a:r>
            <a:r>
              <a:rPr lang="fr-FR" dirty="0">
                <a:latin typeface="Avenir Next LT Pro" panose="020B0504020202020204" pitchFamily="34" charset="0"/>
                <a:cs typeface="Arial" panose="020B0604020202020204" pitchFamily="34" charset="0"/>
              </a:rPr>
              <a:t>» </a:t>
            </a:r>
            <a:r>
              <a:rPr lang="fr-FR" b="1" baseline="30000" dirty="0">
                <a:latin typeface="Avenir Next LT Pro" panose="020B0504020202020204" pitchFamily="34" charset="0"/>
                <a:cs typeface="Arial" panose="020B0604020202020204" pitchFamily="34" charset="0"/>
              </a:rPr>
              <a:t>05</a:t>
            </a:r>
            <a:r>
              <a:rPr lang="fr-FR" dirty="0">
                <a:latin typeface="Avenir Next LT Pro" panose="020B0504020202020204" pitchFamily="34" charset="0"/>
                <a:cs typeface="Arial" panose="020B0604020202020204" pitchFamily="34" charset="0"/>
              </a:rPr>
              <a:t> Alors le diable l’emmène à la Ville sainte, le place au sommet du Temple </a:t>
            </a:r>
            <a:r>
              <a:rPr lang="fr-FR" b="1" baseline="30000" dirty="0">
                <a:latin typeface="Avenir Next LT Pro" panose="020B0504020202020204" pitchFamily="34" charset="0"/>
                <a:cs typeface="Arial" panose="020B0604020202020204" pitchFamily="34" charset="0"/>
              </a:rPr>
              <a:t>06 </a:t>
            </a:r>
            <a:r>
              <a:rPr lang="fr-FR" dirty="0">
                <a:latin typeface="Avenir Next LT Pro" panose="020B0504020202020204" pitchFamily="34" charset="0"/>
                <a:cs typeface="Arial" panose="020B0604020202020204" pitchFamily="34" charset="0"/>
              </a:rPr>
              <a:t>et lui dit : « </a:t>
            </a:r>
            <a:r>
              <a:rPr lang="fr-FR" b="1" dirty="0">
                <a:latin typeface="Avenir Next LT Pro" panose="020B0504020202020204" pitchFamily="34" charset="0"/>
                <a:cs typeface="Arial" panose="020B0604020202020204" pitchFamily="34" charset="0"/>
              </a:rPr>
              <a:t>Si tu es Fils de Dieu</a:t>
            </a:r>
            <a:r>
              <a:rPr lang="fr-FR" dirty="0">
                <a:latin typeface="Avenir Next LT Pro" panose="020B0504020202020204" pitchFamily="34" charset="0"/>
                <a:cs typeface="Arial" panose="020B0604020202020204" pitchFamily="34" charset="0"/>
              </a:rPr>
              <a:t>, </a:t>
            </a:r>
            <a:r>
              <a:rPr lang="fr-FR" b="1" dirty="0">
                <a:latin typeface="Avenir Next LT Pro" panose="020B0504020202020204" pitchFamily="34" charset="0"/>
                <a:cs typeface="Arial" panose="020B0604020202020204" pitchFamily="34" charset="0"/>
              </a:rPr>
              <a:t>jette-toi en bas </a:t>
            </a:r>
            <a:r>
              <a:rPr lang="fr-FR" dirty="0">
                <a:latin typeface="Avenir Next LT Pro" panose="020B0504020202020204" pitchFamily="34" charset="0"/>
                <a:cs typeface="Arial" panose="020B0604020202020204" pitchFamily="34" charset="0"/>
              </a:rPr>
              <a:t>; car </a:t>
            </a:r>
            <a:r>
              <a:rPr lang="fr-FR" dirty="0">
                <a:solidFill>
                  <a:srgbClr val="FFC000"/>
                </a:solidFill>
                <a:latin typeface="Avenir Next LT Pro" panose="020B0504020202020204" pitchFamily="34" charset="0"/>
                <a:cs typeface="Arial" panose="020B0604020202020204" pitchFamily="34" charset="0"/>
              </a:rPr>
              <a:t>il est écrit </a:t>
            </a:r>
            <a:r>
              <a:rPr lang="fr-FR" dirty="0">
                <a:latin typeface="Avenir Next LT Pro" panose="020B0504020202020204" pitchFamily="34" charset="0"/>
                <a:cs typeface="Arial" panose="020B0604020202020204" pitchFamily="34" charset="0"/>
              </a:rPr>
              <a:t>: Il donnera pour toi des ordres à ses anges, et : Ils te porteront sur leurs mains, de peur que ton pied ne heurte une pierre. » </a:t>
            </a:r>
            <a:r>
              <a:rPr lang="fr-FR" b="1" baseline="30000" dirty="0">
                <a:latin typeface="Avenir Next LT Pro" panose="020B0504020202020204" pitchFamily="34" charset="0"/>
                <a:cs typeface="Arial" panose="020B0604020202020204" pitchFamily="34" charset="0"/>
              </a:rPr>
              <a:t>07</a:t>
            </a:r>
            <a:r>
              <a:rPr lang="fr-FR" dirty="0">
                <a:latin typeface="Avenir Next LT Pro" panose="020B0504020202020204" pitchFamily="34" charset="0"/>
                <a:cs typeface="Arial" panose="020B0604020202020204" pitchFamily="34" charset="0"/>
              </a:rPr>
              <a:t>Jésus lui déclara : « </a:t>
            </a:r>
            <a:r>
              <a:rPr lang="fr-FR" dirty="0">
                <a:solidFill>
                  <a:srgbClr val="FFC000"/>
                </a:solidFill>
                <a:latin typeface="Avenir Next LT Pro" panose="020B0504020202020204" pitchFamily="34" charset="0"/>
                <a:cs typeface="Arial" panose="020B0604020202020204" pitchFamily="34" charset="0"/>
              </a:rPr>
              <a:t>Il est encore écrit </a:t>
            </a:r>
            <a:r>
              <a:rPr lang="fr-FR" b="1" dirty="0">
                <a:solidFill>
                  <a:srgbClr val="FFC000"/>
                </a:solidFill>
                <a:latin typeface="Avenir Next LT Pro" panose="020B0504020202020204" pitchFamily="34" charset="0"/>
                <a:cs typeface="Arial" panose="020B0604020202020204" pitchFamily="34" charset="0"/>
              </a:rPr>
              <a:t>:</a:t>
            </a:r>
            <a:r>
              <a:rPr lang="fr-FR" b="1" dirty="0">
                <a:solidFill>
                  <a:srgbClr val="FFFFCC"/>
                </a:solidFill>
                <a:latin typeface="Avenir Next LT Pro" panose="020B0504020202020204" pitchFamily="34" charset="0"/>
                <a:cs typeface="Arial" panose="020B0604020202020204" pitchFamily="34" charset="0"/>
              </a:rPr>
              <a:t> Tu ne mettras pas à l’épreuve le Seigneur ton Dieu.</a:t>
            </a:r>
            <a:r>
              <a:rPr lang="fr-FR" dirty="0">
                <a:latin typeface="Avenir Next LT Pro" panose="020B0504020202020204" pitchFamily="34" charset="0"/>
                <a:cs typeface="Arial" panose="020B0604020202020204" pitchFamily="34" charset="0"/>
              </a:rPr>
              <a:t> » </a:t>
            </a:r>
            <a:r>
              <a:rPr lang="fr-FR" b="1" baseline="30000" dirty="0">
                <a:latin typeface="Avenir Next LT Pro" panose="020B0504020202020204" pitchFamily="34" charset="0"/>
                <a:cs typeface="Arial" panose="020B0604020202020204" pitchFamily="34" charset="0"/>
              </a:rPr>
              <a:t>08</a:t>
            </a:r>
            <a:r>
              <a:rPr lang="fr-FR" dirty="0">
                <a:latin typeface="Avenir Next LT Pro" panose="020B0504020202020204" pitchFamily="34" charset="0"/>
                <a:cs typeface="Arial" panose="020B0604020202020204" pitchFamily="34" charset="0"/>
              </a:rPr>
              <a:t> Le diable l’emmène encore sur une très haute montagne et lui montre tous les royaumes du monde et leur gloire. </a:t>
            </a:r>
            <a:r>
              <a:rPr lang="fr-FR" b="1" baseline="30000" dirty="0">
                <a:latin typeface="Avenir Next LT Pro" panose="020B0504020202020204" pitchFamily="34" charset="0"/>
                <a:cs typeface="Arial" panose="020B0604020202020204" pitchFamily="34" charset="0"/>
              </a:rPr>
              <a:t>09</a:t>
            </a:r>
            <a:r>
              <a:rPr lang="fr-FR" dirty="0">
                <a:latin typeface="Avenir Next LT Pro" panose="020B0504020202020204" pitchFamily="34" charset="0"/>
                <a:cs typeface="Arial" panose="020B0604020202020204" pitchFamily="34" charset="0"/>
              </a:rPr>
              <a:t> Il lui dit : «</a:t>
            </a:r>
            <a:r>
              <a:rPr lang="fr-FR" b="1" dirty="0">
                <a:latin typeface="Avenir Next LT Pro" panose="020B0504020202020204" pitchFamily="34" charset="0"/>
                <a:cs typeface="Arial" panose="020B0604020202020204" pitchFamily="34" charset="0"/>
              </a:rPr>
              <a:t>Tout cela, je te le donnerai</a:t>
            </a:r>
            <a:r>
              <a:rPr lang="fr-FR" dirty="0">
                <a:latin typeface="Avenir Next LT Pro" panose="020B0504020202020204" pitchFamily="34" charset="0"/>
                <a:cs typeface="Arial" panose="020B0604020202020204" pitchFamily="34" charset="0"/>
              </a:rPr>
              <a:t>, si, tombant à mes pieds, tu te prosternes devant moi.» </a:t>
            </a:r>
            <a:r>
              <a:rPr lang="fr-FR" b="1" baseline="30000" dirty="0">
                <a:latin typeface="Avenir Next LT Pro" panose="020B0504020202020204" pitchFamily="34" charset="0"/>
                <a:cs typeface="Arial" panose="020B0604020202020204" pitchFamily="34" charset="0"/>
              </a:rPr>
              <a:t>10</a:t>
            </a:r>
            <a:r>
              <a:rPr lang="fr-FR" dirty="0">
                <a:latin typeface="Avenir Next LT Pro" panose="020B0504020202020204" pitchFamily="34" charset="0"/>
                <a:cs typeface="Arial" panose="020B0604020202020204" pitchFamily="34" charset="0"/>
              </a:rPr>
              <a:t> Alors, Jésus lui dit : « Arrière, Satan ! car </a:t>
            </a:r>
            <a:r>
              <a:rPr lang="fr-FR" dirty="0">
                <a:solidFill>
                  <a:srgbClr val="FFC000"/>
                </a:solidFill>
                <a:latin typeface="Avenir Next LT Pro" panose="020B0504020202020204" pitchFamily="34" charset="0"/>
                <a:cs typeface="Arial" panose="020B0604020202020204" pitchFamily="34" charset="0"/>
              </a:rPr>
              <a:t>il est écrit </a:t>
            </a:r>
            <a:r>
              <a:rPr lang="fr-FR" dirty="0">
                <a:latin typeface="Avenir Next LT Pro" panose="020B0504020202020204" pitchFamily="34" charset="0"/>
                <a:cs typeface="Arial" panose="020B0604020202020204" pitchFamily="34" charset="0"/>
              </a:rPr>
              <a:t>: </a:t>
            </a:r>
            <a:r>
              <a:rPr lang="fr-FR" b="1" dirty="0">
                <a:solidFill>
                  <a:srgbClr val="FFFFCC"/>
                </a:solidFill>
                <a:latin typeface="Avenir Next LT Pro" panose="020B0504020202020204" pitchFamily="34" charset="0"/>
                <a:cs typeface="Arial" panose="020B0604020202020204" pitchFamily="34" charset="0"/>
              </a:rPr>
              <a:t>C’est le Seigneur ton Dieu que tu adoreras, à lui seul tu rendras un culte.</a:t>
            </a:r>
            <a:r>
              <a:rPr lang="fr-FR" dirty="0">
                <a:solidFill>
                  <a:srgbClr val="FFFFCC"/>
                </a:solidFill>
                <a:latin typeface="Avenir Next LT Pro" panose="020B0504020202020204" pitchFamily="34" charset="0"/>
                <a:cs typeface="Arial" panose="020B0604020202020204" pitchFamily="34" charset="0"/>
              </a:rPr>
              <a:t> </a:t>
            </a:r>
            <a:r>
              <a:rPr lang="fr-FR" dirty="0">
                <a:latin typeface="Avenir Next LT Pro" panose="020B0504020202020204" pitchFamily="34" charset="0"/>
                <a:cs typeface="Arial" panose="020B0604020202020204" pitchFamily="34" charset="0"/>
              </a:rPr>
              <a:t>» </a:t>
            </a:r>
            <a:r>
              <a:rPr lang="fr-FR" b="1" baseline="30000" dirty="0">
                <a:latin typeface="Avenir Next LT Pro" panose="020B0504020202020204" pitchFamily="34" charset="0"/>
                <a:cs typeface="Arial" panose="020B0604020202020204" pitchFamily="34" charset="0"/>
              </a:rPr>
              <a:t>11</a:t>
            </a:r>
            <a:r>
              <a:rPr lang="fr-FR" dirty="0">
                <a:latin typeface="Avenir Next LT Pro" panose="020B0504020202020204" pitchFamily="34" charset="0"/>
                <a:cs typeface="Arial" panose="020B0604020202020204" pitchFamily="34" charset="0"/>
              </a:rPr>
              <a:t> Alors le diable le quitte. </a:t>
            </a:r>
          </a:p>
        </p:txBody>
      </p:sp>
      <p:pic>
        <p:nvPicPr>
          <p:cNvPr id="8" name="Imag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42E3A0-E6E2-42D9-A43B-1AA7AACCCC23}"/>
              </a:ext>
            </a:extLst>
          </p:cNvPr>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817"/>
          <a:stretch/>
        </p:blipFill>
        <p:spPr>
          <a:xfrm>
            <a:off x="6120172" y="408969"/>
            <a:ext cx="2790955" cy="1733801"/>
          </a:xfrm>
          <a:prstGeom prst="rect">
            <a:avLst/>
          </a:prstGeom>
        </p:spPr>
      </p:pic>
      <p:sp>
        <p:nvSpPr>
          <p:cNvPr id="4" name="Bulle narrative : rond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DE2DD56-8BDA-45D7-93A5-7235AD10EAC8}"/>
              </a:ext>
            </a:extLst>
          </p:cNvPr>
          <p:cNvSpPr/>
          <p:nvPr/>
        </p:nvSpPr>
        <p:spPr>
          <a:xfrm>
            <a:off x="5508104" y="4005064"/>
            <a:ext cx="3888432" cy="2520280"/>
          </a:xfrm>
          <a:prstGeom prst="wedgeEllipseCallout">
            <a:avLst>
              <a:gd name="adj1" fmla="val -52677"/>
              <a:gd name="adj2" fmla="val 4813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baseline="30000" dirty="0">
                <a:solidFill>
                  <a:schemeClr val="tx1"/>
                </a:solidFill>
                <a:latin typeface="Avenir Next LT Pro" panose="020B0504020202020204" pitchFamily="34" charset="0"/>
                <a:cs typeface="Arial" panose="020B0604020202020204" pitchFamily="34" charset="0"/>
              </a:rPr>
              <a:t>13</a:t>
            </a:r>
            <a:r>
              <a:rPr lang="fr-FR" dirty="0"/>
              <a:t> </a:t>
            </a:r>
            <a:r>
              <a:rPr lang="fr-FR" dirty="0">
                <a:solidFill>
                  <a:schemeClr val="tx1"/>
                </a:solidFill>
                <a:latin typeface="Avenir Next LT Pro" panose="020B0504020202020204" pitchFamily="34" charset="0"/>
                <a:cs typeface="Arial" panose="020B0604020202020204" pitchFamily="34" charset="0"/>
              </a:rPr>
              <a:t>Ayant ainsi épuisé toutes les formes de tentations, le diable s’éloigna de Jésus jusqu’au moment fixé.</a:t>
            </a:r>
          </a:p>
          <a:p>
            <a:pPr algn="ctr"/>
            <a:r>
              <a:rPr lang="fr-FR" dirty="0">
                <a:solidFill>
                  <a:schemeClr val="tx1"/>
                </a:solidFill>
                <a:latin typeface="Avenir Next LT Pro" panose="020B0504020202020204" pitchFamily="34" charset="0"/>
                <a:cs typeface="Arial" panose="020B0604020202020204" pitchFamily="34" charset="0"/>
              </a:rPr>
              <a:t>(</a:t>
            </a:r>
            <a:r>
              <a:rPr lang="fr-FR" dirty="0" err="1">
                <a:solidFill>
                  <a:schemeClr val="tx1"/>
                </a:solidFill>
                <a:latin typeface="Avenir Next LT Pro" panose="020B0504020202020204" pitchFamily="34" charset="0"/>
                <a:cs typeface="Arial" panose="020B0604020202020204" pitchFamily="34" charset="0"/>
              </a:rPr>
              <a:t>Lc</a:t>
            </a:r>
            <a:r>
              <a:rPr lang="fr-FR" dirty="0">
                <a:solidFill>
                  <a:schemeClr val="tx1"/>
                </a:solidFill>
                <a:latin typeface="Avenir Next LT Pro" panose="020B0504020202020204" pitchFamily="34" charset="0"/>
                <a:cs typeface="Arial" panose="020B0604020202020204" pitchFamily="34" charset="0"/>
              </a:rPr>
              <a:t> 4,13)</a:t>
            </a:r>
            <a:endParaRPr lang="fr-CA" dirty="0">
              <a:solidFill>
                <a:schemeClr val="tx1"/>
              </a:solidFill>
              <a:latin typeface="Avenir Next LT Pro" panose="020B05040202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4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02287D8-0245-4107-A500-886AB816186D}"/>
              </a:ext>
            </a:extLst>
          </p:cNvPr>
          <p:cNvSpPr>
            <a:spLocks noGrp="1"/>
          </p:cNvSpPr>
          <p:nvPr>
            <p:ph type="title"/>
          </p:nvPr>
        </p:nvSpPr>
        <p:spPr>
          <a:xfrm>
            <a:off x="360759" y="3752849"/>
            <a:ext cx="2468166" cy="2452687"/>
          </a:xfrm>
        </p:spPr>
        <p:txBody>
          <a:bodyPr anchor="ctr">
            <a:normAutofit/>
          </a:bodyPr>
          <a:lstStyle/>
          <a:p>
            <a:r>
              <a:rPr lang="fr-CA" sz="3100" b="1">
                <a:latin typeface="Verdana" panose="020B0604030504040204" pitchFamily="34" charset="0"/>
                <a:ea typeface="Verdana" panose="020B0604030504040204" pitchFamily="34" charset="0"/>
              </a:rPr>
              <a:t>Objectifs de la rencontre</a:t>
            </a:r>
          </a:p>
        </p:txBody>
      </p:sp>
      <p:pic>
        <p:nvPicPr>
          <p:cNvPr id="4" name="Image 3" descr="Une image contenant bateau, eau, extérieur, assis&#10;&#10;Description générée automatiquement">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63C1B5A-EF79-4C0F-8015-B50CA6C80820}"/>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7832" b="1292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21C515C-1BC7-4281-9EB6-735D64F4F0D3}"/>
              </a:ext>
            </a:extLst>
          </p:cNvPr>
          <p:cNvSpPr>
            <a:spLocks noGrp="1"/>
          </p:cNvSpPr>
          <p:nvPr>
            <p:ph idx="1"/>
          </p:nvPr>
        </p:nvSpPr>
        <p:spPr>
          <a:xfrm>
            <a:off x="3169181" y="3792007"/>
            <a:ext cx="5614060" cy="2452687"/>
          </a:xfrm>
        </p:spPr>
        <p:txBody>
          <a:bodyPr anchor="ctr">
            <a:normAutofit/>
          </a:bodyPr>
          <a:lstStyle/>
          <a:p>
            <a:r>
              <a:rPr lang="fr-CA" sz="2000" dirty="0"/>
              <a:t>Se retrouver et partager sur notre vécu.</a:t>
            </a:r>
          </a:p>
          <a:p>
            <a:r>
              <a:rPr lang="fr-CA" sz="2000" dirty="0"/>
              <a:t>Approfondir le sens de la deuxième partie du Credo: </a:t>
            </a:r>
            <a:r>
              <a:rPr lang="fr-CA" sz="2000" i="1" dirty="0"/>
              <a:t>Je crois en Jésus …</a:t>
            </a:r>
          </a:p>
          <a:p>
            <a:r>
              <a:rPr lang="fr-CA" sz="2000" dirty="0"/>
              <a:t>S’interroger : </a:t>
            </a:r>
            <a:r>
              <a:rPr lang="fr-CA" sz="2000" i="1" dirty="0"/>
              <a:t>« Qui est Jésus pour moi? »</a:t>
            </a:r>
          </a:p>
          <a:p>
            <a:r>
              <a:rPr lang="fr-CA" sz="2000" dirty="0"/>
              <a:t>Découvrir qui est Jésus de Nazareth dans les Évangiles.</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588575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1C9CC24-B375-4226-BF2B-61FADBBA696A}"/>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D70A28E-4FD8-4474-A206-E15B5EBB303F}"/>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647E21-5366-4638-AC97-D8CD4111EB57}"/>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PicPr>
            <a:picLocks noGrp="1" noRot="1" noChangeAspect="1" noMove="1" noResize="1" noEditPoints="1" noAdjustHandles="1" noChangeArrowheads="1" noChangeShapeType="1" noCrop="1"/>
          </p:cNvPic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6000" b="1" kern="1200" dirty="0" err="1">
                <a:solidFill>
                  <a:srgbClr val="FFFFFF"/>
                </a:solidFill>
                <a:latin typeface="Verdana" panose="020B0604030504040204" pitchFamily="34" charset="0"/>
                <a:ea typeface="Verdana" panose="020B0604030504040204" pitchFamily="34" charset="0"/>
              </a:rPr>
              <a:t>Jésus</a:t>
            </a:r>
            <a:r>
              <a:rPr lang="en-US" sz="6000" b="1" kern="1200" dirty="0">
                <a:solidFill>
                  <a:srgbClr val="FFFFFF"/>
                </a:solidFill>
                <a:latin typeface="Verdana" panose="020B0604030504040204" pitchFamily="34" charset="0"/>
                <a:ea typeface="Verdana" panose="020B0604030504040204" pitchFamily="34" charset="0"/>
              </a:rPr>
              <a:t> de Nazareth</a:t>
            </a:r>
          </a:p>
        </p:txBody>
      </p:sp>
      <p:sp>
        <p:nvSpPr>
          <p:cNvPr id="7" name="Rectangl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598A980-373D-4FE2-933A-226077CB5BB3}"/>
              </a:ext>
            </a:extLst>
          </p:cNvPr>
          <p:cNvSpPr/>
          <p:nvPr/>
        </p:nvSpPr>
        <p:spPr>
          <a:xfrm>
            <a:off x="827584" y="4636467"/>
            <a:ext cx="7344816" cy="2454070"/>
          </a:xfrm>
          <a:prstGeom prst="rect">
            <a:avLst/>
          </a:prstGeom>
        </p:spPr>
        <p:txBody>
          <a:bodyPr wrap="square">
            <a:spAutoFit/>
          </a:bodyPr>
          <a:lstStyle/>
          <a:p>
            <a:pPr algn="ctr">
              <a:lnSpc>
                <a:spcPct val="107000"/>
              </a:lnSpc>
              <a:spcAft>
                <a:spcPts val="800"/>
              </a:spcAft>
            </a:pPr>
            <a:r>
              <a:rPr lang="fr-CA" sz="40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Qu’est-ce qui me touche, m’interpelle ou me </a:t>
            </a:r>
            <a:r>
              <a:rPr lang="fr-CA" sz="4000" b="1">
                <a:solidFill>
                  <a:schemeClr val="accent1"/>
                </a:solidFill>
                <a:latin typeface="Verdana" panose="020B0604030504040204" pitchFamily="34" charset="0"/>
                <a:ea typeface="Calibri" panose="020F0502020204030204" pitchFamily="34" charset="0"/>
                <a:cs typeface="Times New Roman" panose="02020603050405020304" pitchFamily="18" charset="0"/>
              </a:rPr>
              <a:t>questionne?</a:t>
            </a:r>
            <a:endParaRPr lang="fr-CA" sz="4000" b="1" dirty="0">
              <a:solidFill>
                <a:schemeClr val="accent1"/>
              </a:solidFill>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CA"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8649269"/>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eau, extérieur, crépuscule, océan&#10;&#10;Description générée automatiquement">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006C852-41A4-43B4-B570-EA8BF49AA65B}"/>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8053" t="937" r="15290" b="9991"/>
          <a:stretch/>
        </p:blipFill>
        <p:spPr>
          <a:xfrm flipH="1">
            <a:off x="0" y="-243408"/>
            <a:ext cx="9144000" cy="7131496"/>
          </a:xfrm>
          <a:prstGeom prst="rect">
            <a:avLst/>
          </a:prstGeom>
        </p:spPr>
      </p:pic>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28AF096-7F4A-430F-B37A-D2F626BC9A00}"/>
              </a:ext>
            </a:extLst>
          </p:cNvPr>
          <p:cNvSpPr>
            <a:spLocks noGrp="1"/>
          </p:cNvSpPr>
          <p:nvPr>
            <p:ph type="title"/>
          </p:nvPr>
        </p:nvSpPr>
        <p:spPr>
          <a:xfrm>
            <a:off x="463027" y="188640"/>
            <a:ext cx="8229600" cy="1143000"/>
          </a:xfrm>
        </p:spPr>
        <p:txBody>
          <a:bodyPr>
            <a:normAutofit/>
          </a:bodyPr>
          <a:lstStyle/>
          <a:p>
            <a:r>
              <a:rPr lang="fr-CA" dirty="0"/>
              <a:t>Oser la confiance</a:t>
            </a:r>
            <a:br>
              <a:rPr lang="fr-CA" dirty="0"/>
            </a:br>
            <a:endParaRPr lang="fr-CA" sz="1600" i="1" dirty="0"/>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26AB483-D277-4F59-BA24-6BD73DCE6126}"/>
              </a:ext>
            </a:extLst>
          </p:cNvPr>
          <p:cNvSpPr txBox="1"/>
          <p:nvPr/>
        </p:nvSpPr>
        <p:spPr>
          <a:xfrm>
            <a:off x="421556" y="1115678"/>
            <a:ext cx="8496944" cy="6340197"/>
          </a:xfrm>
          <a:prstGeom prst="rect">
            <a:avLst/>
          </a:prstGeom>
          <a:noFill/>
        </p:spPr>
        <p:txBody>
          <a:bodyPr wrap="square" rtlCol="0">
            <a:spAutoFit/>
          </a:bodyPr>
          <a:lstStyle/>
          <a:p>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Partir dans la barque de Jésus-Christ … </a:t>
            </a:r>
            <a:r>
              <a:rPr lang="fr-CA" sz="2000" b="1" dirty="0">
                <a:solidFill>
                  <a:schemeClr val="tx2"/>
                </a:solidFill>
                <a:effectLst>
                  <a:outerShdw blurRad="38100" dist="38100" dir="2700000" algn="tl">
                    <a:srgbClr val="000000">
                      <a:alpha val="43137"/>
                    </a:srgbClr>
                  </a:outerShdw>
                </a:effectLst>
              </a:rPr>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Sans trop savoir vers où elle va mener simplement parce que cela doit être. </a:t>
            </a:r>
          </a:p>
          <a:p>
            <a:endParaRPr lang="fr-CA" sz="2000" b="1" dirty="0">
              <a:solidFill>
                <a:schemeClr val="tx2"/>
              </a:solidFill>
              <a:effectLst>
                <a:outerShdw blurRad="38100" dist="38100" dir="2700000" algn="tl">
                  <a:srgbClr val="000000">
                    <a:alpha val="43137"/>
                  </a:srgbClr>
                </a:outerShdw>
              </a:effectLst>
            </a:endParaRPr>
          </a:p>
          <a:p>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Mettre dans mes bagages la Confiance …</a:t>
            </a:r>
            <a:r>
              <a:rPr lang="fr-CA" sz="2000" b="1" dirty="0">
                <a:solidFill>
                  <a:schemeClr val="tx2"/>
                </a:solidFill>
                <a:effectLst>
                  <a:outerShdw blurRad="38100" dist="38100" dir="2700000" algn="tl">
                    <a:srgbClr val="000000">
                      <a:alpha val="43137"/>
                    </a:srgbClr>
                  </a:outerShdw>
                </a:effectLst>
              </a:rPr>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Celle de Marie, dont je sens le regard bienveillant posé sur nous</a:t>
            </a:r>
          </a:p>
          <a:p>
            <a:r>
              <a:rPr lang="fr-CA" sz="2000" b="1" dirty="0">
                <a:solidFill>
                  <a:schemeClr val="tx2"/>
                </a:solidFill>
                <a:effectLst>
                  <a:outerShdw blurRad="38100" dist="38100" dir="2700000" algn="tl">
                    <a:srgbClr val="000000">
                      <a:alpha val="43137"/>
                    </a:srgbClr>
                  </a:outerShdw>
                </a:effectLst>
              </a:rPr>
              <a:t>pour accueillir nos prières.</a:t>
            </a:r>
          </a:p>
          <a:p>
            <a:endParaRPr lang="fr-CA" sz="2000" b="1" dirty="0">
              <a:solidFill>
                <a:schemeClr val="tx2"/>
              </a:solidFill>
              <a:effectLst>
                <a:outerShdw blurRad="38100" dist="38100" dir="2700000" algn="tl">
                  <a:srgbClr val="000000">
                    <a:alpha val="43137"/>
                  </a:srgbClr>
                </a:outerShdw>
              </a:effectLst>
            </a:endParaRPr>
          </a:p>
          <a:p>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Mettre dans mes bagages l'Amour … </a:t>
            </a:r>
            <a:r>
              <a:rPr lang="fr-CA" sz="2000" b="1" dirty="0">
                <a:solidFill>
                  <a:schemeClr val="tx2"/>
                </a:solidFill>
                <a:effectLst>
                  <a:outerShdw blurRad="38100" dist="38100" dir="2700000" algn="tl">
                    <a:srgbClr val="000000">
                      <a:alpha val="43137"/>
                    </a:srgbClr>
                  </a:outerShdw>
                </a:effectLst>
              </a:rPr>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celui que reçoit un petit enfant quand il vient au monde,</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celui de Jésus, souffrant, mort pour nous sur la croix,</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cet Amour précieux, gratuit sans lequel l'humanité ne peut vivre ...et grandir... </a:t>
            </a:r>
          </a:p>
          <a:p>
            <a:endParaRPr lang="fr-CA" sz="2000" b="1" dirty="0">
              <a:solidFill>
                <a:schemeClr val="tx2"/>
              </a:solidFill>
              <a:effectLst>
                <a:outerShdw blurRad="38100" dist="38100" dir="2700000" algn="tl">
                  <a:srgbClr val="000000">
                    <a:alpha val="43137"/>
                  </a:srgbClr>
                </a:outerShdw>
              </a:effectLst>
            </a:endParaRPr>
          </a:p>
          <a:p>
            <a:endParaRPr lang="fr-CA" sz="2000" b="1" dirty="0">
              <a:solidFill>
                <a:schemeClr val="tx2"/>
              </a:solidFill>
              <a:effectLst>
                <a:outerShdw blurRad="38100" dist="38100" dir="2700000" algn="tl">
                  <a:srgbClr val="000000">
                    <a:alpha val="43137"/>
                  </a:srgbClr>
                </a:outerShdw>
              </a:effectLst>
              <a:latin typeface="Ink Free" panose="03080402000500000000" pitchFamily="66" charset="0"/>
            </a:endParaRPr>
          </a:p>
          <a:p>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Mettre dans mes bagages la Force …</a:t>
            </a:r>
            <a:r>
              <a:rPr lang="fr-CA" sz="2000" b="1" dirty="0">
                <a:solidFill>
                  <a:schemeClr val="tx2"/>
                </a:solidFill>
                <a:effectLst>
                  <a:outerShdw blurRad="38100" dist="38100" dir="2700000" algn="tl">
                    <a:srgbClr val="000000">
                      <a:alpha val="43137"/>
                    </a:srgbClr>
                  </a:outerShdw>
                </a:effectLst>
              </a:rPr>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celle que donne l'Esprit de Dieu,</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ce vent qu'on ne voit pas mais qui nous dirige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sur les flots de notre Foi, de notre espérance.</a:t>
            </a:r>
          </a:p>
          <a:p>
            <a:endParaRPr lang="fr-CA" dirty="0"/>
          </a:p>
          <a:p>
            <a:endParaRPr lang="fr-CA" dirty="0"/>
          </a:p>
          <a:p>
            <a:endParaRPr lang="fr-CA" dirty="0"/>
          </a:p>
          <a:p>
            <a:endParaRPr lang="fr-CA"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9660958"/>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eau, extérieur, crépuscule, océan&#10;&#10;Description générée automatiquement">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697371E-21D8-4371-9F6E-F3C58AA11138}"/>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8053" t="937" r="15290" b="9991"/>
          <a:stretch/>
        </p:blipFill>
        <p:spPr>
          <a:xfrm flipH="1">
            <a:off x="0" y="0"/>
            <a:ext cx="9144000" cy="6888088"/>
          </a:xfrm>
          <a:prstGeom prst="rect">
            <a:avLst/>
          </a:prstGeom>
        </p:spPr>
      </p:pic>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28AF096-7F4A-430F-B37A-D2F626BC9A00}"/>
              </a:ext>
            </a:extLst>
          </p:cNvPr>
          <p:cNvSpPr>
            <a:spLocks noGrp="1"/>
          </p:cNvSpPr>
          <p:nvPr>
            <p:ph type="title"/>
          </p:nvPr>
        </p:nvSpPr>
        <p:spPr>
          <a:xfrm>
            <a:off x="463027" y="188640"/>
            <a:ext cx="8229600" cy="1143000"/>
          </a:xfrm>
        </p:spPr>
        <p:txBody>
          <a:bodyPr>
            <a:normAutofit/>
          </a:bodyPr>
          <a:lstStyle/>
          <a:p>
            <a:r>
              <a:rPr lang="fr-CA" dirty="0"/>
              <a:t>Oser la confiance</a:t>
            </a:r>
            <a:br>
              <a:rPr lang="fr-CA" dirty="0"/>
            </a:br>
            <a:endParaRPr lang="fr-CA" sz="1600" i="1" dirty="0"/>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26AB483-D277-4F59-BA24-6BD73DCE6126}"/>
              </a:ext>
            </a:extLst>
          </p:cNvPr>
          <p:cNvSpPr txBox="1"/>
          <p:nvPr/>
        </p:nvSpPr>
        <p:spPr>
          <a:xfrm>
            <a:off x="323528" y="1196752"/>
            <a:ext cx="7776864" cy="5324535"/>
          </a:xfrm>
          <a:prstGeom prst="rect">
            <a:avLst/>
          </a:prstGeom>
          <a:noFill/>
        </p:spPr>
        <p:txBody>
          <a:bodyPr wrap="square" rtlCol="0">
            <a:spAutoFit/>
          </a:bodyPr>
          <a:lstStyle/>
          <a:p>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Partir dans la barque de Jésus-Christ …</a:t>
            </a:r>
            <a:r>
              <a:rPr lang="fr-CA" sz="2000" b="1" dirty="0">
                <a:solidFill>
                  <a:schemeClr val="tx2"/>
                </a:solidFill>
                <a:effectLst>
                  <a:outerShdw blurRad="38100" dist="38100" dir="2700000" algn="tl">
                    <a:srgbClr val="000000">
                      <a:alpha val="43137"/>
                    </a:srgbClr>
                  </a:outerShdw>
                </a:effectLst>
              </a:rPr>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Et je vais monter dans cette barque. </a:t>
            </a:r>
          </a:p>
          <a:p>
            <a:r>
              <a:rPr lang="fr-CA" sz="2000" b="1" dirty="0">
                <a:solidFill>
                  <a:schemeClr val="tx2"/>
                </a:solidFill>
                <a:effectLst>
                  <a:outerShdw blurRad="38100" dist="38100" dir="2700000" algn="tl">
                    <a:srgbClr val="000000">
                      <a:alpha val="43137"/>
                    </a:srgbClr>
                  </a:outerShdw>
                </a:effectLst>
              </a:rPr>
              <a:t>Elle va m'amener sur la berge là où toi pèlerin tu attends.</a:t>
            </a:r>
          </a:p>
          <a:p>
            <a:endParaRPr lang="fr-CA" sz="2000" b="1" dirty="0">
              <a:solidFill>
                <a:schemeClr val="tx2"/>
              </a:solidFill>
              <a:effectLst>
                <a:outerShdw blurRad="38100" dist="38100" dir="2700000" algn="tl">
                  <a:srgbClr val="000000">
                    <a:alpha val="43137"/>
                  </a:srgbClr>
                </a:outerShdw>
              </a:effectLst>
            </a:endParaRPr>
          </a:p>
          <a:p>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Remplis de Confiance, d'Amour, d'Esprit …</a:t>
            </a:r>
            <a:r>
              <a:rPr lang="fr-CA" b="1" dirty="0">
                <a:solidFill>
                  <a:schemeClr val="tx2"/>
                </a:solidFill>
                <a:effectLst>
                  <a:outerShdw blurRad="38100" dist="38100" dir="2700000" algn="tl">
                    <a:srgbClr val="000000">
                      <a:alpha val="43137"/>
                    </a:srgbClr>
                  </a:outerShdw>
                </a:effectLst>
              </a:rPr>
              <a:t/>
            </a:r>
            <a:br>
              <a:rPr lang="fr-CA"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nous marcherons sous le soleil torride,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sous la pluie battante et dans la tourmente,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nous userons nos chaussures et nos habitudes,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nous changerons nos cœurs de pierre pour que notre vie soit un jardin,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pour que notre amour soit un continuel partage et don de soi </a:t>
            </a:r>
          </a:p>
          <a:p>
            <a:r>
              <a:rPr lang="fr-CA" sz="2000" b="1" dirty="0">
                <a:solidFill>
                  <a:schemeClr val="tx2"/>
                </a:solidFill>
                <a:effectLst>
                  <a:outerShdw blurRad="38100" dist="38100" dir="2700000" algn="tl">
                    <a:srgbClr val="000000">
                      <a:alpha val="43137"/>
                    </a:srgbClr>
                  </a:outerShdw>
                </a:effectLst>
              </a:rPr>
              <a:t>pour aller plus au bout de nous-même, qu'au bout de la route.  </a:t>
            </a:r>
          </a:p>
          <a:p>
            <a:endParaRPr lang="fr-CA" sz="2000" b="1" dirty="0">
              <a:solidFill>
                <a:schemeClr val="tx2"/>
              </a:solidFill>
              <a:effectLst>
                <a:outerShdw blurRad="38100" dist="38100" dir="2700000" algn="tl">
                  <a:srgbClr val="000000">
                    <a:alpha val="43137"/>
                  </a:srgbClr>
                </a:outerShdw>
              </a:effectLst>
            </a:endParaRPr>
          </a:p>
          <a:p>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Avec Jésus-Christ notre frère,</a:t>
            </a:r>
            <a:r>
              <a:rPr lang="fr-CA" sz="2000" b="1" dirty="0">
                <a:solidFill>
                  <a:schemeClr val="tx2"/>
                </a:solidFill>
                <a:effectLst>
                  <a:outerShdw blurRad="38100" dist="38100" dir="2700000" algn="tl">
                    <a:srgbClr val="000000">
                      <a:alpha val="43137"/>
                    </a:srgbClr>
                  </a:outerShdw>
                </a:effectLst>
              </a:rPr>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Lui qui est venu nous montrer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la puissance de l'amour qui unit les humains,</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au-delà du temps et de l'espace </a:t>
            </a:r>
            <a:br>
              <a:rPr lang="fr-CA" sz="2000" b="1" dirty="0">
                <a:solidFill>
                  <a:schemeClr val="tx2"/>
                </a:solidFill>
                <a:effectLst>
                  <a:outerShdw blurRad="38100" dist="38100" dir="2700000" algn="tl">
                    <a:srgbClr val="000000">
                      <a:alpha val="43137"/>
                    </a:srgbClr>
                  </a:outerShdw>
                </a:effectLst>
              </a:rPr>
            </a:br>
            <a:r>
              <a:rPr lang="fr-CA" sz="2000" b="1" dirty="0">
                <a:solidFill>
                  <a:schemeClr val="tx2"/>
                </a:solidFill>
                <a:effectLst>
                  <a:outerShdw blurRad="38100" dist="38100" dir="2700000" algn="tl">
                    <a:srgbClr val="000000">
                      <a:alpha val="43137"/>
                    </a:srgbClr>
                  </a:outerShdw>
                </a:effectLst>
              </a:rPr>
              <a:t>et même après la mort ! </a:t>
            </a:r>
            <a:r>
              <a:rPr lang="fr-CA" sz="2000" b="1" dirty="0">
                <a:solidFill>
                  <a:schemeClr val="tx2"/>
                </a:solidFill>
                <a:effectLst>
                  <a:outerShdw blurRad="38100" dist="38100" dir="2700000" algn="tl">
                    <a:srgbClr val="000000">
                      <a:alpha val="43137"/>
                    </a:srgbClr>
                  </a:outerShdw>
                </a:effectLst>
                <a:latin typeface="Ink Free" panose="03080402000500000000" pitchFamily="66" charset="0"/>
              </a:rPr>
              <a:t>Amen!</a:t>
            </a:r>
            <a:endParaRPr lang="fr-CA" sz="12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687826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6BCAF43-A8D8-4ADC-A33D-08BFED7BE044}"/>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2961"/>
          <a:stretch/>
        </p:blipFill>
        <p:spPr>
          <a:xfrm>
            <a:off x="-1" y="0"/>
            <a:ext cx="9153071" cy="4833148"/>
          </a:xfrm>
          <a:prstGeom prst="rect">
            <a:avLst/>
          </a:prstGeom>
        </p:spPr>
      </p:pic>
      <p:pic>
        <p:nvPicPr>
          <p:cNvPr id="10" name="Pictur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E09A529-E47C-4634-BB98-0A9526C372B4}"/>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PicPr>
            <a:picLocks noGrp="1" noRot="1" noChangeAspect="1" noMove="1" noResize="1" noEditPoints="1" noAdjustHandles="1" noChangeArrowheads="1" noChangeShapeType="1" noCrop="1"/>
          </p:cNvPic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51657"/>
          <a:stretch/>
        </p:blipFill>
        <p:spPr>
          <a:xfrm>
            <a:off x="0" y="3542616"/>
            <a:ext cx="9144000" cy="3315384"/>
          </a:xfrm>
          <a:prstGeom prst="rect">
            <a:avLst/>
          </a:prstGeom>
        </p:spPr>
      </p:pic>
      <p:sp>
        <p:nvSpPr>
          <p:cNvPr id="12" name="Oval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69C1A01-6FB5-43CE-ADCC-936728ACAC0D}"/>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66851" y="4954544"/>
            <a:ext cx="2384076" cy="702987"/>
          </a:xfrm>
          <a:scene3d>
            <a:camera prst="isometricOffAxis1Right"/>
            <a:lightRig rig="threePt" dir="t"/>
          </a:scene3d>
        </p:spPr>
        <p:txBody>
          <a:bodyPr>
            <a:normAutofit/>
          </a:bodyPr>
          <a:lstStyle/>
          <a:p>
            <a:r>
              <a:rPr lang="fr-CA" sz="3500" b="1" dirty="0">
                <a:solidFill>
                  <a:schemeClr val="tx2">
                    <a:lumMod val="75000"/>
                  </a:schemeClr>
                </a:solidFill>
              </a:rPr>
              <a:t>Évaluation</a:t>
            </a:r>
          </a:p>
        </p:txBody>
      </p:sp>
      <p:sp>
        <p:nvSpPr>
          <p:cNvPr id="3" name="Espace réservé du contenu 2"/>
          <p:cNvSpPr>
            <a:spLocks noGrp="1"/>
          </p:cNvSpPr>
          <p:nvPr>
            <p:ph idx="1"/>
          </p:nvPr>
        </p:nvSpPr>
        <p:spPr>
          <a:xfrm>
            <a:off x="2802447" y="4739796"/>
            <a:ext cx="6090033" cy="1509935"/>
          </a:xfrm>
        </p:spPr>
        <p:txBody>
          <a:bodyPr anchor="ctr">
            <a:noAutofit/>
          </a:bodyPr>
          <a:lstStyle/>
          <a:p>
            <a:pPr>
              <a:lnSpc>
                <a:spcPct val="90000"/>
              </a:lnSpc>
            </a:pPr>
            <a:r>
              <a:rPr lang="fr-CA" sz="2600" dirty="0">
                <a:solidFill>
                  <a:srgbClr val="000000"/>
                </a:solidFill>
                <a:latin typeface="Verdana" panose="020B0604030504040204" pitchFamily="34" charset="0"/>
                <a:ea typeface="Verdana" panose="020B0604030504040204" pitchFamily="34" charset="0"/>
              </a:rPr>
              <a:t>Quand je suis </a:t>
            </a:r>
            <a:r>
              <a:rPr lang="fr-CA" sz="2600" dirty="0" err="1">
                <a:solidFill>
                  <a:srgbClr val="000000"/>
                </a:solidFill>
                <a:latin typeface="Verdana" panose="020B0604030504040204" pitchFamily="34" charset="0"/>
                <a:ea typeface="Verdana" panose="020B0604030504040204" pitchFamily="34" charset="0"/>
              </a:rPr>
              <a:t>arrivé.e</a:t>
            </a:r>
            <a:r>
              <a:rPr lang="fr-CA" sz="2600" dirty="0">
                <a:solidFill>
                  <a:srgbClr val="000000"/>
                </a:solidFill>
                <a:latin typeface="Verdana" panose="020B0604030504040204" pitchFamily="34" charset="0"/>
                <a:ea typeface="Verdana" panose="020B0604030504040204" pitchFamily="34" charset="0"/>
              </a:rPr>
              <a:t> en début de rencontre, j’étais…</a:t>
            </a:r>
          </a:p>
          <a:p>
            <a:pPr>
              <a:lnSpc>
                <a:spcPct val="90000"/>
              </a:lnSpc>
            </a:pPr>
            <a:endParaRPr lang="fr-CA" sz="2600" dirty="0">
              <a:solidFill>
                <a:srgbClr val="000000"/>
              </a:solidFill>
              <a:latin typeface="Verdana" panose="020B0604030504040204" pitchFamily="34" charset="0"/>
              <a:ea typeface="Verdana" panose="020B0604030504040204" pitchFamily="34" charset="0"/>
            </a:endParaRPr>
          </a:p>
          <a:p>
            <a:pPr>
              <a:lnSpc>
                <a:spcPct val="90000"/>
              </a:lnSpc>
            </a:pPr>
            <a:r>
              <a:rPr lang="fr-CA" sz="2600" dirty="0">
                <a:solidFill>
                  <a:srgbClr val="000000"/>
                </a:solidFill>
                <a:latin typeface="Verdana" panose="020B0604030504040204" pitchFamily="34" charset="0"/>
                <a:ea typeface="Verdana" panose="020B0604030504040204" pitchFamily="34" charset="0"/>
              </a:rPr>
              <a:t>Au terme de cette rencontre,     je pars…</a:t>
            </a:r>
          </a:p>
        </p:txBody>
      </p:sp>
      <p:pic>
        <p:nvPicPr>
          <p:cNvPr id="8" name="Graphique 7" descr="Empreintes">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174F981-28A3-43E6-AB5D-85C6AD748210}"/>
              </a:ext>
            </a:extLst>
          </p:cNvPr>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 uri="{96DAC541-7B7A-43D3-8B79-37D633B846F1}">
                <asvg:svgBlip xmlns="" xmlns:a="http://schemas.openxmlformats.org/drawingml/2006/main" xmlns:r="http://schemas.openxmlformats.org/officeDocument/2006/relationships" xmlns:p="http://schemas.openxmlformats.org/presentationml/2006/main" xmlns:asvg="http://schemas.microsoft.com/office/drawing/2016/SVG/main" xmlns:mv="urn:schemas-microsoft-com:mac:vml" xmlns:mc="http://schemas.openxmlformats.org/markup-compatibility/2006" r:embed="rId6"/>
              </a:ext>
            </a:extLst>
          </a:blip>
          <a:stretch>
            <a:fillRect/>
          </a:stretch>
        </p:blipFill>
        <p:spPr>
          <a:xfrm>
            <a:off x="884757" y="4145510"/>
            <a:ext cx="914400" cy="1150686"/>
          </a:xfrm>
          <a:prstGeom prst="rect">
            <a:avLst/>
          </a:prstGeom>
          <a:scene3d>
            <a:camera prst="perspectiveRelaxed" fov="2400000">
              <a:rot lat="17973601" lon="0" rev="0"/>
            </a:camera>
            <a:lightRig rig="threePt" dir="t"/>
          </a:scene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7000298"/>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5A1A7C4-AF24-48B4-995D-508F671CA133}"/>
              </a:ext>
            </a:extLst>
          </p:cNvPr>
          <p:cNvSpPr txBox="1"/>
          <p:nvPr/>
        </p:nvSpPr>
        <p:spPr>
          <a:xfrm>
            <a:off x="622762" y="3429000"/>
            <a:ext cx="7668852" cy="2954655"/>
          </a:xfrm>
          <a:prstGeom prst="rect">
            <a:avLst/>
          </a:prstGeom>
          <a:noFill/>
        </p:spPr>
        <p:txBody>
          <a:bodyPr wrap="square" rtlCol="0">
            <a:spAutoFit/>
          </a:bodyPr>
          <a:lstStyle/>
          <a:p>
            <a:r>
              <a:rPr lang="fr-CA" b="1" dirty="0">
                <a:solidFill>
                  <a:srgbClr val="070206"/>
                </a:solidFill>
                <a:latin typeface="Century Gothic" panose="020B0502020202020204" pitchFamily="34" charset="0"/>
              </a:rPr>
              <a:t>Conception et rédaction: </a:t>
            </a:r>
          </a:p>
          <a:p>
            <a:r>
              <a:rPr lang="fr-CA" b="1" dirty="0">
                <a:solidFill>
                  <a:srgbClr val="472A26"/>
                </a:solidFill>
                <a:latin typeface="Century Gothic" panose="020B0502020202020204" pitchFamily="34" charset="0"/>
              </a:rPr>
              <a:t>	Lyne Groulx, responsable du catéchuménat, 	</a:t>
            </a:r>
          </a:p>
          <a:p>
            <a:r>
              <a:rPr lang="fr-CA" b="1" dirty="0">
                <a:solidFill>
                  <a:srgbClr val="472A26"/>
                </a:solidFill>
                <a:latin typeface="Century Gothic" panose="020B0502020202020204" pitchFamily="34" charset="0"/>
              </a:rPr>
              <a:t>	Diocèse Saint-Jean-Longueuil</a:t>
            </a:r>
          </a:p>
          <a:p>
            <a:endParaRPr lang="fr-CA" sz="800" b="1" dirty="0">
              <a:solidFill>
                <a:srgbClr val="472A26"/>
              </a:solidFill>
              <a:latin typeface="Century Gothic" panose="020B0502020202020204" pitchFamily="34" charset="0"/>
            </a:endParaRPr>
          </a:p>
          <a:p>
            <a:r>
              <a:rPr lang="fr-CA" b="1" dirty="0">
                <a:solidFill>
                  <a:srgbClr val="070206"/>
                </a:solidFill>
                <a:latin typeface="Century Gothic" panose="020B0502020202020204" pitchFamily="34" charset="0"/>
              </a:rPr>
              <a:t>Équipe de collaboration à la rédaction: </a:t>
            </a:r>
          </a:p>
          <a:p>
            <a:r>
              <a:rPr lang="fr-CA" b="1" dirty="0">
                <a:solidFill>
                  <a:srgbClr val="472A26"/>
                </a:solidFill>
                <a:latin typeface="Century Gothic" panose="020B0502020202020204" pitchFamily="34" charset="0"/>
              </a:rPr>
              <a:t>	Suzanne Desrochers, Office de la Catéchèse du Québec</a:t>
            </a:r>
          </a:p>
          <a:p>
            <a:r>
              <a:rPr lang="fr-CA" b="1" dirty="0">
                <a:solidFill>
                  <a:srgbClr val="472A26"/>
                </a:solidFill>
                <a:latin typeface="Century Gothic" panose="020B0502020202020204" pitchFamily="34" charset="0"/>
              </a:rPr>
              <a:t>	Carole Harrison, membre de l’équipe du catéchuménat, 	Diocèse de Québec</a:t>
            </a:r>
          </a:p>
          <a:p>
            <a:endParaRPr lang="fr-CA" sz="800" b="1" dirty="0">
              <a:solidFill>
                <a:srgbClr val="472A26"/>
              </a:solidFill>
              <a:latin typeface="Century Gothic" panose="020B0502020202020204" pitchFamily="34" charset="0"/>
            </a:endParaRPr>
          </a:p>
          <a:p>
            <a:r>
              <a:rPr lang="fr-CA" b="1" dirty="0">
                <a:latin typeface="Century Gothic" panose="020B0502020202020204" pitchFamily="34" charset="0"/>
              </a:rPr>
              <a:t>Texte biblique: </a:t>
            </a:r>
            <a:r>
              <a:rPr lang="fr-CA" b="1" dirty="0">
                <a:solidFill>
                  <a:srgbClr val="472A26"/>
                </a:solidFill>
                <a:latin typeface="Century Gothic" panose="020B0502020202020204" pitchFamily="34" charset="0"/>
              </a:rPr>
              <a:t>Traduction liturgique de la Bible, </a:t>
            </a:r>
            <a:r>
              <a:rPr lang="fr-CA" dirty="0">
                <a:solidFill>
                  <a:srgbClr val="472A26"/>
                </a:solidFill>
                <a:latin typeface="Century Gothic" panose="020B0502020202020204" pitchFamily="34" charset="0"/>
                <a:hlinkClick r:id="rId2">
                  <a:extLst>
                    <a:ext uri="{A12FA001-AC4F-418D-AE19-62706E023703}">
                      <ahyp:hlinkClr xmlns="" xmlns:a="http://schemas.openxmlformats.org/drawingml/2006/main" xmlns:r="http://schemas.openxmlformats.org/officeDocument/2006/relationships" xmlns:p="http://schemas.openxmlformats.org/presentationml/2006/main" xmlns:ahyp="http://schemas.microsoft.com/office/drawing/2018/hyperlinkcolor" xmlns:mv="urn:schemas-microsoft-com:mac:vml" xmlns:mc="http://schemas.openxmlformats.org/markup-compatibility/2006" val="tx"/>
                    </a:ext>
                  </a:extLst>
                </a:hlinkClick>
              </a:rPr>
              <a:t>aelf.org/bible</a:t>
            </a:r>
            <a:endParaRPr lang="fr-CA" b="1" dirty="0">
              <a:solidFill>
                <a:srgbClr val="472A26"/>
              </a:solidFill>
              <a:latin typeface="Century Gothic" panose="020B0502020202020204" pitchFamily="34" charset="0"/>
            </a:endParaRPr>
          </a:p>
          <a:p>
            <a:endParaRPr lang="fr-CA" sz="800" b="1" dirty="0">
              <a:solidFill>
                <a:srgbClr val="472A26"/>
              </a:solidFill>
              <a:latin typeface="Century Gothic" panose="020B0502020202020204" pitchFamily="34" charset="0"/>
            </a:endParaRPr>
          </a:p>
          <a:p>
            <a:r>
              <a:rPr lang="fr-CA" b="1" dirty="0">
                <a:solidFill>
                  <a:srgbClr val="070206"/>
                </a:solidFill>
                <a:latin typeface="Century Gothic" panose="020B0502020202020204" pitchFamily="34" charset="0"/>
              </a:rPr>
              <a:t>Images:</a:t>
            </a:r>
          </a:p>
        </p:txBody>
      </p:sp>
      <p:pic>
        <p:nvPicPr>
          <p:cNvPr id="13" name="Image 1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C004B0-BFC5-450A-9848-4F7D85FFCE8C}"/>
              </a:ext>
            </a:extLst>
          </p:cNvPr>
          <p:cNvPicPr>
            <a:picLocks noChangeAspect="1"/>
          </p:cNvPicPr>
          <p:nvPr/>
        </p:nvPicPr>
        <p:blipFill>
          <a:blip r:embed="rId3"/>
          <a:stretch>
            <a:fillRect/>
          </a:stretch>
        </p:blipFill>
        <p:spPr>
          <a:xfrm>
            <a:off x="6583583" y="6110391"/>
            <a:ext cx="916189" cy="637771"/>
          </a:xfrm>
          <a:prstGeom prst="rect">
            <a:avLst/>
          </a:prstGeom>
        </p:spPr>
      </p:pic>
      <p:pic>
        <p:nvPicPr>
          <p:cNvPr id="14" name="Image 1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15387D2-D7C8-4736-AF12-DEBBE3EBFB61}"/>
              </a:ext>
            </a:extLst>
          </p:cNvPr>
          <p:cNvPicPr>
            <a:picLocks noChangeAspect="1"/>
          </p:cNvPicPr>
          <p:nvPr/>
        </p:nvPicPr>
        <p:blipFill>
          <a:blip r:embed="rId4"/>
          <a:stretch>
            <a:fillRect/>
          </a:stretch>
        </p:blipFill>
        <p:spPr>
          <a:xfrm>
            <a:off x="7706549" y="6216047"/>
            <a:ext cx="1170131" cy="420516"/>
          </a:xfrm>
          <a:prstGeom prst="rect">
            <a:avLst/>
          </a:prstGeom>
        </p:spPr>
      </p:pic>
      <p:pic>
        <p:nvPicPr>
          <p:cNvPr id="15" name="Imag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C36ED7-3258-4111-88E1-9B6DBB792A1E}"/>
              </a:ext>
            </a:extLst>
          </p:cNvPr>
          <p:cNvPicPr>
            <a:picLocks noChangeAspect="1"/>
          </p:cNvPicPr>
          <p:nvPr/>
        </p:nvPicPr>
        <p:blipFill>
          <a:blip r:embed="rId5"/>
          <a:stretch>
            <a:fillRect/>
          </a:stretch>
        </p:blipFill>
        <p:spPr>
          <a:xfrm>
            <a:off x="4067944" y="6110392"/>
            <a:ext cx="2279700" cy="631827"/>
          </a:xfrm>
          <a:prstGeom prst="rect">
            <a:avLst/>
          </a:prstGeom>
        </p:spPr>
      </p:pic>
      <p:pic>
        <p:nvPicPr>
          <p:cNvPr id="16" name="Image 1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D56C5A0-28E0-4320-B772-6ACD91E74E80}"/>
              </a:ext>
            </a:extLst>
          </p:cNvPr>
          <p:cNvPicPr>
            <a:picLocks noChangeAspect="1"/>
          </p:cNvPicPr>
          <p:nvPr/>
        </p:nvPicPr>
        <p:blipFill>
          <a:blip r:embed="rId6"/>
          <a:stretch>
            <a:fillRect/>
          </a:stretch>
        </p:blipFill>
        <p:spPr>
          <a:xfrm>
            <a:off x="1710267" y="6025712"/>
            <a:ext cx="1152128" cy="357943"/>
          </a:xfrm>
          <a:prstGeom prst="rect">
            <a:avLst/>
          </a:prstGeom>
        </p:spPr>
      </p:pic>
      <p:pic>
        <p:nvPicPr>
          <p:cNvPr id="3" name="Image 2" descr="Une image contenant eau, extérieur, bateau, assis&#10;&#10;Description générée automatiquement">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184F0BD-7EE0-4C3E-A5DA-8387F4CD656B}"/>
              </a:ext>
            </a:extLst>
          </p:cNvPr>
          <p:cNvPicPr>
            <a:picLocks noChangeAspect="1"/>
          </p:cNvPicPr>
          <p:nvPr/>
        </p:nvPicPr>
        <p:blipFill rotWithShape="1">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9200" b="18518"/>
          <a:stretch/>
        </p:blipFill>
        <p:spPr>
          <a:xfrm>
            <a:off x="0" y="-27384"/>
            <a:ext cx="9144000" cy="320347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431993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A97FF88-1CB4-495C-9504-FD36296B35C7}"/>
              </a:ext>
            </a:extLst>
          </p:cNvPr>
          <p:cNvPicPr>
            <a:picLocks noChangeAspect="1"/>
          </p:cNvPicPr>
          <p:nvPr/>
        </p:nvPicPr>
        <p:blipFill>
          <a:blip r:embed="rId3"/>
          <a:stretch>
            <a:fillRect/>
          </a:stretch>
        </p:blipFill>
        <p:spPr>
          <a:xfrm>
            <a:off x="-705255" y="0"/>
            <a:ext cx="9849255" cy="6858000"/>
          </a:xfrm>
          <a:prstGeom prst="rect">
            <a:avLst/>
          </a:prstGeom>
        </p:spPr>
      </p:pic>
      <p:sp>
        <p:nvSpPr>
          <p:cNvPr id="3" name="Rectang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B082BBB-061D-45E0-8931-B4153AFF4660}"/>
              </a:ext>
            </a:extLst>
          </p:cNvPr>
          <p:cNvSpPr/>
          <p:nvPr/>
        </p:nvSpPr>
        <p:spPr>
          <a:xfrm>
            <a:off x="179512" y="144062"/>
            <a:ext cx="8229600" cy="6560770"/>
          </a:xfrm>
          <a:prstGeom prst="rect">
            <a:avLst/>
          </a:prstGeom>
        </p:spPr>
        <p:txBody>
          <a:bodyPr wrap="square">
            <a:spAutoFit/>
          </a:bodyPr>
          <a:lstStyle/>
          <a:p>
            <a:pPr algn="ctr">
              <a:lnSpc>
                <a:spcPct val="107000"/>
              </a:lnSpc>
              <a:spcAft>
                <a:spcPts val="800"/>
              </a:spcAft>
            </a:pPr>
            <a:r>
              <a:rPr lang="fr-CA" sz="2000" b="1" u="sng" dirty="0">
                <a:solidFill>
                  <a:srgbClr val="4472C4"/>
                </a:solidFill>
                <a:latin typeface="Verdana" panose="020B0604030504040204" pitchFamily="34" charset="0"/>
                <a:ea typeface="Calibri" panose="020F0502020204030204" pitchFamily="34" charset="0"/>
                <a:cs typeface="Times New Roman" panose="02020603050405020304" pitchFamily="18" charset="0"/>
              </a:rPr>
              <a:t>CREDO ou Symbole des Apôtres</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fr-CA" sz="1600" i="1" dirty="0">
                <a:solidFill>
                  <a:srgbClr val="4472C4"/>
                </a:solidFill>
                <a:latin typeface="Arial" panose="020B0604020202020204" pitchFamily="34" charset="0"/>
                <a:ea typeface="Calibri" panose="020F0502020204030204" pitchFamily="34" charset="0"/>
                <a:cs typeface="Arial" panose="020B0604020202020204" pitchFamily="34" charset="0"/>
              </a:rPr>
              <a:t>La prière du Credo est un résumé de la foi chrétienne. </a:t>
            </a:r>
            <a:endParaRPr lang="fr-CA"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fr-CA" sz="1600" i="1" dirty="0">
                <a:solidFill>
                  <a:srgbClr val="4472C4"/>
                </a:solidFill>
                <a:latin typeface="Arial" panose="020B0604020202020204" pitchFamily="34" charset="0"/>
                <a:ea typeface="Calibri" panose="020F0502020204030204" pitchFamily="34" charset="0"/>
                <a:cs typeface="Arial" panose="020B0604020202020204" pitchFamily="34" charset="0"/>
              </a:rPr>
              <a:t>Le terme de « Credo » vient des mots « je crois ».</a:t>
            </a:r>
            <a:endParaRPr lang="fr-CA"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fr-CA" sz="1600" b="1" dirty="0">
                <a:solidFill>
                  <a:srgbClr val="4472C4"/>
                </a:solidFill>
                <a:latin typeface="Verdana" panose="020B0604030504040204" pitchFamily="34" charset="0"/>
                <a:ea typeface="Calibri" panose="020F0502020204030204" pitchFamily="34"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Je crois en Dieu, le Père tout-puissant,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créateur du ciel et de la terre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 </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et en Jésus-Christ, son Fils unique, notre Seigneur,</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qui a été conçu du Saint-Esprit, est né de la Vierge Marie,</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a souffert sous Ponce Pilate, a été crucifié,</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est mort et a été enseveli, est descendu aux enfers,</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le troisième jour est ressuscité des morts, est monté aux cieux,</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est assis à la droite de Dieu le Père tout-puissant,</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d’où il viendra juger les vivants et les morts.</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 </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Je crois en l’Esprit-Saint,</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à la sainte Église catholique, à la communion des saints,</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à la rémission des péchés, à la résurrection de la chair,</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à la vie éternelle. Amen.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297905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A97FF88-1CB4-495C-9504-FD36296B35C7}"/>
              </a:ext>
            </a:extLst>
          </p:cNvPr>
          <p:cNvPicPr>
            <a:picLocks noChangeAspect="1"/>
          </p:cNvPicPr>
          <p:nvPr/>
        </p:nvPicPr>
        <p:blipFill>
          <a:blip r:embed="rId3"/>
          <a:stretch>
            <a:fillRect/>
          </a:stretch>
        </p:blipFill>
        <p:spPr>
          <a:xfrm>
            <a:off x="-352628" y="0"/>
            <a:ext cx="9849255" cy="6858000"/>
          </a:xfrm>
          <a:prstGeom prst="rect">
            <a:avLst/>
          </a:prstGeom>
        </p:spPr>
      </p:pic>
      <p:sp>
        <p:nvSpPr>
          <p:cNvPr id="3" name="Rectang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B082BBB-061D-45E0-8931-B4153AFF4660}"/>
              </a:ext>
            </a:extLst>
          </p:cNvPr>
          <p:cNvSpPr/>
          <p:nvPr/>
        </p:nvSpPr>
        <p:spPr>
          <a:xfrm>
            <a:off x="205171" y="563760"/>
            <a:ext cx="8733656" cy="5123839"/>
          </a:xfrm>
          <a:prstGeom prst="rect">
            <a:avLst/>
          </a:prstGeom>
        </p:spPr>
        <p:txBody>
          <a:bodyPr wrap="square">
            <a:spAutoFit/>
          </a:bodyPr>
          <a:lstStyle/>
          <a:p>
            <a:pPr algn="ctr">
              <a:lnSpc>
                <a:spcPct val="107000"/>
              </a:lnSpc>
              <a:spcAft>
                <a:spcPts val="800"/>
              </a:spcAft>
            </a:pPr>
            <a:r>
              <a:rPr lang="fr-CA" sz="2000" b="1" dirty="0">
                <a:solidFill>
                  <a:srgbClr val="4472C4"/>
                </a:solidFill>
                <a:latin typeface="Verdana" panose="020B0604030504040204" pitchFamily="34" charset="0"/>
                <a:ea typeface="Calibri" panose="020F0502020204030204" pitchFamily="34" charset="0"/>
                <a:cs typeface="Times New Roman" panose="02020603050405020304" pitchFamily="18" charset="0"/>
              </a:rPr>
              <a:t> </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Je crois …</a:t>
            </a:r>
          </a:p>
          <a:p>
            <a:pPr algn="ctr">
              <a:lnSpc>
                <a:spcPct val="107000"/>
              </a:lnSpc>
              <a:spcAft>
                <a:spcPts val="800"/>
              </a:spcAft>
            </a:pPr>
            <a:endPar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 et en Jésus-Christ, son Fils unique, notre Seigneur,</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qui a été conçu du Saint-Esprit, est né de la Vierge Marie,</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a souffert sous Ponce Pilate, a été crucifié,</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est mort et a été enseveli, est descendu aux enfers,</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le troisième jour est ressuscité des morts, </a:t>
            </a: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est monté aux cieux,</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est assis à la droite de Dieu le Père tout-puissant,</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2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d’où il viendra juger les vivants et les morts.</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 </a:t>
            </a:r>
            <a:endParaRPr lang="fr-CA"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0B332DF-F03D-4976-B909-3B8D89DFA96E}"/>
              </a:ext>
            </a:extLst>
          </p:cNvPr>
          <p:cNvPicPr>
            <a:picLocks noChangeAspect="1"/>
          </p:cNvPicPr>
          <p:nvPr/>
        </p:nvPicPr>
        <p:blipFill>
          <a:blip r:embed="rId4"/>
          <a:stretch>
            <a:fillRect/>
          </a:stretch>
        </p:blipFill>
        <p:spPr>
          <a:xfrm>
            <a:off x="6113935" y="188640"/>
            <a:ext cx="2845527" cy="15631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137629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1C9CC24-B375-4226-BF2B-61FADBBA696A}"/>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D70A28E-4FD8-4474-A206-E15B5EBB303F}"/>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647E21-5366-4638-AC97-D8CD4111EB57}"/>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PicPr>
            <a:picLocks noGrp="1" noRot="1" noChangeAspect="1" noMove="1" noResize="1" noEditPoints="1" noAdjustHandles="1" noChangeArrowheads="1" noChangeShapeType="1" noCrop="1"/>
          </p:cNvPic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6000" b="1" kern="1200" dirty="0" err="1">
                <a:solidFill>
                  <a:srgbClr val="FFFFFF"/>
                </a:solidFill>
                <a:latin typeface="Verdana" panose="020B0604030504040204" pitchFamily="34" charset="0"/>
                <a:ea typeface="Verdana" panose="020B0604030504040204" pitchFamily="34" charset="0"/>
              </a:rPr>
              <a:t>Jésus</a:t>
            </a:r>
            <a:r>
              <a:rPr lang="en-US" sz="6000" b="1" kern="1200" dirty="0">
                <a:solidFill>
                  <a:srgbClr val="FFFFFF"/>
                </a:solidFill>
                <a:latin typeface="Verdana" panose="020B0604030504040204" pitchFamily="34" charset="0"/>
                <a:ea typeface="Verdana" panose="020B0604030504040204" pitchFamily="34" charset="0"/>
              </a:rPr>
              <a:t> de Nazareth</a:t>
            </a:r>
          </a:p>
        </p:txBody>
      </p:sp>
      <p:sp>
        <p:nvSpPr>
          <p:cNvPr id="7" name="Rectangl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598A980-373D-4FE2-933A-226077CB5BB3}"/>
              </a:ext>
            </a:extLst>
          </p:cNvPr>
          <p:cNvSpPr/>
          <p:nvPr/>
        </p:nvSpPr>
        <p:spPr>
          <a:xfrm>
            <a:off x="395535" y="4609097"/>
            <a:ext cx="8352928" cy="1898020"/>
          </a:xfrm>
          <a:prstGeom prst="rect">
            <a:avLst/>
          </a:prstGeom>
        </p:spPr>
        <p:txBody>
          <a:bodyPr wrap="square">
            <a:spAutoFit/>
          </a:bodyPr>
          <a:lstStyle/>
          <a:p>
            <a:pPr algn="ctr">
              <a:lnSpc>
                <a:spcPct val="107000"/>
              </a:lnSpc>
              <a:spcAft>
                <a:spcPts val="800"/>
              </a:spcAft>
            </a:pPr>
            <a:r>
              <a:rPr lang="fr-CA" sz="40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Qui est Jésus de Nazareth?</a:t>
            </a:r>
          </a:p>
          <a:p>
            <a:pPr algn="ctr">
              <a:lnSpc>
                <a:spcPct val="107000"/>
              </a:lnSpc>
              <a:spcAft>
                <a:spcPts val="800"/>
              </a:spcAft>
            </a:pPr>
            <a:r>
              <a:rPr lang="fr-CA" sz="40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Que savons-nous de lui?</a:t>
            </a:r>
          </a:p>
          <a:p>
            <a:pPr algn="ctr">
              <a:lnSpc>
                <a:spcPct val="107000"/>
              </a:lnSpc>
              <a:spcAft>
                <a:spcPts val="800"/>
              </a:spcAft>
            </a:pPr>
            <a:endParaRPr lang="fr-CA"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442494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6941" y="2047238"/>
            <a:ext cx="8548290" cy="1051274"/>
          </a:xfrm>
          <a:prstGeom prst="rect">
            <a:avLst/>
          </a:prstGeom>
          <a:solidFill>
            <a:schemeClr val="accent2">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28</a:t>
            </a:r>
            <a:r>
              <a:rPr lang="fr-FR" dirty="0">
                <a:latin typeface="Avenir Next LT Pro" panose="020B0504020202020204" pitchFamily="34" charset="0"/>
              </a:rPr>
              <a:t> Lorsque Jésus eut terminé ce discours, les foules restèrent frappées de son enseignement, </a:t>
            </a:r>
            <a:r>
              <a:rPr lang="fr-FR" b="1" baseline="30000" dirty="0">
                <a:latin typeface="Avenir Next LT Pro" panose="020B0504020202020204" pitchFamily="34" charset="0"/>
              </a:rPr>
              <a:t>29</a:t>
            </a:r>
            <a:r>
              <a:rPr lang="fr-FR" dirty="0">
                <a:latin typeface="Avenir Next LT Pro" panose="020B0504020202020204" pitchFamily="34" charset="0"/>
              </a:rPr>
              <a:t> car il les enseignait en homme qui a autorité, et non pas comme leurs scribes. ( Mt 7, 28-29)</a:t>
            </a: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6941" y="3286900"/>
            <a:ext cx="8548290" cy="1018025"/>
          </a:xfrm>
          <a:prstGeom prst="rect">
            <a:avLst/>
          </a:prstGeom>
          <a:solidFill>
            <a:schemeClr val="bg2">
              <a:lumMod val="9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34</a:t>
            </a:r>
            <a:r>
              <a:rPr lang="fr-FR" dirty="0"/>
              <a:t> </a:t>
            </a:r>
            <a:r>
              <a:rPr lang="fr-FR" dirty="0">
                <a:latin typeface="Avenir Next LT Pro" panose="020B0504020202020204" pitchFamily="34" charset="0"/>
              </a:rPr>
              <a:t>En débarquant, Jésus vit une grande foule. Il fut saisi de compassion envers eux, parce qu’ils étaient comme des brebis sans berger. Alors, il se mit à les enseigner longuement. (Mc 6,34)</a:t>
            </a:r>
          </a:p>
        </p:txBody>
      </p:sp>
      <p:sp>
        <p:nvSpPr>
          <p:cNvPr id="9" name="ZoneText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89B4BC-92E7-4F77-B18F-2E20F45308C4}"/>
              </a:ext>
            </a:extLst>
          </p:cNvPr>
          <p:cNvSpPr txBox="1"/>
          <p:nvPr/>
        </p:nvSpPr>
        <p:spPr>
          <a:xfrm>
            <a:off x="346941" y="4493313"/>
            <a:ext cx="8548290" cy="1018025"/>
          </a:xfrm>
          <a:prstGeom prst="rect">
            <a:avLst/>
          </a:prstGeom>
          <a:solidFill>
            <a:schemeClr val="accent5">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22 </a:t>
            </a:r>
            <a:r>
              <a:rPr lang="fr-FR" dirty="0">
                <a:latin typeface="Avenir Next LT Pro" panose="020B0504020202020204" pitchFamily="34" charset="0"/>
              </a:rPr>
              <a:t>Tandis qu’il faisait route vers Jérusalem, Jésus traversait villes et villages en enseignant. (</a:t>
            </a:r>
            <a:r>
              <a:rPr lang="fr-FR" dirty="0" err="1">
                <a:latin typeface="Avenir Next LT Pro" panose="020B0504020202020204" pitchFamily="34" charset="0"/>
              </a:rPr>
              <a:t>Lc</a:t>
            </a:r>
            <a:r>
              <a:rPr lang="fr-FR" dirty="0">
                <a:latin typeface="Avenir Next LT Pro" panose="020B0504020202020204" pitchFamily="34" charset="0"/>
              </a:rPr>
              <a:t> 13,22)</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
        <p:nvSpPr>
          <p:cNvPr id="10" name="ZoneText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299D3F8-794E-4520-841D-10598A884C78}"/>
              </a:ext>
            </a:extLst>
          </p:cNvPr>
          <p:cNvSpPr txBox="1"/>
          <p:nvPr/>
        </p:nvSpPr>
        <p:spPr>
          <a:xfrm>
            <a:off x="350389" y="5699726"/>
            <a:ext cx="8548290" cy="726209"/>
          </a:xfrm>
          <a:prstGeom prst="rect">
            <a:avLst/>
          </a:prstGeom>
          <a:solidFill>
            <a:schemeClr val="accent6">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02 </a:t>
            </a:r>
            <a:r>
              <a:rPr lang="fr-FR" dirty="0">
                <a:latin typeface="Avenir Next LT Pro" panose="020B0504020202020204" pitchFamily="34" charset="0"/>
              </a:rPr>
              <a:t>Dès l’aurore, Jésus retourna au Temple. Comme tout le peuple venait à lui, il s’assit et se mit à enseigner.(</a:t>
            </a:r>
            <a:r>
              <a:rPr lang="fr-FR" dirty="0" err="1">
                <a:latin typeface="Avenir Next LT Pro" panose="020B0504020202020204" pitchFamily="34" charset="0"/>
              </a:rPr>
              <a:t>Jn</a:t>
            </a:r>
            <a:r>
              <a:rPr lang="fr-FR" dirty="0">
                <a:latin typeface="Avenir Next LT Pro" panose="020B0504020202020204" pitchFamily="34" charset="0"/>
              </a:rPr>
              <a:t> 8,2)</a:t>
            </a:r>
          </a:p>
        </p:txBody>
      </p:sp>
      <p:sp>
        <p:nvSpPr>
          <p:cNvPr id="6" name="Bulle narrative : rond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D813945-8C06-449F-823F-37002114E7E0}"/>
              </a:ext>
            </a:extLst>
          </p:cNvPr>
          <p:cNvSpPr/>
          <p:nvPr/>
        </p:nvSpPr>
        <p:spPr>
          <a:xfrm>
            <a:off x="3131840" y="2935268"/>
            <a:ext cx="5494603" cy="2942004"/>
          </a:xfrm>
          <a:prstGeom prst="wedgeEllipseCallout">
            <a:avLst>
              <a:gd name="adj1" fmla="val -77220"/>
              <a:gd name="adj2" fmla="val -4909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SCRIBES</a:t>
            </a:r>
            <a:r>
              <a:rPr lang="fr-CA" sz="1800" dirty="0">
                <a:effectLst/>
                <a:latin typeface="Calibri" panose="020F0502020204030204" pitchFamily="34" charset="0"/>
                <a:ea typeface="Calibri" panose="020F0502020204030204" pitchFamily="34" charset="0"/>
                <a:cs typeface="Times New Roman" panose="02020603050405020304" pitchFamily="18" charset="0"/>
              </a:rPr>
              <a:t>, ou docteurs de la Loi,  sont les spécialistes de la Torah. Ils font de longues études sur les Écritures et les adaptations de la Torah. Ils conseillent les gens sur le meilleur moyen d’agir en fidélité à Dieu selon telle situation. La plupart d’entre eux sont de tendance pharisienne.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95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6941" y="1901424"/>
            <a:ext cx="8548290" cy="2607696"/>
          </a:xfrm>
          <a:prstGeom prst="rect">
            <a:avLst/>
          </a:prstGeom>
          <a:solidFill>
            <a:schemeClr val="accent1">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15</a:t>
            </a:r>
            <a:r>
              <a:rPr lang="fr-FR" dirty="0">
                <a:latin typeface="Avenir Next LT Pro" panose="020B0504020202020204" pitchFamily="34" charset="0"/>
              </a:rPr>
              <a:t> Comme Jésus était à table dans la maison de Lévi, beaucoup de publicains et beaucoup de pécheurs vinrent prendre place avec Jésus et ses disciples, car ils étaient nombreux à le suivre. </a:t>
            </a:r>
            <a:r>
              <a:rPr lang="fr-FR" b="1" baseline="30000" dirty="0">
                <a:latin typeface="Avenir Next LT Pro" panose="020B0504020202020204" pitchFamily="34" charset="0"/>
              </a:rPr>
              <a:t>16</a:t>
            </a:r>
            <a:r>
              <a:rPr lang="fr-FR" dirty="0">
                <a:latin typeface="Avenir Next LT Pro" panose="020B0504020202020204" pitchFamily="34" charset="0"/>
              </a:rPr>
              <a:t> Les scribes du groupe des pharisiens, voyant qu’il mangeait avec les pécheurs et les publicains, disaient à ses disciples : « Comment ! Il mange avec les publicains et les pécheurs ! » </a:t>
            </a:r>
            <a:r>
              <a:rPr lang="fr-FR" b="1" baseline="30000" dirty="0">
                <a:latin typeface="Avenir Next LT Pro" panose="020B0504020202020204" pitchFamily="34" charset="0"/>
              </a:rPr>
              <a:t>17</a:t>
            </a:r>
            <a:r>
              <a:rPr lang="fr-FR" dirty="0">
                <a:latin typeface="Avenir Next LT Pro" panose="020B0504020202020204" pitchFamily="34" charset="0"/>
              </a:rPr>
              <a:t> Jésus, qui avait entendu, leur déclara : « Ce ne sont pas les gens bien portants qui ont besoin du médecin, mais les malades. Je ne suis pas venu appeler des justes, mais des pécheurs. » ( Mt 2, 15-17)</a:t>
            </a: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6941" y="4725144"/>
            <a:ext cx="8548290" cy="1700791"/>
          </a:xfrm>
          <a:prstGeom prst="rect">
            <a:avLst/>
          </a:prstGeom>
          <a:solidFill>
            <a:schemeClr val="bg2">
              <a:lumMod val="9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05</a:t>
            </a:r>
            <a:r>
              <a:rPr lang="fr-FR" dirty="0"/>
              <a:t> </a:t>
            </a:r>
            <a:r>
              <a:rPr lang="fr-FR" dirty="0">
                <a:latin typeface="Avenir Next LT Pro" panose="020B0504020202020204" pitchFamily="34" charset="0"/>
              </a:rPr>
              <a:t>Arrivé à cet endroit, Jésus leva les yeux et lui dit : « Zachée, descends vite : aujourd’hui il faut que j’aille demeurer dans ta maison. »</a:t>
            </a:r>
          </a:p>
          <a:p>
            <a:r>
              <a:rPr lang="fr-FR" b="1" baseline="30000" dirty="0">
                <a:latin typeface="Avenir Next LT Pro" panose="020B0504020202020204" pitchFamily="34" charset="0"/>
              </a:rPr>
              <a:t>06</a:t>
            </a:r>
            <a:r>
              <a:rPr lang="fr-FR" dirty="0">
                <a:latin typeface="Avenir Next LT Pro" panose="020B0504020202020204" pitchFamily="34" charset="0"/>
              </a:rPr>
              <a:t> Vite, il descendit et reçut Jésus avec joie.</a:t>
            </a:r>
          </a:p>
          <a:p>
            <a:r>
              <a:rPr lang="fr-FR" b="1" baseline="30000" dirty="0">
                <a:latin typeface="Avenir Next LT Pro" panose="020B0504020202020204" pitchFamily="34" charset="0"/>
              </a:rPr>
              <a:t>07</a:t>
            </a:r>
            <a:r>
              <a:rPr lang="fr-FR" dirty="0">
                <a:latin typeface="Avenir Next LT Pro" panose="020B0504020202020204" pitchFamily="34" charset="0"/>
              </a:rPr>
              <a:t> Voyant cela, tous récriminaient : « Il est allé loger chez un homme qui est un pécheur. » (</a:t>
            </a:r>
            <a:r>
              <a:rPr lang="fr-FR" dirty="0" err="1">
                <a:latin typeface="Avenir Next LT Pro" panose="020B0504020202020204" pitchFamily="34" charset="0"/>
              </a:rPr>
              <a:t>Lc</a:t>
            </a:r>
            <a:r>
              <a:rPr lang="fr-FR" dirty="0">
                <a:latin typeface="Avenir Next LT Pro" panose="020B0504020202020204" pitchFamily="34" charset="0"/>
              </a:rPr>
              <a:t> 19,5-7)</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
        <p:nvSpPr>
          <p:cNvPr id="8" name="Bulle narrative : ron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2B063E5-EA59-41E9-B7DD-6459E5A61A4F}"/>
              </a:ext>
            </a:extLst>
          </p:cNvPr>
          <p:cNvSpPr/>
          <p:nvPr/>
        </p:nvSpPr>
        <p:spPr>
          <a:xfrm>
            <a:off x="611560" y="2974640"/>
            <a:ext cx="5494603" cy="3284984"/>
          </a:xfrm>
          <a:prstGeom prst="wedgeEllipseCallout">
            <a:avLst>
              <a:gd name="adj1" fmla="val 78334"/>
              <a:gd name="adj2" fmla="val -6842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PUBLICAINS </a:t>
            </a:r>
            <a:r>
              <a:rPr lang="fr-CA" sz="1800" dirty="0">
                <a:effectLst/>
                <a:latin typeface="Calibri" panose="020F0502020204030204" pitchFamily="34" charset="0"/>
                <a:ea typeface="Calibri" panose="020F0502020204030204" pitchFamily="34" charset="0"/>
                <a:cs typeface="Times New Roman" panose="02020603050405020304" pitchFamily="18" charset="0"/>
              </a:rPr>
              <a:t>sont des collecteurs d’impôts. </a:t>
            </a:r>
            <a:r>
              <a:rPr lang="fr-CA" dirty="0">
                <a:latin typeface="Calibri" panose="020F0502020204030204" pitchFamily="34" charset="0"/>
                <a:ea typeface="Calibri" panose="020F0502020204030204" pitchFamily="34" charset="0"/>
                <a:cs typeface="Times New Roman" panose="02020603050405020304" pitchFamily="18" charset="0"/>
              </a:rPr>
              <a:t>Travailleurs à la solde de Rome, ils ne sont pas très populaires. Ils ont la réputation d’imposer des montants excessifs aux citoyens et de s’enrichir frauduleusement aux dépens des contribuables. Matthieu (appelé aussi Lévi) en était un avant sa rencontre avec Jésus!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90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6941" y="4797152"/>
            <a:ext cx="8548290" cy="949715"/>
          </a:xfrm>
          <a:prstGeom prst="rect">
            <a:avLst/>
          </a:prstGeom>
          <a:solidFill>
            <a:srgbClr val="FFFFCC"/>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24</a:t>
            </a:r>
            <a:r>
              <a:rPr lang="fr-FR" dirty="0">
                <a:latin typeface="Avenir Next LT Pro" panose="020B0504020202020204" pitchFamily="34" charset="0"/>
              </a:rPr>
              <a:t> Sa renommée se répandit dans toute la Syrie. On lui amena tous ceux qui souffraient, atteints de maladies et de tourments de toutes sortes : possédés, épileptiques, paralysés. Et il les guérit. ( Mt 4, 24)</a:t>
            </a: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6941" y="5877272"/>
            <a:ext cx="8548290" cy="720080"/>
          </a:xfrm>
          <a:prstGeom prst="rect">
            <a:avLst/>
          </a:prstGeom>
          <a:solidFill>
            <a:schemeClr val="accent5">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14</a:t>
            </a:r>
            <a:r>
              <a:rPr lang="fr-FR" dirty="0">
                <a:latin typeface="Avenir Next LT Pro" panose="020B0504020202020204" pitchFamily="34" charset="0"/>
              </a:rPr>
              <a:t> Des aveugles et des boiteux s’approchèrent de lui dans le Temple, et il les guérit. (Mt 21,14)</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
        <p:nvSpPr>
          <p:cNvPr id="8" name="ZoneText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5FC387C-CAF8-4DB9-A003-54EDB1753E13}"/>
              </a:ext>
            </a:extLst>
          </p:cNvPr>
          <p:cNvSpPr txBox="1"/>
          <p:nvPr/>
        </p:nvSpPr>
        <p:spPr>
          <a:xfrm>
            <a:off x="380968" y="1736139"/>
            <a:ext cx="8548290" cy="2930607"/>
          </a:xfrm>
          <a:prstGeom prst="rect">
            <a:avLst/>
          </a:prstGeom>
          <a:solidFill>
            <a:schemeClr val="accent3">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16</a:t>
            </a:r>
            <a:r>
              <a:rPr lang="fr-FR" dirty="0">
                <a:latin typeface="Avenir Next LT Pro" panose="020B0504020202020204" pitchFamily="34" charset="0"/>
              </a:rPr>
              <a:t> Il vint à Nazareth, où il avait été élevé. Selon son habitude, il entra dans la synagogue le jour du sabbat, et il se leva pour faire la lecture. </a:t>
            </a:r>
            <a:r>
              <a:rPr lang="fr-FR" b="1" baseline="30000" dirty="0">
                <a:latin typeface="Avenir Next LT Pro" panose="020B0504020202020204" pitchFamily="34" charset="0"/>
              </a:rPr>
              <a:t>17 </a:t>
            </a:r>
            <a:r>
              <a:rPr lang="fr-FR" dirty="0">
                <a:latin typeface="Avenir Next LT Pro" panose="020B0504020202020204" pitchFamily="34" charset="0"/>
              </a:rPr>
              <a:t>On lui remit le livre du prophète Isaïe. Il ouvrit le livre et trouva le passage où il est écrit :</a:t>
            </a:r>
          </a:p>
          <a:p>
            <a:pPr algn="ctr"/>
            <a:r>
              <a:rPr lang="fr-FR" b="1" i="1" baseline="30000" dirty="0">
                <a:solidFill>
                  <a:schemeClr val="tx1">
                    <a:lumMod val="50000"/>
                    <a:lumOff val="50000"/>
                  </a:schemeClr>
                </a:solidFill>
                <a:latin typeface="Avenir Next LT Pro" panose="020B0504020202020204" pitchFamily="34" charset="0"/>
              </a:rPr>
              <a:t>18</a:t>
            </a:r>
            <a:r>
              <a:rPr lang="fr-FR" i="1" dirty="0">
                <a:solidFill>
                  <a:schemeClr val="tx1">
                    <a:lumMod val="50000"/>
                    <a:lumOff val="50000"/>
                  </a:schemeClr>
                </a:solidFill>
                <a:latin typeface="Avenir Next LT Pro" panose="020B0504020202020204" pitchFamily="34" charset="0"/>
              </a:rPr>
              <a:t> L’Esprit du Seigneur est sur moi parce que le Seigneur m’a consacré par l’onction. Il m’a envoyé porter la Bonne Nouvelle aux pauvres, annoncer aux captifs leur libération, et aux aveugles qu’ils retrouveront la vue, remettre en liberté les opprimés, </a:t>
            </a:r>
            <a:r>
              <a:rPr lang="fr-FR" b="1" i="1" baseline="30000" dirty="0">
                <a:solidFill>
                  <a:schemeClr val="tx1">
                    <a:lumMod val="50000"/>
                    <a:lumOff val="50000"/>
                  </a:schemeClr>
                </a:solidFill>
                <a:latin typeface="Avenir Next LT Pro" panose="020B0504020202020204" pitchFamily="34" charset="0"/>
              </a:rPr>
              <a:t>19</a:t>
            </a:r>
            <a:r>
              <a:rPr lang="fr-FR" i="1" dirty="0">
                <a:solidFill>
                  <a:schemeClr val="tx1">
                    <a:lumMod val="50000"/>
                    <a:lumOff val="50000"/>
                  </a:schemeClr>
                </a:solidFill>
                <a:latin typeface="Avenir Next LT Pro" panose="020B0504020202020204" pitchFamily="34" charset="0"/>
              </a:rPr>
              <a:t> annoncer une année favorable accordée par le Seigneur</a:t>
            </a:r>
            <a:r>
              <a:rPr lang="fr-FR" dirty="0">
                <a:solidFill>
                  <a:schemeClr val="tx1">
                    <a:lumMod val="50000"/>
                    <a:lumOff val="50000"/>
                  </a:schemeClr>
                </a:solidFill>
                <a:latin typeface="Avenir Next LT Pro" panose="020B0504020202020204" pitchFamily="34" charset="0"/>
              </a:rPr>
              <a:t>.</a:t>
            </a:r>
          </a:p>
          <a:p>
            <a:r>
              <a:rPr lang="fr-FR" b="1" baseline="30000" dirty="0">
                <a:latin typeface="Avenir Next LT Pro" panose="020B0504020202020204" pitchFamily="34" charset="0"/>
              </a:rPr>
              <a:t>20</a:t>
            </a:r>
            <a:r>
              <a:rPr lang="fr-FR" dirty="0">
                <a:latin typeface="Avenir Next LT Pro" panose="020B0504020202020204" pitchFamily="34" charset="0"/>
              </a:rPr>
              <a:t> Jésus referma le livre, le rendit au servant et s’assit. Tous, dans la synagogue, avaient les yeux fixés sur lui. </a:t>
            </a:r>
            <a:r>
              <a:rPr lang="fr-FR" b="1" baseline="30000" dirty="0">
                <a:latin typeface="Avenir Next LT Pro" panose="020B0504020202020204" pitchFamily="34" charset="0"/>
              </a:rPr>
              <a:t>21</a:t>
            </a:r>
            <a:r>
              <a:rPr lang="fr-FR" dirty="0">
                <a:latin typeface="Avenir Next LT Pro" panose="020B0504020202020204" pitchFamily="34" charset="0"/>
              </a:rPr>
              <a:t> Alors il se mit à leur dire : « Aujourd’hui s’accomplit ce passage de l’Écriture que vous venez d’entendre. » ( </a:t>
            </a:r>
            <a:r>
              <a:rPr lang="fr-FR" dirty="0" err="1">
                <a:latin typeface="Avenir Next LT Pro" panose="020B0504020202020204" pitchFamily="34" charset="0"/>
              </a:rPr>
              <a:t>Lc</a:t>
            </a:r>
            <a:r>
              <a:rPr lang="fr-FR" dirty="0">
                <a:latin typeface="Avenir Next LT Pro" panose="020B0504020202020204" pitchFamily="34" charset="0"/>
              </a:rPr>
              <a:t> 4,16-21)</a:t>
            </a:r>
          </a:p>
        </p:txBody>
      </p:sp>
      <p:sp>
        <p:nvSpPr>
          <p:cNvPr id="9" name="Bulle narrative : rond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E6EB50B-06F5-4869-B0AD-1BBD09948A00}"/>
              </a:ext>
            </a:extLst>
          </p:cNvPr>
          <p:cNvSpPr/>
          <p:nvPr/>
        </p:nvSpPr>
        <p:spPr>
          <a:xfrm>
            <a:off x="402672" y="432063"/>
            <a:ext cx="6113544" cy="4797137"/>
          </a:xfrm>
          <a:prstGeom prst="wedgeEllipseCallout">
            <a:avLst>
              <a:gd name="adj1" fmla="val 60561"/>
              <a:gd name="adj2" fmla="val 4957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Les </a:t>
            </a:r>
            <a:r>
              <a:rPr lang="fr-CA" b="1" dirty="0"/>
              <a:t>MALADES</a:t>
            </a:r>
            <a:r>
              <a:rPr lang="fr-CA" dirty="0"/>
              <a:t> atteints d’infirmités durables ou de maladies graves sont considérés comme </a:t>
            </a:r>
            <a:r>
              <a:rPr lang="fr-CA" b="1" dirty="0"/>
              <a:t>IMPURS</a:t>
            </a:r>
            <a:r>
              <a:rPr lang="fr-CA" dirty="0"/>
              <a:t> car ils incarnent une sorte de dérèglement social. On pense parfois qu’un esprit mauvais leur fait du mal ou que ce sont des pécheurs punis par Dieu. Les notions de </a:t>
            </a:r>
            <a:r>
              <a:rPr lang="fr-CA" b="1" dirty="0"/>
              <a:t>PUR</a:t>
            </a:r>
            <a:r>
              <a:rPr lang="fr-CA" dirty="0"/>
              <a:t> et </a:t>
            </a:r>
            <a:r>
              <a:rPr lang="fr-CA" b="1" dirty="0"/>
              <a:t>IMPUR</a:t>
            </a:r>
            <a:r>
              <a:rPr lang="fr-CA" dirty="0"/>
              <a:t> sont reliées à la conscience de la Sainteté de Dieu. Il faut, pour s’approcher de lui, se purifier par des rites d’ablution. La guérison permet à la personne d’avoir droit à ces rites en vue d’espérer s’approcher de Dieu.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141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EB54DE-4AEF-4C74-9518-B48BE8734B45}"/>
              </a:ext>
            </a:extLst>
          </p:cNvPr>
          <p:cNvSpPr/>
          <p:nvPr/>
        </p:nvSpPr>
        <p:spPr>
          <a:xfrm>
            <a:off x="349758" y="432065"/>
            <a:ext cx="6454490" cy="1268743"/>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Qui est Jésus?</a:t>
            </a:r>
            <a:endParaRPr lang="fr-CA" sz="2400" dirty="0">
              <a:solidFill>
                <a:schemeClr val="bg1"/>
              </a:solidFill>
            </a:endParaRPr>
          </a:p>
        </p:txBody>
      </p:sp>
      <p:sp>
        <p:nvSpPr>
          <p:cNvPr id="3" name="ZoneText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995C3-2A32-4B6D-ACF3-E95856413D34}"/>
              </a:ext>
            </a:extLst>
          </p:cNvPr>
          <p:cNvSpPr txBox="1"/>
          <p:nvPr/>
        </p:nvSpPr>
        <p:spPr>
          <a:xfrm>
            <a:off x="346941" y="2913111"/>
            <a:ext cx="8548290" cy="1093731"/>
          </a:xfrm>
          <a:prstGeom prst="rect">
            <a:avLst/>
          </a:prstGeom>
          <a:solidFill>
            <a:schemeClr val="accent3">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15</a:t>
            </a:r>
            <a:r>
              <a:rPr lang="fr-FR" dirty="0">
                <a:latin typeface="Avenir Next LT Pro" panose="020B0504020202020204" pitchFamily="34" charset="0"/>
              </a:rPr>
              <a:t> De plus en plus, on parlait de Jésus. De grandes foules accouraient pour l’entendre et se faire guérir de leurs maladies.</a:t>
            </a:r>
            <a:r>
              <a:rPr lang="fr-FR" b="1" baseline="30000" dirty="0">
                <a:latin typeface="Avenir Next LT Pro" panose="020B0504020202020204" pitchFamily="34" charset="0"/>
              </a:rPr>
              <a:t>16</a:t>
            </a:r>
            <a:r>
              <a:rPr lang="fr-FR" dirty="0">
                <a:latin typeface="Avenir Next LT Pro" panose="020B0504020202020204" pitchFamily="34" charset="0"/>
              </a:rPr>
              <a:t> Mais lui se retirait dans les endroits déserts, et il priait. ( </a:t>
            </a:r>
            <a:r>
              <a:rPr lang="fr-FR" dirty="0" err="1">
                <a:latin typeface="Avenir Next LT Pro" panose="020B0504020202020204" pitchFamily="34" charset="0"/>
              </a:rPr>
              <a:t>Lc</a:t>
            </a:r>
            <a:r>
              <a:rPr lang="fr-FR" dirty="0">
                <a:latin typeface="Avenir Next LT Pro" panose="020B0504020202020204" pitchFamily="34" charset="0"/>
              </a:rPr>
              <a:t> 5,15-16)</a:t>
            </a:r>
          </a:p>
        </p:txBody>
      </p:sp>
      <p:sp>
        <p:nvSpPr>
          <p:cNvPr id="7" name="ZoneText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4BA116-1AA0-4E44-8C0A-65168F1A5F4D}"/>
              </a:ext>
            </a:extLst>
          </p:cNvPr>
          <p:cNvSpPr txBox="1"/>
          <p:nvPr/>
        </p:nvSpPr>
        <p:spPr>
          <a:xfrm>
            <a:off x="346941" y="4185972"/>
            <a:ext cx="8548290" cy="1296146"/>
          </a:xfrm>
          <a:prstGeom prst="rect">
            <a:avLst/>
          </a:prstGeom>
          <a:solidFill>
            <a:schemeClr val="accent4">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44</a:t>
            </a:r>
            <a:r>
              <a:rPr lang="fr-FR" dirty="0">
                <a:latin typeface="Avenir Next LT Pro" panose="020B0504020202020204" pitchFamily="34" charset="0"/>
              </a:rPr>
              <a:t> Entré en agonie, Jésus priait avec plus d’insistance, et sa sueur devint comme des gouttes de sang qui tombaient sur la terre. </a:t>
            </a:r>
            <a:r>
              <a:rPr lang="fr-FR" b="1" baseline="30000" dirty="0">
                <a:latin typeface="Avenir Next LT Pro" panose="020B0504020202020204" pitchFamily="34" charset="0"/>
              </a:rPr>
              <a:t>45</a:t>
            </a:r>
            <a:r>
              <a:rPr lang="fr-FR" dirty="0">
                <a:latin typeface="Avenir Next LT Pro" panose="020B0504020202020204" pitchFamily="34" charset="0"/>
              </a:rPr>
              <a:t> Puis Jésus se releva de sa prière et rejoignit ses disciples qu’il trouva endormis, accablés de tristesse.       (</a:t>
            </a:r>
            <a:r>
              <a:rPr lang="fr-FR" dirty="0" err="1">
                <a:latin typeface="Avenir Next LT Pro" panose="020B0504020202020204" pitchFamily="34" charset="0"/>
              </a:rPr>
              <a:t>Lc</a:t>
            </a:r>
            <a:r>
              <a:rPr lang="fr-FR" dirty="0">
                <a:latin typeface="Avenir Next LT Pro" panose="020B0504020202020204" pitchFamily="34" charset="0"/>
              </a:rPr>
              <a:t> 22,44-45)</a:t>
            </a:r>
          </a:p>
        </p:txBody>
      </p:sp>
      <p:pic>
        <p:nvPicPr>
          <p:cNvPr id="4" name="Imag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EA770F-237A-44B8-80FD-5AA5BFF4EF44}"/>
              </a:ext>
            </a:extLst>
          </p:cNvPr>
          <p:cNvPicPr>
            <a:picLocks noChangeAspect="1"/>
          </p:cNvPicPr>
          <p:nvPr/>
        </p:nvPicPr>
        <p:blipFill>
          <a:blip r:embed="rId3"/>
          <a:stretch>
            <a:fillRect/>
          </a:stretch>
        </p:blipFill>
        <p:spPr>
          <a:xfrm>
            <a:off x="6960484" y="432063"/>
            <a:ext cx="1934747" cy="1268743"/>
          </a:xfrm>
          <a:prstGeom prst="rect">
            <a:avLst/>
          </a:prstGeom>
        </p:spPr>
      </p:pic>
      <p:sp>
        <p:nvSpPr>
          <p:cNvPr id="10" name="ZoneText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27A3009-1C03-413B-91FF-EB6FE4F96C11}"/>
              </a:ext>
            </a:extLst>
          </p:cNvPr>
          <p:cNvSpPr txBox="1"/>
          <p:nvPr/>
        </p:nvSpPr>
        <p:spPr>
          <a:xfrm>
            <a:off x="346941" y="5661248"/>
            <a:ext cx="8548290" cy="928264"/>
          </a:xfrm>
          <a:prstGeom prst="rect">
            <a:avLst/>
          </a:prstGeom>
          <a:solidFill>
            <a:schemeClr val="accent6">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20 </a:t>
            </a:r>
            <a:r>
              <a:rPr lang="fr-FR" dirty="0">
                <a:latin typeface="Avenir Next LT Pro" panose="020B0504020202020204" pitchFamily="34" charset="0"/>
              </a:rPr>
              <a:t>Je ne prie pas seulement pour ceux qui sont là, mais encore pour ceux qui, grâce à leur parole, croiront en moi. (</a:t>
            </a:r>
            <a:r>
              <a:rPr lang="fr-FR" dirty="0" err="1">
                <a:latin typeface="Avenir Next LT Pro" panose="020B0504020202020204" pitchFamily="34" charset="0"/>
              </a:rPr>
              <a:t>Jn</a:t>
            </a:r>
            <a:r>
              <a:rPr lang="fr-FR" dirty="0">
                <a:latin typeface="Avenir Next LT Pro" panose="020B0504020202020204" pitchFamily="34" charset="0"/>
              </a:rPr>
              <a:t> 17,20)</a:t>
            </a:r>
          </a:p>
        </p:txBody>
      </p:sp>
      <p:sp>
        <p:nvSpPr>
          <p:cNvPr id="11" name="ZoneTexte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71CFC3-F145-4BD0-948C-DA4FB3F38CE4}"/>
              </a:ext>
            </a:extLst>
          </p:cNvPr>
          <p:cNvSpPr txBox="1"/>
          <p:nvPr/>
        </p:nvSpPr>
        <p:spPr>
          <a:xfrm>
            <a:off x="346941" y="1842825"/>
            <a:ext cx="8548290" cy="928264"/>
          </a:xfrm>
          <a:prstGeom prst="rect">
            <a:avLst/>
          </a:prstGeom>
          <a:solidFill>
            <a:schemeClr val="accent5">
              <a:lumMod val="20000"/>
              <a:lumOff val="80000"/>
            </a:schemeClr>
          </a:solidFill>
          <a:ln>
            <a:noFill/>
          </a:ln>
        </p:spPr>
        <p:txBody>
          <a:bodyPr vert="horz" lIns="91440" tIns="45720" rIns="91440" bIns="45720" rtlCol="0" anchor="ctr">
            <a:noAutofit/>
          </a:bodyPr>
          <a:lstStyle/>
          <a:p>
            <a:r>
              <a:rPr lang="fr-FR" b="1" baseline="30000" dirty="0">
                <a:latin typeface="Avenir Next LT Pro" panose="020B0504020202020204" pitchFamily="34" charset="0"/>
              </a:rPr>
              <a:t>12</a:t>
            </a:r>
            <a:r>
              <a:rPr lang="fr-FR" dirty="0">
                <a:solidFill>
                  <a:srgbClr val="333333"/>
                </a:solidFill>
                <a:latin typeface="open sans"/>
              </a:rPr>
              <a:t> En ces jours-là, Jésus s’en alla dans la montagne pour prier, et il passa toute la nuit à prier Dieu. </a:t>
            </a:r>
            <a:r>
              <a:rPr lang="fr-FR" b="1" baseline="30000" dirty="0">
                <a:latin typeface="Avenir Next LT Pro" panose="020B0504020202020204" pitchFamily="34" charset="0"/>
              </a:rPr>
              <a:t>13</a:t>
            </a:r>
            <a:r>
              <a:rPr lang="fr-FR" dirty="0">
                <a:solidFill>
                  <a:srgbClr val="333333"/>
                </a:solidFill>
                <a:latin typeface="open sans"/>
              </a:rPr>
              <a:t> Le jour venu, il appela ses disciples et en choisit douze auxquels il donna le nom d’apôtres . (</a:t>
            </a:r>
            <a:r>
              <a:rPr lang="fr-FR" dirty="0" err="1">
                <a:solidFill>
                  <a:srgbClr val="333333"/>
                </a:solidFill>
                <a:latin typeface="open sans"/>
              </a:rPr>
              <a:t>Lc</a:t>
            </a:r>
            <a:r>
              <a:rPr lang="fr-FR" dirty="0">
                <a:solidFill>
                  <a:srgbClr val="333333"/>
                </a:solidFill>
                <a:latin typeface="open sans"/>
              </a:rPr>
              <a:t> 6, 12-13)</a:t>
            </a:r>
            <a:endParaRPr lang="fr-FR" dirty="0">
              <a:latin typeface="Avenir Next LT Pro" panose="020B05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84775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6402</TotalTime>
  <Words>7202</Words>
  <Application>Microsoft Office PowerPoint</Application>
  <PresentationFormat>Présentation à l'écran (4:3)</PresentationFormat>
  <Paragraphs>306</Paragraphs>
  <Slides>24</Slides>
  <Notes>23</Notes>
  <HiddenSlides>0</HiddenSlides>
  <MMClips>0</MMClips>
  <ScaleCrop>false</ScaleCrop>
  <HeadingPairs>
    <vt:vector size="4" baseType="variant">
      <vt:variant>
        <vt:lpstr>Modèle de conception</vt:lpstr>
      </vt:variant>
      <vt:variant>
        <vt:i4>1</vt:i4>
      </vt:variant>
      <vt:variant>
        <vt:lpstr>Titres des diapositives</vt:lpstr>
      </vt:variant>
      <vt:variant>
        <vt:i4>24</vt:i4>
      </vt:variant>
    </vt:vector>
  </HeadingPairs>
  <TitlesOfParts>
    <vt:vector size="25" baseType="lpstr">
      <vt:lpstr>Thème Office</vt:lpstr>
      <vt:lpstr>Diapositive 1</vt:lpstr>
      <vt:lpstr>Objectifs de la rencontre</vt:lpstr>
      <vt:lpstr>Diapositive 3</vt:lpstr>
      <vt:lpstr>Diapositive 4</vt:lpstr>
      <vt:lpstr>Jésus de Nazareth</vt:lpstr>
      <vt:lpstr>Qui est Jésus?</vt:lpstr>
      <vt:lpstr>Qui est Jésus?</vt:lpstr>
      <vt:lpstr>Qui est Jésus?</vt:lpstr>
      <vt:lpstr>Qui est Jésus?</vt:lpstr>
      <vt:lpstr>Qui est Jésus?</vt:lpstr>
      <vt:lpstr>Qui est Jésus?</vt:lpstr>
      <vt:lpstr>Qui est Jésus?</vt:lpstr>
      <vt:lpstr>Qui est Jésus?</vt:lpstr>
      <vt:lpstr>Qui est Jésus?</vt:lpstr>
      <vt:lpstr>Qui est Jésus?</vt:lpstr>
      <vt:lpstr>Sauveur, Christ, Seigneur, Messie?</vt:lpstr>
      <vt:lpstr>La baptême de Jésus (Mt 3, 1-6.11.13-17)</vt:lpstr>
      <vt:lpstr>Jésus au désert (Mt 4, 1-11)</vt:lpstr>
      <vt:lpstr>Jésus au désert (Mt 4, 1-11)</vt:lpstr>
      <vt:lpstr>Jésus de Nazareth</vt:lpstr>
      <vt:lpstr>Oser la confiance </vt:lpstr>
      <vt:lpstr>Oser la confiance </vt:lpstr>
      <vt:lpstr>Évaluation</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Lyne Groulx</dc:creator>
  <cp:lastModifiedBy>Josée Richard</cp:lastModifiedBy>
  <cp:revision>6</cp:revision>
  <cp:lastPrinted>2020-08-24T00:43:37Z</cp:lastPrinted>
  <dcterms:created xsi:type="dcterms:W3CDTF">2020-12-02T14:48:30Z</dcterms:created>
  <dcterms:modified xsi:type="dcterms:W3CDTF">2020-12-02T14:48:55Z</dcterms:modified>
</cp:coreProperties>
</file>