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revisionInfo.xml" ContentType="application/vnd.ms-powerpoint.revisioninfo+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Default Extension="svg" ContentType="image/svg+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changesInfos/changesInfo1.xml" ContentType="application/vnd.ms-powerpoint.changesinfo+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7"/>
  </p:notesMasterIdLst>
  <p:sldIdLst>
    <p:sldId id="300" r:id="rId2"/>
    <p:sldId id="301" r:id="rId3"/>
    <p:sldId id="284" r:id="rId4"/>
    <p:sldId id="310" r:id="rId5"/>
    <p:sldId id="333" r:id="rId6"/>
    <p:sldId id="293" r:id="rId7"/>
    <p:sldId id="307" r:id="rId8"/>
    <p:sldId id="347" r:id="rId9"/>
    <p:sldId id="346" r:id="rId10"/>
    <p:sldId id="351" r:id="rId11"/>
    <p:sldId id="344" r:id="rId12"/>
    <p:sldId id="331" r:id="rId13"/>
    <p:sldId id="345" r:id="rId14"/>
    <p:sldId id="343" r:id="rId15"/>
    <p:sldId id="334" r:id="rId16"/>
    <p:sldId id="353" r:id="rId17"/>
    <p:sldId id="354" r:id="rId18"/>
    <p:sldId id="318" r:id="rId19"/>
    <p:sldId id="357" r:id="rId20"/>
    <p:sldId id="358" r:id="rId21"/>
    <p:sldId id="359" r:id="rId22"/>
    <p:sldId id="360" r:id="rId23"/>
    <p:sldId id="319" r:id="rId24"/>
    <p:sldId id="277" r:id="rId25"/>
    <p:sldId id="350" r:id="rId26"/>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7ECB2"/>
    <a:srgbClr val="F3DDC6"/>
    <a:srgbClr val="F0DBB9"/>
    <a:srgbClr val="805D50"/>
    <a:srgbClr val="BFA1A1"/>
    <a:srgbClr val="F9D5C8"/>
    <a:srgbClr val="F9B988"/>
    <a:srgbClr val="CE7A56"/>
    <a:srgbClr val="472A26"/>
    <a:srgbClr val="07020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2F31E-58F4-431D-8426-98073B6AAE39}" v="24" dt="2020-07-02T13:48:43.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80"/>
    <p:restoredTop sz="75391" autoAdjust="0"/>
  </p:normalViewPr>
  <p:slideViewPr>
    <p:cSldViewPr>
      <p:cViewPr varScale="1">
        <p:scale>
          <a:sx n="60" d="100"/>
          <a:sy n="60" d="100"/>
        </p:scale>
        <p:origin x="-120" y="-8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6/11/relationships/changesInfo" Target="changesInfos/changesInfo1.xml"/><Relationship Id="rId3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 Groulx" userId="853c370248dcff36" providerId="LiveId" clId="{25A2F31E-58F4-431D-8426-98073B6AAE39}"/>
    <pc:docChg chg="custSel delSld modSld modShowInfo">
      <pc:chgData name="Lyne Groulx" userId="853c370248dcff36" providerId="LiveId" clId="{25A2F31E-58F4-431D-8426-98073B6AAE39}" dt="2020-08-24T01:25:51.292" v="424" actId="6549"/>
      <pc:docMkLst>
        <pc:docMk/>
      </pc:docMkLst>
      <pc:sldChg chg="modSp mod">
        <pc:chgData name="Lyne Groulx" userId="853c370248dcff36" providerId="LiveId" clId="{25A2F31E-58F4-431D-8426-98073B6AAE39}" dt="2020-08-24T01:25:51.292" v="424" actId="6549"/>
        <pc:sldMkLst>
          <pc:docMk/>
          <pc:sldMk cId="3757000298" sldId="277"/>
        </pc:sldMkLst>
        <pc:spChg chg="mod">
          <ac:chgData name="Lyne Groulx" userId="853c370248dcff36" providerId="LiveId" clId="{25A2F31E-58F4-431D-8426-98073B6AAE39}" dt="2020-08-24T01:25:51.292" v="424" actId="6549"/>
          <ac:spMkLst>
            <pc:docMk/>
            <pc:sldMk cId="3757000298" sldId="277"/>
            <ac:spMk id="3" creationId="{00000000-0000-0000-0000-000000000000}"/>
          </ac:spMkLst>
        </pc:spChg>
      </pc:sldChg>
      <pc:sldChg chg="modNotesTx">
        <pc:chgData name="Lyne Groulx" userId="853c370248dcff36" providerId="LiveId" clId="{25A2F31E-58F4-431D-8426-98073B6AAE39}" dt="2020-07-01T19:42:38.500" v="87" actId="113"/>
        <pc:sldMkLst>
          <pc:docMk/>
          <pc:sldMk cId="3232979053" sldId="284"/>
        </pc:sldMkLst>
      </pc:sldChg>
      <pc:sldChg chg="modSp mod modNotesTx">
        <pc:chgData name="Lyne Groulx" userId="853c370248dcff36" providerId="LiveId" clId="{25A2F31E-58F4-431D-8426-98073B6AAE39}" dt="2020-08-23T20:54:33.370" v="419" actId="6549"/>
        <pc:sldMkLst>
          <pc:docMk/>
          <pc:sldMk cId="3080825169" sldId="300"/>
        </pc:sldMkLst>
        <pc:spChg chg="mod">
          <ac:chgData name="Lyne Groulx" userId="853c370248dcff36" providerId="LiveId" clId="{25A2F31E-58F4-431D-8426-98073B6AAE39}" dt="2020-08-23T20:54:18.463" v="418" actId="14100"/>
          <ac:spMkLst>
            <pc:docMk/>
            <pc:sldMk cId="3080825169" sldId="300"/>
            <ac:spMk id="3" creationId="{14196C92-8703-4A83-A509-7200765D95F4}"/>
          </ac:spMkLst>
        </pc:spChg>
      </pc:sldChg>
      <pc:sldChg chg="modNotesTx">
        <pc:chgData name="Lyne Groulx" userId="853c370248dcff36" providerId="LiveId" clId="{25A2F31E-58F4-431D-8426-98073B6AAE39}" dt="2020-07-01T19:45:13.631" v="88" actId="114"/>
        <pc:sldMkLst>
          <pc:docMk/>
          <pc:sldMk cId="4225885754" sldId="301"/>
        </pc:sldMkLst>
      </pc:sldChg>
      <pc:sldChg chg="modNotesTx">
        <pc:chgData name="Lyne Groulx" userId="853c370248dcff36" providerId="LiveId" clId="{25A2F31E-58F4-431D-8426-98073B6AAE39}" dt="2020-07-01T19:46:45.769" v="89" actId="20577"/>
        <pc:sldMkLst>
          <pc:docMk/>
          <pc:sldMk cId="1054424943" sldId="310"/>
        </pc:sldMkLst>
      </pc:sldChg>
      <pc:sldChg chg="modNotesTx">
        <pc:chgData name="Lyne Groulx" userId="853c370248dcff36" providerId="LiveId" clId="{25A2F31E-58F4-431D-8426-98073B6AAE39}" dt="2020-08-23T20:43:53.587" v="269" actId="20577"/>
        <pc:sldMkLst>
          <pc:docMk/>
          <pc:sldMk cId="1830836219" sldId="318"/>
        </pc:sldMkLst>
      </pc:sldChg>
      <pc:sldChg chg="modNotesTx">
        <pc:chgData name="Lyne Groulx" userId="853c370248dcff36" providerId="LiveId" clId="{25A2F31E-58F4-431D-8426-98073B6AAE39}" dt="2020-08-23T20:42:06.008" v="261" actId="114"/>
        <pc:sldMkLst>
          <pc:docMk/>
          <pc:sldMk cId="3356878262" sldId="319"/>
        </pc:sldMkLst>
      </pc:sldChg>
      <pc:sldChg chg="modNotesTx">
        <pc:chgData name="Lyne Groulx" userId="853c370248dcff36" providerId="LiveId" clId="{25A2F31E-58F4-431D-8426-98073B6AAE39}" dt="2020-08-23T20:36:57.495" v="158" actId="20577"/>
        <pc:sldMkLst>
          <pc:docMk/>
          <pc:sldMk cId="2931636218" sldId="334"/>
        </pc:sldMkLst>
      </pc:sldChg>
      <pc:sldChg chg="modNotesTx">
        <pc:chgData name="Lyne Groulx" userId="853c370248dcff36" providerId="LiveId" clId="{25A2F31E-58F4-431D-8426-98073B6AAE39}" dt="2020-08-23T20:49:36.808" v="366" actId="20577"/>
        <pc:sldMkLst>
          <pc:docMk/>
          <pc:sldMk cId="3135590294" sldId="343"/>
        </pc:sldMkLst>
      </pc:sldChg>
      <pc:sldChg chg="modNotesTx">
        <pc:chgData name="Lyne Groulx" userId="853c370248dcff36" providerId="LiveId" clId="{25A2F31E-58F4-431D-8426-98073B6AAE39}" dt="2020-08-23T20:48:03.774" v="322" actId="20577"/>
        <pc:sldMkLst>
          <pc:docMk/>
          <pc:sldMk cId="1444278610" sldId="345"/>
        </pc:sldMkLst>
      </pc:sldChg>
      <pc:sldChg chg="modNotesTx">
        <pc:chgData name="Lyne Groulx" userId="853c370248dcff36" providerId="LiveId" clId="{25A2F31E-58F4-431D-8426-98073B6AAE39}" dt="2020-08-23T20:51:46.368" v="405" actId="20577"/>
        <pc:sldMkLst>
          <pc:docMk/>
          <pc:sldMk cId="2951763115" sldId="346"/>
        </pc:sldMkLst>
      </pc:sldChg>
      <pc:sldChg chg="modNotesTx">
        <pc:chgData name="Lyne Groulx" userId="853c370248dcff36" providerId="LiveId" clId="{25A2F31E-58F4-431D-8426-98073B6AAE39}" dt="2020-08-23T20:52:08.244" v="413" actId="6549"/>
        <pc:sldMkLst>
          <pc:docMk/>
          <pc:sldMk cId="688732342" sldId="347"/>
        </pc:sldMkLst>
      </pc:sldChg>
      <pc:sldChg chg="modNotesTx">
        <pc:chgData name="Lyne Groulx" userId="853c370248dcff36" providerId="LiveId" clId="{25A2F31E-58F4-431D-8426-98073B6AAE39}" dt="2020-08-23T20:38:27.480" v="231" actId="6549"/>
        <pc:sldMkLst>
          <pc:docMk/>
          <pc:sldMk cId="1421849838" sldId="353"/>
        </pc:sldMkLst>
      </pc:sldChg>
      <pc:sldChg chg="modNotesTx">
        <pc:chgData name="Lyne Groulx" userId="853c370248dcff36" providerId="LiveId" clId="{25A2F31E-58F4-431D-8426-98073B6AAE39}" dt="2020-08-23T20:46:19.822" v="270" actId="20577"/>
        <pc:sldMkLst>
          <pc:docMk/>
          <pc:sldMk cId="3358995086" sldId="354"/>
        </pc:sldMkLst>
      </pc:sldChg>
      <pc:sldChg chg="modNotesTx">
        <pc:chgData name="Lyne Groulx" userId="853c370248dcff36" providerId="LiveId" clId="{25A2F31E-58F4-431D-8426-98073B6AAE39}" dt="2020-08-23T20:39:24.348" v="234" actId="114"/>
        <pc:sldMkLst>
          <pc:docMk/>
          <pc:sldMk cId="545143572" sldId="357"/>
        </pc:sldMkLst>
      </pc:sldChg>
      <pc:sldChg chg="modNotesTx">
        <pc:chgData name="Lyne Groulx" userId="853c370248dcff36" providerId="LiveId" clId="{25A2F31E-58F4-431D-8426-98073B6AAE39}" dt="2020-08-23T20:40:12.212" v="238" actId="20577"/>
        <pc:sldMkLst>
          <pc:docMk/>
          <pc:sldMk cId="607547625" sldId="360"/>
        </pc:sldMkLst>
      </pc:sldChg>
      <pc:sldChg chg="del">
        <pc:chgData name="Lyne Groulx" userId="853c370248dcff36" providerId="LiveId" clId="{25A2F31E-58F4-431D-8426-98073B6AAE39}" dt="2020-07-02T13:05:19.667" v="90" actId="2696"/>
        <pc:sldMkLst>
          <pc:docMk/>
          <pc:sldMk cId="2516316672"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EDEFD2B-5B73-4A65-9375-9DE65DDB3C45}" type="datetimeFigureOut">
              <a:rPr lang="fr-CA" smtClean="0"/>
              <a:pPr/>
              <a:t>16/09/20</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3A401C4E-7332-4790-A252-A84B5A07DFA1}"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151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mj-lt"/>
              <a:buNone/>
            </a:pPr>
            <a:r>
              <a:rPr lang="fr-CA" b="1" dirty="0"/>
              <a:t>JÉSUS CHRIST, LE RESSUSCITÉ</a:t>
            </a:r>
          </a:p>
          <a:p>
            <a:pPr marL="228600" indent="-228600">
              <a:buFont typeface="+mj-lt"/>
              <a:buAutoNum type="arabicPeriod"/>
            </a:pPr>
            <a:endParaRPr lang="fr-CA" dirty="0"/>
          </a:p>
          <a:p>
            <a:pPr lvl="0"/>
            <a:r>
              <a:rPr lang="fr-CA" sz="1200" b="1" kern="1200" dirty="0">
                <a:solidFill>
                  <a:schemeClr val="tx1"/>
                </a:solidFill>
                <a:effectLst/>
                <a:latin typeface="+mn-lt"/>
                <a:ea typeface="+mn-ea"/>
                <a:cs typeface="+mn-cs"/>
              </a:rPr>
              <a:t>Accueillir chaleureusement les participants.</a:t>
            </a:r>
            <a:endParaRPr lang="fr-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Échanger sur ce qui a été vécu depuis la dernière rencontre.</a:t>
            </a:r>
            <a:endParaRPr lang="fr-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Faire un retour sur les préparatifs à la rencontre s’il y a lieu.</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312094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Rappeler les titres attribués à Jésus dans le verset 11 : </a:t>
            </a:r>
            <a:r>
              <a:rPr lang="fr-CA" sz="1200" i="1" kern="1200" dirty="0" smtClean="0">
                <a:solidFill>
                  <a:schemeClr val="tx1"/>
                </a:solidFill>
                <a:latin typeface="+mn-lt"/>
                <a:ea typeface="+mn-ea"/>
                <a:cs typeface="+mn-cs"/>
              </a:rPr>
              <a:t>Sauveur, qui est le Christ, le Seigneur.</a:t>
            </a:r>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i="1" kern="1200" dirty="0" smtClean="0">
                <a:solidFill>
                  <a:schemeClr val="tx1"/>
                </a:solidFill>
                <a:latin typeface="+mn-lt"/>
                <a:ea typeface="+mn-ea"/>
                <a:cs typeface="+mn-cs"/>
              </a:rPr>
              <a:t> Quel lien peut-on faire avec le Credo?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 :</a:t>
            </a:r>
            <a:r>
              <a:rPr lang="fr-CA" sz="1200" kern="1200" dirty="0" smtClean="0">
                <a:solidFill>
                  <a:schemeClr val="tx1"/>
                </a:solidFill>
                <a:latin typeface="+mn-lt"/>
                <a:ea typeface="+mn-ea"/>
                <a:cs typeface="+mn-cs"/>
              </a:rPr>
              <a:t> Si la capsule vidéo intitulée </a:t>
            </a:r>
            <a:r>
              <a:rPr lang="fr-CA" sz="1200" i="1" kern="1200" dirty="0" smtClean="0">
                <a:solidFill>
                  <a:schemeClr val="tx1"/>
                </a:solidFill>
                <a:latin typeface="+mn-lt"/>
                <a:ea typeface="+mn-ea"/>
                <a:cs typeface="+mn-cs"/>
              </a:rPr>
              <a:t>Dieu très bas </a:t>
            </a:r>
            <a:r>
              <a:rPr lang="fr-CA" sz="1200" kern="1200" dirty="0" smtClean="0">
                <a:solidFill>
                  <a:schemeClr val="tx1"/>
                </a:solidFill>
                <a:latin typeface="+mn-lt"/>
                <a:ea typeface="+mn-ea"/>
                <a:cs typeface="+mn-cs"/>
              </a:rPr>
              <a:t>a été visionnée avant la rencontre (voir la préparation à cette rencontre proposée dans le </a:t>
            </a:r>
            <a:r>
              <a:rPr lang="fr-CA" sz="1200" i="1" kern="1200" dirty="0" smtClean="0">
                <a:solidFill>
                  <a:schemeClr val="tx1"/>
                </a:solidFill>
                <a:latin typeface="+mn-lt"/>
                <a:ea typeface="+mn-ea"/>
                <a:cs typeface="+mn-cs"/>
              </a:rPr>
              <a:t>Guide pour les </a:t>
            </a:r>
            <a:r>
              <a:rPr lang="fr-CA" sz="1200" i="1" kern="1200" dirty="0" err="1" smtClean="0">
                <a:solidFill>
                  <a:schemeClr val="tx1"/>
                </a:solidFill>
                <a:latin typeface="+mn-lt"/>
                <a:ea typeface="+mn-ea"/>
                <a:cs typeface="+mn-cs"/>
              </a:rPr>
              <a:t>intervenant.e.s</a:t>
            </a:r>
            <a:r>
              <a:rPr lang="fr-CA" sz="1200" kern="1200" dirty="0" smtClean="0">
                <a:solidFill>
                  <a:schemeClr val="tx1"/>
                </a:solidFill>
                <a:latin typeface="+mn-lt"/>
                <a:ea typeface="+mn-ea"/>
                <a:cs typeface="+mn-cs"/>
              </a:rPr>
              <a:t>),</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faire des rapprochements avec son contenu.</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10</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21544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l’extrait du Credo ou le faire lire par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Annoncer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En lien avec cette partie du Credo, les prochains textes bibliques dont nous allons prendre connaissance  racontent ce qu’on appelle « la passion de Jésus », c’est-à-dire le récit des événements qui ont conduit à sa mort sur une croix et à sa résurrection au matin du 3</a:t>
            </a:r>
            <a:r>
              <a:rPr lang="fr-CA" sz="1200" i="1" kern="1200" baseline="30000" dirty="0" smtClean="0">
                <a:solidFill>
                  <a:schemeClr val="tx1"/>
                </a:solidFill>
                <a:latin typeface="+mn-lt"/>
                <a:ea typeface="+mn-ea"/>
                <a:cs typeface="+mn-cs"/>
              </a:rPr>
              <a:t>e</a:t>
            </a:r>
            <a:r>
              <a:rPr lang="fr-CA" sz="1200" i="1" kern="1200" dirty="0" smtClean="0">
                <a:solidFill>
                  <a:schemeClr val="tx1"/>
                </a:solidFill>
                <a:latin typeface="+mn-lt"/>
                <a:ea typeface="+mn-ea"/>
                <a:cs typeface="+mn-cs"/>
              </a:rPr>
              <a:t> jour.</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 Si la question surgit à propos du mot « enfers », voici quelques pistes : au pluriel, on parle ici du terme biblique qui fait référence au Shéol du Premier Testament. C’est l’endroit où les justes endormis attendent le salut (la libération) de Dieu. L’enfer, au singulier, c’est autre chose. Le </a:t>
            </a:r>
            <a:r>
              <a:rPr lang="fr-CA" sz="1200" i="1" kern="1200" dirty="0" err="1" smtClean="0">
                <a:solidFill>
                  <a:schemeClr val="tx1"/>
                </a:solidFill>
                <a:latin typeface="+mn-lt"/>
                <a:ea typeface="+mn-ea"/>
                <a:cs typeface="+mn-cs"/>
              </a:rPr>
              <a:t>Youcat</a:t>
            </a:r>
            <a:r>
              <a:rPr lang="fr-CA" sz="1200" kern="1200" dirty="0" smtClean="0">
                <a:solidFill>
                  <a:schemeClr val="tx1"/>
                </a:solidFill>
                <a:latin typeface="+mn-lt"/>
                <a:ea typeface="+mn-ea"/>
                <a:cs typeface="+mn-cs"/>
              </a:rPr>
              <a:t> le décrit comme « l’état de séparation éternelle avec Dieu, l’absence absolue d’amour » (</a:t>
            </a:r>
            <a:r>
              <a:rPr lang="fr-CA" sz="1200" i="1" kern="1200" dirty="0" err="1" smtClean="0">
                <a:solidFill>
                  <a:schemeClr val="tx1"/>
                </a:solidFill>
                <a:latin typeface="+mn-lt"/>
                <a:ea typeface="+mn-ea"/>
                <a:cs typeface="+mn-cs"/>
              </a:rPr>
              <a:t>Youcat</a:t>
            </a:r>
            <a:r>
              <a:rPr lang="fr-CA" sz="1200" kern="1200" dirty="0" smtClean="0">
                <a:solidFill>
                  <a:schemeClr val="tx1"/>
                </a:solidFill>
                <a:latin typeface="+mn-lt"/>
                <a:ea typeface="+mn-ea"/>
                <a:cs typeface="+mn-cs"/>
              </a:rPr>
              <a:t> #161). C’est donc un</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état et non un lieu! L’état d’une personne qui rejette toujours l’amour de Dieu, qui s’exclut elle-même. « Celui qui n’aime pas demeure dans la mort » (1 </a:t>
            </a:r>
            <a:r>
              <a:rPr lang="fr-CA" sz="1200" i="1" kern="1200" dirty="0" err="1" smtClean="0">
                <a:solidFill>
                  <a:schemeClr val="tx1"/>
                </a:solidFill>
                <a:latin typeface="+mn-lt"/>
                <a:ea typeface="+mn-ea"/>
                <a:cs typeface="+mn-cs"/>
              </a:rPr>
              <a:t>Jn</a:t>
            </a:r>
            <a:r>
              <a:rPr lang="fr-CA" sz="1200" kern="1200" dirty="0" smtClean="0">
                <a:solidFill>
                  <a:schemeClr val="tx1"/>
                </a:solidFill>
                <a:latin typeface="+mn-lt"/>
                <a:ea typeface="+mn-ea"/>
                <a:cs typeface="+mn-cs"/>
              </a:rPr>
              <a:t> 14). Dieu ne force pas la liberté humaine, il l’accompagne amoureusement!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912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les deux extraits ou le faire lire par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Poser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extraits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avait l’habitude de se rendre au mont des Oliviers et de prier; il met la volonté du Père en premier.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Pour creuser le sens de la phrase de Jésus au v.42, 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aimerait que s’éloigne cette coupe. De quelle coupe parle-t-il? Que veut-il dire à votre avis?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780023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 ou le faire lire par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Poser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extraits me disent sur Jésus et les circonstances de son arrestation?</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Selon le texte, les grands prêtres, les anciens et les scribes se réunissent pour interroger Jésus. Des témoins ont rapporté les paroles et les actes de Jésus. La question centrale est la suivante: « Jésus est-il le Christ? ». Et il leur répond que « oui » en utilisant l’expression « Fils de l’homme » qui siègera à la droite de Dieu.</a:t>
            </a:r>
            <a:r>
              <a:rPr lang="fr-CA" sz="1200" kern="1200" dirty="0" smtClean="0">
                <a:solidFill>
                  <a:schemeClr val="tx1"/>
                </a:solidFill>
                <a:latin typeface="+mn-lt"/>
                <a:ea typeface="+mn-ea"/>
                <a:cs typeface="+mn-cs"/>
              </a:rPr>
              <a:t> (Faire lien avec Credo). </a:t>
            </a:r>
            <a:r>
              <a:rPr lang="fr-CA" sz="1200" i="1" kern="1200" dirty="0" smtClean="0">
                <a:solidFill>
                  <a:schemeClr val="tx1"/>
                </a:solidFill>
                <a:latin typeface="+mn-lt"/>
                <a:ea typeface="+mn-ea"/>
                <a:cs typeface="+mn-cs"/>
              </a:rPr>
              <a:t>L’acte de déchirer ses vêtements représente un geste d’éclat de la part du </a:t>
            </a:r>
            <a:r>
              <a:rPr lang="fr-CA" sz="1200" i="1" kern="1200" dirty="0" err="1" smtClean="0">
                <a:solidFill>
                  <a:schemeClr val="tx1"/>
                </a:solidFill>
                <a:latin typeface="+mn-lt"/>
                <a:ea typeface="+mn-ea"/>
                <a:cs typeface="+mn-cs"/>
              </a:rPr>
              <a:t>grand-prêtre</a:t>
            </a:r>
            <a:r>
              <a:rPr lang="fr-CA" sz="1200" i="1" kern="1200" dirty="0" smtClean="0">
                <a:solidFill>
                  <a:schemeClr val="tx1"/>
                </a:solidFill>
                <a:latin typeface="+mn-lt"/>
                <a:ea typeface="+mn-ea"/>
                <a:cs typeface="+mn-cs"/>
              </a:rPr>
              <a:t>, un geste à la hauteur de l’accusation de blasphème! Un blasphème, c’est se prendre pour Dieu. C’est dire une parole ou poser un geste réservé à Dieu. C’est ce que Jésus a fait en pardonnant les péchés, en guérissant les malades et surtout, en faisant revenir à la vie son ami Lazare. Mais, pour Jésus, ce ne sont pas des signes de blasphème envers Dieu mais des signes qui montrent la gloire de Dieu le Père. Jésus fait ainsi la volonté du Père, lui qui est le Fils: « Or, celui que le Père a consacré et envoyé dans le monde, vous lui dites : “Tu blasphèmes”, parce que j’ai dit : “Je suis le Fils de Dieu”. Si je ne fais pas les œuvres de mon Père, continuez à ne pas me croire. Mais si je les fais, même si vous ne me croyez pas, croyez les œuvres. Ainsi vous reconnaîtrez, et de plus en plus, que le Père est en moi, et moi dans le Père.</a:t>
            </a:r>
            <a:r>
              <a:rPr lang="fr-CA" sz="1200" kern="1200" dirty="0" smtClean="0">
                <a:solidFill>
                  <a:schemeClr val="tx1"/>
                </a:solidFill>
                <a:latin typeface="+mn-lt"/>
                <a:ea typeface="+mn-ea"/>
                <a:cs typeface="+mn-cs"/>
              </a:rPr>
              <a:t> » (</a:t>
            </a:r>
            <a:r>
              <a:rPr lang="fr-CA" sz="1200" i="1" kern="1200" dirty="0" err="1" smtClean="0">
                <a:solidFill>
                  <a:schemeClr val="tx1"/>
                </a:solidFill>
                <a:latin typeface="+mn-lt"/>
                <a:ea typeface="+mn-ea"/>
                <a:cs typeface="+mn-cs"/>
              </a:rPr>
              <a:t>Jn</a:t>
            </a:r>
            <a:r>
              <a:rPr lang="fr-CA" sz="1200" kern="1200" dirty="0" smtClean="0">
                <a:solidFill>
                  <a:schemeClr val="tx1"/>
                </a:solidFill>
                <a:latin typeface="+mn-lt"/>
                <a:ea typeface="+mn-ea"/>
                <a:cs typeface="+mn-cs"/>
              </a:rPr>
              <a:t> 10, 36-38)</a:t>
            </a:r>
            <a:r>
              <a:rPr lang="fr-FR" dirty="0" smtClean="0"/>
              <a:t> </a:t>
            </a:r>
            <a:endParaRPr lang="fr-CA" b="1"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13</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45358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les textes ou les faire lire par des personnes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i="1" kern="1200" dirty="0" smtClean="0">
                <a:solidFill>
                  <a:schemeClr val="tx1"/>
                </a:solidFill>
                <a:latin typeface="+mn-lt"/>
                <a:ea typeface="+mn-ea"/>
                <a:cs typeface="+mn-cs"/>
              </a:rPr>
              <a:t>Qu’est-ce que ces textes me disent sur Jésus et les circonstances de sa condamnation?</a:t>
            </a:r>
            <a:r>
              <a:rPr lang="fr-CA" sz="1200" b="1"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Nous sommes le matin. L’arrestation a eu lieu dans la nuit, après le dernier souper de Jésus selon les récits bibliques. Les grands prêtres et tout le conseil suprême ont condamné Jésus mais ils l’envoient chez Pilate. Pourquoi? Ponce Pilate, le gouverneur romain, est le seul qui peut permettre la mise à mort de quelqu’un. Les </a:t>
            </a:r>
            <a:r>
              <a:rPr lang="fr-CA" sz="1200" i="1" kern="1200" dirty="0" err="1" smtClean="0">
                <a:solidFill>
                  <a:schemeClr val="tx1"/>
                </a:solidFill>
                <a:latin typeface="+mn-lt"/>
                <a:ea typeface="+mn-ea"/>
                <a:cs typeface="+mn-cs"/>
              </a:rPr>
              <a:t>grands-prêtres</a:t>
            </a:r>
            <a:r>
              <a:rPr lang="fr-CA" sz="1200" i="1" kern="1200" dirty="0" smtClean="0">
                <a:solidFill>
                  <a:schemeClr val="tx1"/>
                </a:solidFill>
                <a:latin typeface="+mn-lt"/>
                <a:ea typeface="+mn-ea"/>
                <a:cs typeface="+mn-cs"/>
              </a:rPr>
              <a:t>, représentants du pouvoir religieux en lien avec le Temple de Jérusalem, peuvent accuser quelqu’un de blasphème et juger qu’il mérite la mort, mais pour mettre quelqu’un à mort, ils doivent le faire avec l’accord du pouvoir politique romain. Ils aimeraient bien mettre tous ces Romains hors de leurs frontières! Mais, ayant appris les rouages du pouvoir politique, ils savent comment s’y prendre! Pourtant, Pilate n’est pas encore convaincu! Il cèdera aux pressions quand l’accusation de se prétendre « Roi des Juifs » viendra fragiliser son titre de gouverneur romain.</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14</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909925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les citations et poser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ces citations me disent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est condamné à mort sur une croix (crucifié) et le motif de sa mise à mort est inscrit sur la croix: il s’est dit « roi des Juifs », un motif politique et non un motif religieux comme les </a:t>
            </a:r>
            <a:r>
              <a:rPr lang="fr-CA" sz="1200" i="1" kern="1200" dirty="0" err="1" smtClean="0">
                <a:solidFill>
                  <a:schemeClr val="tx1"/>
                </a:solidFill>
                <a:latin typeface="+mn-lt"/>
                <a:ea typeface="+mn-ea"/>
                <a:cs typeface="+mn-cs"/>
              </a:rPr>
              <a:t>grands-prêtres</a:t>
            </a:r>
            <a:r>
              <a:rPr lang="fr-CA" sz="1200" i="1" kern="1200" dirty="0" smtClean="0">
                <a:solidFill>
                  <a:schemeClr val="tx1"/>
                </a:solidFill>
                <a:latin typeface="+mn-lt"/>
                <a:ea typeface="+mn-ea"/>
                <a:cs typeface="+mn-cs"/>
              </a:rPr>
              <a:t> l’auraient voulu. D’ailleurs, ils s’empressent de vouloir faire enlever cet écriteau! La figure du rideau du Temple fait appel à une symbolique du Premier Testament qui parle du rideau du Sanctuaire (partie la plus sacrée du Temple de Jérusalem, le saint des saints) qui crée une barrière entre le terrestre et le divin (le sacré), entre la terre et le ciel. Si ce rideau se déchire, c’est que le ciel et la terre ne forment plus qu’un! Au moment de la mort de Jésus, ciel et terre, humain et divin sont en commune union!</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15</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99664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récit et poser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 récit du matin de Pâques me dit sur Jésus?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Conclusion suggérée:</a:t>
            </a:r>
            <a:r>
              <a:rPr lang="fr-CA" sz="1200" i="1" kern="1200" dirty="0" smtClean="0">
                <a:solidFill>
                  <a:schemeClr val="tx1"/>
                </a:solidFill>
                <a:latin typeface="+mn-lt"/>
                <a:ea typeface="+mn-ea"/>
                <a:cs typeface="+mn-cs"/>
              </a:rPr>
              <a:t> Après le sabbat, c’est-à-dire quand les restrictions liées au sabbat n’empêchent plus les femmes d’aller embaumer le corps de Jésus, celles-ci constatent que Jésus le Crucifié n’est plus là. Celui qu’elles chercheront maintenant, c’est Jésus le Ressuscité.</a:t>
            </a:r>
            <a:endParaRPr lang="fr-FR"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16</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532472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disciples aussi feront l’expérience d’un passage entre le Jésus qu’ils ont connu et le Jésus ressuscité qui se présente à eux. Ils font l’expérience de la résurrection de Jésus qui transforme leur vie. Voici le récit de Thomas, celui qui a manqué la première visite de Jésus Ressuscité.</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 récit et poser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me touche, m’étonne ou me questionne?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que ce récit me dit sur Jésus? Quel titre est utilisé?</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i cela n’a pas été mentionné, 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De qui Jésus Ressuscité parle-t-il au verset 29?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17</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015413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Mettre en contexte le texte qui sera lu</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Jésus le Ressuscité, le Christ, le Seigneur, est resté un certain temps auprès de ses disciples avant de les quitter pour monter vers son Père. Voici un texte qu’on appelle le récit de l’ascension.</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 texte ou le faire lire par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me touche, m’étonne ou me questionne?  </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 Quels sont les titres donnés à Jésus?</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Quelle est la promesse faite par Jésus?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À la suite de l’échange sur la 3</a:t>
            </a:r>
            <a:r>
              <a:rPr lang="fr-CA" sz="1200" b="1" kern="1200" baseline="30000" dirty="0" smtClean="0">
                <a:solidFill>
                  <a:schemeClr val="tx1"/>
                </a:solidFill>
                <a:latin typeface="+mn-lt"/>
                <a:ea typeface="+mn-ea"/>
                <a:cs typeface="+mn-cs"/>
              </a:rPr>
              <a:t>e</a:t>
            </a:r>
            <a:r>
              <a:rPr lang="fr-CA" sz="1200" b="1" kern="1200" dirty="0" smtClean="0">
                <a:solidFill>
                  <a:schemeClr val="tx1"/>
                </a:solidFill>
                <a:latin typeface="+mn-lt"/>
                <a:ea typeface="+mn-ea"/>
                <a:cs typeface="+mn-cs"/>
              </a:rPr>
              <a:t> question, changer de diapo.)</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18</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093627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la promesse mise en évidence dans le texte biblique et 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Quelle est la promesse faite par Jésus? Que veut-elle dire à votre avis?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19</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44370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Présenter les objectifs de la rencontre:</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Se retrouver et partager sur notre vécu.</a:t>
            </a: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Poursuivre l’approfondissement du sens de la deuxième partie du Credo: Je crois en Jésus Christ…</a:t>
            </a: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S’interroger : « Qui est Jésus Christ pour moi? »</a:t>
            </a: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Se laisser interpeler par la mort et la résurrection de Jésus pour en devenir témoin aujourd’hui.</a:t>
            </a:r>
          </a:p>
          <a:p>
            <a:endParaRPr lang="fr-CA" i="1"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904410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Reprendre la phrase du verset 48 et demander:</a:t>
            </a:r>
            <a:r>
              <a:rPr lang="fr-FR" sz="1200" kern="1200" dirty="0" smtClean="0">
                <a:solidFill>
                  <a:schemeClr val="tx1"/>
                </a:solidFill>
                <a:latin typeface="+mn-lt"/>
                <a:ea typeface="+mn-ea"/>
                <a:cs typeface="+mn-cs"/>
              </a:rPr>
              <a:t> « </a:t>
            </a:r>
            <a:r>
              <a:rPr lang="fr-FR" sz="1200" i="1" kern="1200" dirty="0" smtClean="0">
                <a:solidFill>
                  <a:schemeClr val="tx1"/>
                </a:solidFill>
                <a:latin typeface="+mn-lt"/>
                <a:ea typeface="+mn-ea"/>
                <a:cs typeface="+mn-cs"/>
              </a:rPr>
              <a:t>À vous d’être les témoins » : témoins de quoi ou de qui? Qu’en pensez-vous?</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(Parole libre. Passer à la diapo suivante lorsque la discussion s’y prêtera : il s’agit du témoignage de Pierre.)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20</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221080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Avec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amorcer un dialogue avec le texte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me rejoint dans ce témoignage de Pierre? Qu’est-ce qui me touche, me surprend ou me questionne à propos de Jésus? D’après vous, qu’est-ce qui a pu bouleverser les gens qui ont entendu le témoignage de Pierre?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Le texte sera repris plus en profondeur dans la prochaine rencontre sur l’Esprit.</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996754"/>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Ouvrir le dialogue avec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Et moi, aujourd’hui? Comment est-ce que je peux être témoin de Jésus Christ, le Ressuscité aujourd’hui?</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697144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la prière de Saint François d’Assise ou la faire lire par une ou des personnes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(Observer un moment de silence.)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Dire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Je vous invite, à tour de rôle, à partager la phrase qui vous rejoint le plus aujourd’hui.</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 :</a:t>
            </a:r>
            <a:r>
              <a:rPr lang="fr-CA" sz="1200" kern="1200" dirty="0" smtClean="0">
                <a:solidFill>
                  <a:schemeClr val="tx1"/>
                </a:solidFill>
                <a:latin typeface="+mn-lt"/>
                <a:ea typeface="+mn-ea"/>
                <a:cs typeface="+mn-cs"/>
              </a:rPr>
              <a:t> Laisser le temps à chaque personne du groupe de trouver sa phrase et de la dire, tout simplement, en écho à la prière. Puis, ceux et celles qui le veulent peuvent partager sur le sens qu’ils ou elles donnent à cette phrase, comment celle-ci les rejoint aujourd’hui.</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23</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0432963"/>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Proposer une courte évaluation de la rencontre sous le mode de la relecture personnelle.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Donner la parole aux personnes qui le désirent.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Rappeler la prochaine rencontre et toutes les informations pertinentes à la suite des choses.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Se souhaiter mutuellement « bonne route! »</a:t>
            </a:r>
            <a:r>
              <a:rPr lang="fr-FR"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24</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4834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Lire ensemble le Credo ou demander à une personne du groupe de le faire.</a:t>
            </a: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3</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79572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Demander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 Qui est Jésus pour moi? »</a:t>
            </a:r>
            <a:r>
              <a:rPr lang="fr-CA" sz="1200" b="1" i="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 : </a:t>
            </a:r>
            <a:r>
              <a:rPr lang="fr-CA" sz="1200" kern="1200" dirty="0" smtClean="0">
                <a:solidFill>
                  <a:schemeClr val="tx1"/>
                </a:solidFill>
                <a:latin typeface="+mn-lt"/>
                <a:ea typeface="+mn-ea"/>
                <a:cs typeface="+mn-cs"/>
              </a:rPr>
              <a:t>Cette question permet de faire un retour sur la rencontre précédente et d’ouvrir le dialogue sur les questions que les </a:t>
            </a:r>
            <a:r>
              <a:rPr lang="fr-CA" sz="1200"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peuvent porter depuis la dernière rencontre sur Jésus de Nazareth.</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4</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40491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Poser la question et ouvrir le dialogue avec les personnes présentes.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5</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58848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l’extrait du Credo.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Introduire le récit de l’annonce à Marie:</a:t>
            </a:r>
            <a:r>
              <a:rPr lang="fr-CA" sz="1200" i="1" kern="1200" dirty="0" smtClean="0">
                <a:solidFill>
                  <a:schemeClr val="tx1"/>
                </a:solidFill>
                <a:latin typeface="+mn-lt"/>
                <a:ea typeface="+mn-ea"/>
                <a:cs typeface="+mn-cs"/>
              </a:rPr>
              <a:t> Pour débuter notre recherche sur les titres donnés à Jésus, nous allons commencer par le récit de l’annonce à Marie qui se trouve au début de l’évangile de Luc.</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6</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203608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i="1" kern="1200" dirty="0" smtClean="0">
                <a:solidFill>
                  <a:schemeClr val="tx1"/>
                </a:solidFill>
                <a:latin typeface="+mn-lt"/>
                <a:ea typeface="+mn-ea"/>
                <a:cs typeface="+mn-cs"/>
              </a:rPr>
              <a:t>Qu’est-ce qui me touche, m’étonne, ou me questionne?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sur le texte.)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Pour creuser le sens du texte, demander: </a:t>
            </a:r>
            <a:r>
              <a:rPr lang="fr-CA" sz="1200" i="1" kern="1200" dirty="0" smtClean="0">
                <a:solidFill>
                  <a:schemeClr val="tx1"/>
                </a:solidFill>
                <a:latin typeface="+mn-lt"/>
                <a:ea typeface="+mn-ea"/>
                <a:cs typeface="+mn-cs"/>
              </a:rPr>
              <a:t>Quel lien peut-on faire avec le Credo? Que dit-on de Jésus dans ce texte?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sur le texte. Quand les titres attribués à Jésus ont été nommés, changer de diapo pour les mettre en évidence.)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7</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235978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Dans ce texte, les titres donnés à Jésus sont les suivants : son nom, Jésus (« </a:t>
            </a:r>
            <a:r>
              <a:rPr lang="fr-CA" sz="1200" i="1" kern="1200" dirty="0" err="1" smtClean="0">
                <a:solidFill>
                  <a:schemeClr val="tx1"/>
                </a:solidFill>
                <a:latin typeface="+mn-lt"/>
                <a:ea typeface="+mn-ea"/>
                <a:cs typeface="+mn-cs"/>
              </a:rPr>
              <a:t>Yeshoua</a:t>
            </a:r>
            <a:r>
              <a:rPr lang="fr-CA" sz="1200" i="1" kern="1200" dirty="0" smtClean="0">
                <a:solidFill>
                  <a:schemeClr val="tx1"/>
                </a:solidFill>
                <a:latin typeface="+mn-lt"/>
                <a:ea typeface="+mn-ea"/>
                <a:cs typeface="+mn-cs"/>
              </a:rPr>
              <a:t> » en hébreu qui signifie «  Dieu sauve »); Il sera grand; Fils du Très-Haut; Fils de David (trône de David); règne sur la maison de Jacob (Israël, roi des Juifs); saint et Fils de Dieu. L’ensemble du texte est une catéchèse sur qui est Jésus!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observer le rôle de l’Esprit au verset 35 : </a:t>
            </a:r>
            <a:r>
              <a:rPr lang="fr-CA" sz="1200" i="1" kern="1200" dirty="0" smtClean="0">
                <a:solidFill>
                  <a:schemeClr val="tx1"/>
                </a:solidFill>
                <a:latin typeface="+mn-lt"/>
                <a:ea typeface="+mn-ea"/>
                <a:cs typeface="+mn-cs"/>
              </a:rPr>
              <a:t>L’Esprit viendra sur Marie (il prépare l’accueil de </a:t>
            </a:r>
            <a:r>
              <a:rPr lang="fr-CA" sz="1200" i="1" kern="1200" dirty="0" err="1" smtClean="0">
                <a:solidFill>
                  <a:schemeClr val="tx1"/>
                </a:solidFill>
                <a:latin typeface="+mn-lt"/>
                <a:ea typeface="+mn-ea"/>
                <a:cs typeface="+mn-cs"/>
              </a:rPr>
              <a:t>Jésus-Dieu</a:t>
            </a:r>
            <a:r>
              <a:rPr lang="fr-CA" sz="1200" i="1" kern="1200" dirty="0" smtClean="0">
                <a:solidFill>
                  <a:schemeClr val="tx1"/>
                </a:solidFill>
                <a:latin typeface="+mn-lt"/>
                <a:ea typeface="+mn-ea"/>
                <a:cs typeface="+mn-cs"/>
              </a:rPr>
              <a:t> en Marie), la mettra sous son ombre (sous son influence, sous sa toute-puissance d’amour, sa protection, sa bénédiction). Marie est modèle de tout </a:t>
            </a:r>
            <a:r>
              <a:rPr lang="fr-CA" sz="1200" i="1" kern="1200" dirty="0" err="1" smtClean="0">
                <a:solidFill>
                  <a:schemeClr val="tx1"/>
                </a:solidFill>
                <a:latin typeface="+mn-lt"/>
                <a:ea typeface="+mn-ea"/>
                <a:cs typeface="+mn-cs"/>
              </a:rPr>
              <a:t>croyant.e</a:t>
            </a:r>
            <a:r>
              <a:rPr lang="fr-CA" sz="1200" i="1" kern="1200" dirty="0" smtClean="0">
                <a:solidFill>
                  <a:schemeClr val="tx1"/>
                </a:solidFill>
                <a:latin typeface="+mn-lt"/>
                <a:ea typeface="+mn-ea"/>
                <a:cs typeface="+mn-cs"/>
              </a:rPr>
              <a:t> qui accueille l’action féconde de Dieu en lui ou en elle.</a:t>
            </a:r>
            <a:r>
              <a:rPr lang="fr-CA" sz="1200" kern="1200" dirty="0" smtClean="0">
                <a:solidFill>
                  <a:schemeClr val="tx1"/>
                </a:solidFill>
                <a:latin typeface="+mn-lt"/>
                <a:ea typeface="+mn-ea"/>
                <a:cs typeface="+mn-cs"/>
              </a:rPr>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8</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945365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 ou le faire lire par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me touche, m’étonne, ou me questionne?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sur le texte.)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Poursuivre le dialogue :</a:t>
            </a:r>
            <a:r>
              <a:rPr lang="fr-CA" sz="1200" i="1" kern="1200" dirty="0" smtClean="0">
                <a:solidFill>
                  <a:schemeClr val="tx1"/>
                </a:solidFill>
                <a:latin typeface="+mn-lt"/>
                <a:ea typeface="+mn-ea"/>
                <a:cs typeface="+mn-cs"/>
              </a:rPr>
              <a:t> Que dit-on de Jésus dans ce récit?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Quand les titres attribués à Jésus sont mentionnés, changer de diapo pour les mettre en évidence.)</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9</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77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398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792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1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426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1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B76E878-0CF9-4BE9-92A9-293577F52EC7}"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2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B76E878-0CF9-4BE9-92A9-293577F52EC7}" type="datetimeFigureOut">
              <a:rPr lang="fr-CA" smtClean="0"/>
              <a:pPr/>
              <a:t>16/09/20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6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B76E878-0CF9-4BE9-92A9-293577F52EC7}" type="datetimeFigureOut">
              <a:rPr lang="fr-CA" smtClean="0"/>
              <a:pPr/>
              <a:t>16/09/20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365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76E878-0CF9-4BE9-92A9-293577F52EC7}" type="datetimeFigureOut">
              <a:rPr lang="fr-CA" smtClean="0"/>
              <a:pPr/>
              <a:t>16/09/20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69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76E878-0CF9-4BE9-92A9-293577F52EC7}"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86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76E878-0CF9-4BE9-92A9-293577F52EC7}"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278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3696194"/>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sv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26.sv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s://www.aelf.org/bible" TargetMode="External"/><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9F3D6"/>
        </a:solidFill>
        <a:effectLst/>
      </p:bgPr>
    </p:bg>
    <p:spTree>
      <p:nvGrpSpPr>
        <p:cNvPr id="1" name=""/>
        <p:cNvGrpSpPr/>
        <p:nvPr/>
      </p:nvGrpSpPr>
      <p:grpSpPr>
        <a:xfrm>
          <a:off x="0" y="0"/>
          <a:ext cx="0" cy="0"/>
          <a:chOff x="0" y="0"/>
          <a:chExt cx="0" cy="0"/>
        </a:xfrm>
      </p:grpSpPr>
      <p:pic>
        <p:nvPicPr>
          <p:cNvPr id="7" name="Graphique 6" descr="Empreinte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36603C-F22A-4D8B-9626-0E060F98C3E1}"/>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3801926" y="3212976"/>
            <a:ext cx="914400" cy="1150686"/>
          </a:xfrm>
          <a:prstGeom prst="rect">
            <a:avLst/>
          </a:prstGeom>
          <a:scene3d>
            <a:camera prst="perspectiveRelaxed" fov="2400000">
              <a:rot lat="17973601" lon="0" rev="0"/>
            </a:camera>
            <a:lightRig rig="threePt" dir="t"/>
          </a:scene3d>
        </p:spPr>
      </p:pic>
      <p:pic>
        <p:nvPicPr>
          <p:cNvPr id="8" name="Im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1418EB-CBB1-4243-8053-FD601D342C65}"/>
              </a:ext>
            </a:extLst>
          </p:cNvPr>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8074" y="-1"/>
            <a:ext cx="9133384" cy="6858001"/>
          </a:xfrm>
          <a:prstGeom prst="rect">
            <a:avLst/>
          </a:prstGeom>
        </p:spPr>
      </p:pic>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196C92-8703-4A83-A509-7200765D95F4}"/>
              </a:ext>
            </a:extLst>
          </p:cNvPr>
          <p:cNvSpPr>
            <a:spLocks noGrp="1"/>
          </p:cNvSpPr>
          <p:nvPr>
            <p:ph type="subTitle" idx="1"/>
          </p:nvPr>
        </p:nvSpPr>
        <p:spPr>
          <a:xfrm>
            <a:off x="323528" y="4363663"/>
            <a:ext cx="5688942" cy="2174238"/>
          </a:xfrm>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fr-CA" sz="6000" b="1" dirty="0">
                <a:solidFill>
                  <a:schemeClr val="tx2">
                    <a:lumMod val="50000"/>
                  </a:schemeClr>
                </a:solidFill>
              </a:rPr>
              <a:t>Jésus Christ, </a:t>
            </a:r>
          </a:p>
          <a:p>
            <a:r>
              <a:rPr lang="fr-CA" sz="6000" b="1" dirty="0">
                <a:solidFill>
                  <a:schemeClr val="tx2">
                    <a:lumMod val="50000"/>
                  </a:schemeClr>
                </a:solidFill>
              </a:rPr>
              <a:t>le Ressuscité</a:t>
            </a:r>
            <a:endParaRPr lang="fr-CA" sz="6000" dirty="0"/>
          </a:p>
        </p:txBody>
      </p:sp>
      <p:sp>
        <p:nvSpPr>
          <p:cNvPr id="4" name="Rectang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E57AC0-8404-429B-A0FB-F7B2FE9173BE}"/>
              </a:ext>
            </a:extLst>
          </p:cNvPr>
          <p:cNvSpPr/>
          <p:nvPr/>
        </p:nvSpPr>
        <p:spPr>
          <a:xfrm>
            <a:off x="1768123" y="836712"/>
            <a:ext cx="560775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8000" b="1" dirty="0">
                <a:ln/>
                <a:solidFill>
                  <a:schemeClr val="accent5">
                    <a:lumMod val="75000"/>
                  </a:schemeClr>
                </a:solidFill>
              </a:rPr>
              <a:t>Bien-</a:t>
            </a:r>
            <a:r>
              <a:rPr lang="fr-FR" sz="8000" b="1" dirty="0" err="1">
                <a:ln/>
                <a:solidFill>
                  <a:schemeClr val="accent5">
                    <a:lumMod val="75000"/>
                  </a:schemeClr>
                </a:solidFill>
              </a:rPr>
              <a:t>venu.e</a:t>
            </a:r>
            <a:r>
              <a:rPr lang="fr-FR" sz="8000" b="1" dirty="0">
                <a:ln/>
                <a:solidFill>
                  <a:schemeClr val="accent5">
                    <a:lumMod val="75000"/>
                  </a:schemeClr>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082516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C995C3-2A32-4B6D-ACF3-E95856413D34}"/>
              </a:ext>
            </a:extLst>
          </p:cNvPr>
          <p:cNvSpPr txBox="1"/>
          <p:nvPr/>
        </p:nvSpPr>
        <p:spPr>
          <a:xfrm>
            <a:off x="297855" y="1556793"/>
            <a:ext cx="8548290" cy="5112568"/>
          </a:xfrm>
          <a:prstGeom prst="rect">
            <a:avLst/>
          </a:prstGeom>
          <a:solidFill>
            <a:srgbClr val="FFFFCC"/>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cs typeface="Arial" panose="020B0604020202020204" pitchFamily="34" charset="0"/>
              </a:rPr>
              <a:t>01</a:t>
            </a:r>
            <a:r>
              <a:rPr lang="fr-FR" dirty="0">
                <a:latin typeface="Avenir Next LT Pro" panose="020B0504020202020204" pitchFamily="34" charset="0"/>
                <a:cs typeface="Arial" panose="020B0604020202020204" pitchFamily="34" charset="0"/>
              </a:rPr>
              <a:t>En ces jours-là, parut un édit de l’empereur Auguste, ordonnant de recenser toute la terre </a:t>
            </a:r>
            <a:r>
              <a:rPr lang="fr-FR" b="1" baseline="30000" dirty="0">
                <a:latin typeface="Avenir Next LT Pro" panose="020B0504020202020204" pitchFamily="34" charset="0"/>
                <a:cs typeface="Arial" panose="020B0604020202020204" pitchFamily="34" charset="0"/>
              </a:rPr>
              <a:t>02</a:t>
            </a:r>
            <a:r>
              <a:rPr lang="fr-FR" dirty="0">
                <a:latin typeface="Avenir Next LT Pro" panose="020B0504020202020204" pitchFamily="34" charset="0"/>
                <a:cs typeface="Arial" panose="020B0604020202020204" pitchFamily="34" charset="0"/>
              </a:rPr>
              <a:t> ce premier recensement eut lieu lorsque </a:t>
            </a:r>
            <a:r>
              <a:rPr lang="fr-FR" dirty="0" err="1">
                <a:latin typeface="Avenir Next LT Pro" panose="020B0504020202020204" pitchFamily="34" charset="0"/>
                <a:cs typeface="Arial" panose="020B0604020202020204" pitchFamily="34" charset="0"/>
              </a:rPr>
              <a:t>Quirinius</a:t>
            </a:r>
            <a:r>
              <a:rPr lang="fr-FR" dirty="0">
                <a:latin typeface="Avenir Next LT Pro" panose="020B0504020202020204" pitchFamily="34" charset="0"/>
                <a:cs typeface="Arial" panose="020B0604020202020204" pitchFamily="34" charset="0"/>
              </a:rPr>
              <a:t> était gouverneur de Syrie. </a:t>
            </a:r>
            <a:r>
              <a:rPr lang="fr-FR" b="1" baseline="30000" dirty="0">
                <a:latin typeface="Avenir Next LT Pro" panose="020B0504020202020204" pitchFamily="34" charset="0"/>
                <a:cs typeface="Arial" panose="020B0604020202020204" pitchFamily="34" charset="0"/>
              </a:rPr>
              <a:t>03</a:t>
            </a:r>
            <a:r>
              <a:rPr lang="fr-FR" dirty="0">
                <a:latin typeface="Avenir Next LT Pro" panose="020B0504020202020204" pitchFamily="34" charset="0"/>
                <a:cs typeface="Arial" panose="020B0604020202020204" pitchFamily="34" charset="0"/>
              </a:rPr>
              <a:t> Et tous allaient se faire recenser, chacun dans sa ville d’origine. </a:t>
            </a:r>
            <a:r>
              <a:rPr lang="fr-FR" b="1" baseline="30000" dirty="0">
                <a:latin typeface="Avenir Next LT Pro" panose="020B0504020202020204" pitchFamily="34" charset="0"/>
                <a:cs typeface="Arial" panose="020B0604020202020204" pitchFamily="34" charset="0"/>
              </a:rPr>
              <a:t>04 </a:t>
            </a:r>
            <a:r>
              <a:rPr lang="fr-FR" dirty="0">
                <a:latin typeface="Avenir Next LT Pro" panose="020B0504020202020204" pitchFamily="34" charset="0"/>
                <a:cs typeface="Arial" panose="020B0604020202020204" pitchFamily="34" charset="0"/>
              </a:rPr>
              <a:t>Joseph, lui aussi, monta de Galilée, depuis la ville de Nazareth, vers la Judée, jusqu’à la ville de David appelée Bethléem. Il était en effet de la maison et de la lignée de David. </a:t>
            </a:r>
            <a:r>
              <a:rPr lang="fr-FR" b="1" baseline="30000" dirty="0">
                <a:latin typeface="Avenir Next LT Pro" panose="020B0504020202020204" pitchFamily="34" charset="0"/>
                <a:cs typeface="Arial" panose="020B0604020202020204" pitchFamily="34" charset="0"/>
              </a:rPr>
              <a:t>05</a:t>
            </a:r>
            <a:r>
              <a:rPr lang="fr-FR" dirty="0">
                <a:latin typeface="Avenir Next LT Pro" panose="020B0504020202020204" pitchFamily="34" charset="0"/>
                <a:cs typeface="Arial" panose="020B0604020202020204" pitchFamily="34" charset="0"/>
              </a:rPr>
              <a:t> Il venait se faire recenser avec Marie, qui lui avait été accordée en mariage et qui était enceinte. </a:t>
            </a:r>
            <a:r>
              <a:rPr lang="fr-FR" b="1" baseline="30000" dirty="0">
                <a:latin typeface="Avenir Next LT Pro" panose="020B0504020202020204" pitchFamily="34" charset="0"/>
                <a:cs typeface="Arial" panose="020B0604020202020204" pitchFamily="34" charset="0"/>
              </a:rPr>
              <a:t>06</a:t>
            </a:r>
            <a:r>
              <a:rPr lang="fr-FR" dirty="0">
                <a:latin typeface="Avenir Next LT Pro" panose="020B0504020202020204" pitchFamily="34" charset="0"/>
                <a:cs typeface="Arial" panose="020B0604020202020204" pitchFamily="34" charset="0"/>
              </a:rPr>
              <a:t> Or, pendant qu’ils étaient là, le temps où elle devait enfanter fut accompli. </a:t>
            </a:r>
            <a:r>
              <a:rPr lang="fr-FR" b="1" baseline="30000" dirty="0">
                <a:latin typeface="Avenir Next LT Pro" panose="020B0504020202020204" pitchFamily="34" charset="0"/>
                <a:cs typeface="Arial" panose="020B0604020202020204" pitchFamily="34" charset="0"/>
              </a:rPr>
              <a:t>07</a:t>
            </a:r>
            <a:r>
              <a:rPr lang="fr-FR" dirty="0">
                <a:latin typeface="Avenir Next LT Pro" panose="020B0504020202020204" pitchFamily="34" charset="0"/>
                <a:cs typeface="Arial" panose="020B0604020202020204" pitchFamily="34" charset="0"/>
              </a:rPr>
              <a:t> Et elle mit au monde son fils premier-né ; elle l’emmaillota et le coucha dans une mangeoire, car il n’y avait pas de place pour eux dans la salle commune. </a:t>
            </a:r>
            <a:r>
              <a:rPr lang="fr-FR" b="1" baseline="30000" dirty="0">
                <a:latin typeface="Avenir Next LT Pro" panose="020B0504020202020204" pitchFamily="34" charset="0"/>
                <a:cs typeface="Arial" panose="020B0604020202020204" pitchFamily="34" charset="0"/>
              </a:rPr>
              <a:t>08</a:t>
            </a:r>
            <a:r>
              <a:rPr lang="fr-FR" dirty="0">
                <a:latin typeface="Avenir Next LT Pro" panose="020B0504020202020204" pitchFamily="34" charset="0"/>
                <a:cs typeface="Arial" panose="020B0604020202020204" pitchFamily="34" charset="0"/>
              </a:rPr>
              <a:t> Dans la même région, il y avait des bergers qui vivaient dehors et passaient la nuit dans les champs pour garder leurs troupeaux. </a:t>
            </a:r>
            <a:r>
              <a:rPr lang="fr-FR" b="1" baseline="30000" dirty="0">
                <a:latin typeface="Avenir Next LT Pro" panose="020B0504020202020204" pitchFamily="34" charset="0"/>
                <a:cs typeface="Arial" panose="020B0604020202020204" pitchFamily="34" charset="0"/>
              </a:rPr>
              <a:t>09 </a:t>
            </a:r>
            <a:r>
              <a:rPr lang="fr-FR" dirty="0">
                <a:latin typeface="Avenir Next LT Pro" panose="020B0504020202020204" pitchFamily="34" charset="0"/>
                <a:cs typeface="Arial" panose="020B0604020202020204" pitchFamily="34" charset="0"/>
              </a:rPr>
              <a:t>L’ange du Seigneur se présenta devant eux, et la gloire du Seigneur les enveloppa de sa lumière. Ils furent saisis d’une grande crainte. </a:t>
            </a:r>
            <a:r>
              <a:rPr lang="fr-FR" b="1" baseline="30000" dirty="0">
                <a:latin typeface="Avenir Next LT Pro" panose="020B0504020202020204" pitchFamily="34" charset="0"/>
                <a:cs typeface="Arial" panose="020B0604020202020204" pitchFamily="34" charset="0"/>
              </a:rPr>
              <a:t>10 </a:t>
            </a:r>
            <a:r>
              <a:rPr lang="fr-FR" dirty="0">
                <a:latin typeface="Avenir Next LT Pro" panose="020B0504020202020204" pitchFamily="34" charset="0"/>
                <a:cs typeface="Arial" panose="020B0604020202020204" pitchFamily="34" charset="0"/>
              </a:rPr>
              <a:t>Alors l’ange leur dit : « Ne craignez pas, car voici que je vous annonce une bonne nouvelle, qui sera une grande joie pour tout le peuple :</a:t>
            </a:r>
            <a:r>
              <a:rPr lang="fr-FR" b="1" baseline="30000" dirty="0">
                <a:latin typeface="Avenir Next LT Pro" panose="020B0504020202020204" pitchFamily="34" charset="0"/>
                <a:cs typeface="Arial" panose="020B0604020202020204" pitchFamily="34" charset="0"/>
              </a:rPr>
              <a:t>11</a:t>
            </a:r>
            <a:r>
              <a:rPr lang="fr-FR" dirty="0">
                <a:latin typeface="Avenir Next LT Pro" panose="020B0504020202020204" pitchFamily="34" charset="0"/>
                <a:cs typeface="Arial" panose="020B0604020202020204" pitchFamily="34" charset="0"/>
              </a:rPr>
              <a:t> Aujourd’hui, dans la ville de David, </a:t>
            </a:r>
            <a:r>
              <a:rPr lang="fr-FR" b="1" dirty="0">
                <a:latin typeface="Avenir Next LT Pro" panose="020B0504020202020204" pitchFamily="34" charset="0"/>
                <a:cs typeface="Arial" panose="020B0604020202020204" pitchFamily="34" charset="0"/>
              </a:rPr>
              <a:t>vous est né un Sauveur qui est le Christ, le Seigneur. </a:t>
            </a:r>
            <a:r>
              <a:rPr lang="fr-FR" b="1" baseline="30000" dirty="0">
                <a:latin typeface="Avenir Next LT Pro" panose="020B0504020202020204" pitchFamily="34" charset="0"/>
                <a:cs typeface="Arial" panose="020B0604020202020204" pitchFamily="34" charset="0"/>
              </a:rPr>
              <a:t>12</a:t>
            </a:r>
            <a:r>
              <a:rPr lang="fr-FR" dirty="0">
                <a:latin typeface="Avenir Next LT Pro" panose="020B0504020202020204" pitchFamily="34" charset="0"/>
                <a:cs typeface="Arial" panose="020B0604020202020204" pitchFamily="34" charset="0"/>
              </a:rPr>
              <a:t> Et voici le signe qui vous est donné : vous trouverez un nouveau-né emmailloté et couché dans une mangeoire. » (</a:t>
            </a:r>
            <a:r>
              <a:rPr lang="fr-FR" dirty="0" err="1">
                <a:latin typeface="Avenir Next LT Pro" panose="020B0504020202020204" pitchFamily="34" charset="0"/>
                <a:cs typeface="Arial" panose="020B0604020202020204" pitchFamily="34" charset="0"/>
              </a:rPr>
              <a:t>Lc</a:t>
            </a:r>
            <a:r>
              <a:rPr lang="fr-FR" dirty="0">
                <a:latin typeface="Avenir Next LT Pro" panose="020B0504020202020204" pitchFamily="34" charset="0"/>
                <a:cs typeface="Arial" panose="020B0604020202020204" pitchFamily="34" charset="0"/>
              </a:rPr>
              <a:t> 2, 1-12)</a:t>
            </a:r>
          </a:p>
        </p:txBody>
      </p:sp>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E3629D-AA80-4F9B-8CAE-026E1FB7F8FF}"/>
              </a:ext>
            </a:extLst>
          </p:cNvPr>
          <p:cNvSpPr/>
          <p:nvPr/>
        </p:nvSpPr>
        <p:spPr>
          <a:xfrm>
            <a:off x="349758" y="252045"/>
            <a:ext cx="5806418" cy="1239346"/>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A53C00-01D6-4FC5-9D17-266F2678C49A}"/>
              </a:ext>
            </a:extLst>
          </p:cNvPr>
          <p:cNvSpPr>
            <a:spLocks noGrp="1"/>
          </p:cNvSpPr>
          <p:nvPr>
            <p:ph type="title"/>
          </p:nvPr>
        </p:nvSpPr>
        <p:spPr>
          <a:xfrm>
            <a:off x="326637" y="238365"/>
            <a:ext cx="5785385" cy="1239346"/>
          </a:xfrm>
          <a:solidFill>
            <a:schemeClr val="bg2">
              <a:lumMod val="25000"/>
            </a:schemeClr>
          </a:solidFill>
        </p:spPr>
        <p:txBody>
          <a:bodyPr>
            <a:normAutofit/>
          </a:bodyPr>
          <a:lstStyle/>
          <a:p>
            <a:r>
              <a:rPr lang="fr-CA" dirty="0">
                <a:solidFill>
                  <a:schemeClr val="bg1"/>
                </a:solidFill>
              </a:rPr>
              <a:t>La naissance de Jésus</a:t>
            </a:r>
            <a:endParaRPr lang="fr-CA" sz="3600" dirty="0">
              <a:solidFill>
                <a:schemeClr val="bg1"/>
              </a:solidFill>
            </a:endParaRPr>
          </a:p>
        </p:txBody>
      </p:sp>
      <p:pic>
        <p:nvPicPr>
          <p:cNvPr id="4" name="Image 3" descr="Une image contenant nature, bâtiment, chat, tabl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8BC560-CD9D-4E48-81C8-B044F44336DA}"/>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300191" y="252045"/>
            <a:ext cx="2505087" cy="12393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920055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fontScale="90000"/>
          </a:bodyPr>
          <a:lstStyle/>
          <a:p>
            <a:pPr>
              <a:lnSpc>
                <a:spcPct val="90000"/>
              </a:lnSpc>
            </a:pPr>
            <a:r>
              <a:rPr lang="en-US" sz="6000" b="1" kern="1200" dirty="0">
                <a:solidFill>
                  <a:srgbClr val="FFFFFF"/>
                </a:solidFill>
                <a:latin typeface="Verdana" panose="020B0604030504040204" pitchFamily="34" charset="0"/>
                <a:ea typeface="Verdana" panose="020B0604030504040204" pitchFamily="34" charset="0"/>
              </a:rPr>
              <a:t>Et </a:t>
            </a:r>
            <a:r>
              <a:rPr lang="en-US" sz="6000" b="1" kern="1200" dirty="0" err="1">
                <a:solidFill>
                  <a:srgbClr val="FFFFFF"/>
                </a:solidFill>
                <a:latin typeface="Verdana" panose="020B0604030504040204" pitchFamily="34" charset="0"/>
                <a:ea typeface="Verdana" panose="020B0604030504040204" pitchFamily="34" charset="0"/>
              </a:rPr>
              <a:t>en</a:t>
            </a:r>
            <a:r>
              <a:rPr lang="en-US" sz="6000" b="1" kern="1200" dirty="0">
                <a:solidFill>
                  <a:srgbClr val="FFFFFF"/>
                </a:solidFill>
                <a:latin typeface="Verdana" panose="020B0604030504040204" pitchFamily="34" charset="0"/>
                <a:ea typeface="Verdana" panose="020B0604030504040204" pitchFamily="34" charset="0"/>
              </a:rPr>
              <a:t> </a:t>
            </a:r>
            <a:r>
              <a:rPr lang="en-US" sz="6000" b="1" kern="1200" dirty="0" err="1">
                <a:solidFill>
                  <a:srgbClr val="FFFFFF"/>
                </a:solidFill>
                <a:latin typeface="Verdana" panose="020B0604030504040204" pitchFamily="34" charset="0"/>
                <a:ea typeface="Verdana" panose="020B0604030504040204" pitchFamily="34" charset="0"/>
              </a:rPr>
              <a:t>Jésus</a:t>
            </a:r>
            <a:r>
              <a:rPr lang="en-US" sz="6000" b="1" kern="1200" dirty="0">
                <a:solidFill>
                  <a:srgbClr val="FFFFFF"/>
                </a:solidFill>
                <a:latin typeface="Verdana" panose="020B0604030504040204" pitchFamily="34" charset="0"/>
                <a:ea typeface="Verdana" panose="020B0604030504040204" pitchFamily="34" charset="0"/>
              </a:rPr>
              <a:t> Christ …</a:t>
            </a:r>
          </a:p>
        </p:txBody>
      </p:sp>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1E992E-5F21-4452-8846-3BE0E8E4A10A}"/>
              </a:ext>
            </a:extLst>
          </p:cNvPr>
          <p:cNvSpPr/>
          <p:nvPr/>
        </p:nvSpPr>
        <p:spPr>
          <a:xfrm>
            <a:off x="251520" y="4269807"/>
            <a:ext cx="8640960" cy="2100832"/>
          </a:xfrm>
          <a:prstGeom prst="rect">
            <a:avLst/>
          </a:prstGeom>
        </p:spPr>
        <p:txBody>
          <a:bodyPr wrap="square">
            <a:spAutoFit/>
          </a:bodyPr>
          <a:lstStyle/>
          <a:p>
            <a:pPr algn="ctr">
              <a:lnSpc>
                <a:spcPct val="107000"/>
              </a:lnSpc>
              <a:spcAft>
                <a:spcPts val="800"/>
              </a:spcAft>
            </a:pPr>
            <a:r>
              <a:rPr lang="fr-CA" sz="2800" b="1"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a souffert sous Ponce Pilate, </a:t>
            </a:r>
          </a:p>
          <a:p>
            <a:pPr algn="ctr">
              <a:lnSpc>
                <a:spcPct val="107000"/>
              </a:lnSpc>
              <a:spcAft>
                <a:spcPts val="800"/>
              </a:spcAft>
            </a:pPr>
            <a:r>
              <a:rPr lang="fr-CA" sz="2800" b="1"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a été crucifié, est mort et a été enseveli, est descendu aux enfers,</a:t>
            </a:r>
          </a:p>
          <a:p>
            <a:pPr algn="ctr">
              <a:lnSpc>
                <a:spcPct val="107000"/>
              </a:lnSpc>
              <a:spcAft>
                <a:spcPts val="800"/>
              </a:spcAft>
            </a:pPr>
            <a:r>
              <a:rPr lang="fr-CA" sz="2800" b="1"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le troisième jour est ressuscité des morts </a:t>
            </a: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E77218-4C63-472C-B224-B16427005073}"/>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5521826" y="47682"/>
            <a:ext cx="3528105" cy="2352070"/>
          </a:xfrm>
          <a:prstGeom prst="ellipse">
            <a:avLst/>
          </a:prstGeom>
          <a:ln>
            <a:noFill/>
          </a:ln>
          <a:effectLst>
            <a:softEdge rad="112500"/>
          </a:effectLst>
        </p:spPr>
      </p:pic>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C41B7D-C89E-41D4-81A0-96B82AC37AFA}"/>
              </a:ext>
            </a:extLst>
          </p:cNvPr>
          <p:cNvSpPr/>
          <p:nvPr/>
        </p:nvSpPr>
        <p:spPr>
          <a:xfrm>
            <a:off x="-4938" y="520641"/>
            <a:ext cx="5513041" cy="497444"/>
          </a:xfrm>
          <a:prstGeom prst="rect">
            <a:avLst/>
          </a:prstGeom>
        </p:spPr>
        <p:txBody>
          <a:bodyPr wrap="square">
            <a:spAutoFit/>
          </a:bodyPr>
          <a:lstStyle/>
          <a:p>
            <a:pPr algn="ctr">
              <a:lnSpc>
                <a:spcPct val="107000"/>
              </a:lnSpc>
              <a:spcAft>
                <a:spcPts val="800"/>
              </a:spcAft>
            </a:pPr>
            <a:r>
              <a:rPr lang="fr-CA" sz="26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Revenons à notre Credo …</a:t>
            </a:r>
            <a:endParaRPr lang="fr-CA" sz="2600"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945798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B54DE-4AEF-4C74-9518-B48BE8734B45}"/>
              </a:ext>
            </a:extLst>
          </p:cNvPr>
          <p:cNvSpPr/>
          <p:nvPr/>
        </p:nvSpPr>
        <p:spPr>
          <a:xfrm>
            <a:off x="352425" y="432065"/>
            <a:ext cx="5446378" cy="1913104"/>
          </a:xfrm>
          <a:prstGeom prst="rect">
            <a:avLst/>
          </a:prstGeom>
          <a:solidFill>
            <a:srgbClr val="333B1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4400" dirty="0">
                <a:solidFill>
                  <a:schemeClr val="bg1"/>
                </a:solidFill>
                <a:latin typeface="+mj-lt"/>
                <a:ea typeface="+mj-ea"/>
                <a:cs typeface="+mj-cs"/>
              </a:rPr>
              <a:t>Jésus au </a:t>
            </a:r>
            <a:br>
              <a:rPr lang="fr-CA" sz="4400" dirty="0">
                <a:solidFill>
                  <a:schemeClr val="bg1"/>
                </a:solidFill>
                <a:latin typeface="+mj-lt"/>
                <a:ea typeface="+mj-ea"/>
                <a:cs typeface="+mj-cs"/>
              </a:rPr>
            </a:br>
            <a:r>
              <a:rPr lang="fr-CA" sz="4400" dirty="0">
                <a:solidFill>
                  <a:schemeClr val="bg1"/>
                </a:solidFill>
                <a:latin typeface="+mj-lt"/>
                <a:ea typeface="+mj-ea"/>
                <a:cs typeface="+mj-cs"/>
              </a:rPr>
              <a:t>Jardin des Oliviers</a:t>
            </a:r>
          </a:p>
        </p:txBody>
      </p:sp>
      <p:sp>
        <p:nvSpPr>
          <p:cNvPr id="11" name="ZoneText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DDA06E-D475-4879-B0D9-ABFD2CED9831}"/>
              </a:ext>
            </a:extLst>
          </p:cNvPr>
          <p:cNvSpPr txBox="1"/>
          <p:nvPr/>
        </p:nvSpPr>
        <p:spPr>
          <a:xfrm>
            <a:off x="297855" y="2489827"/>
            <a:ext cx="8548290" cy="2271980"/>
          </a:xfrm>
          <a:prstGeom prst="rect">
            <a:avLst/>
          </a:prstGeom>
          <a:solidFill>
            <a:schemeClr val="accent3">
              <a:lumMod val="40000"/>
              <a:lumOff val="60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39</a:t>
            </a:r>
            <a:r>
              <a:rPr lang="fr-FR" sz="2000" dirty="0">
                <a:latin typeface="Avenir Next LT Pro" panose="020B0504020202020204" pitchFamily="34" charset="0"/>
              </a:rPr>
              <a:t> Jésus sortit pour se rendre, selon son habitude, au mont des Oliviers, et ses disciples le suivirent. </a:t>
            </a:r>
            <a:r>
              <a:rPr lang="fr-FR" sz="2000" b="1" baseline="30000" dirty="0">
                <a:latin typeface="Avenir Next LT Pro" panose="020B0504020202020204" pitchFamily="34" charset="0"/>
              </a:rPr>
              <a:t>40</a:t>
            </a:r>
            <a:r>
              <a:rPr lang="fr-FR" sz="2000" dirty="0">
                <a:latin typeface="Avenir Next LT Pro" panose="020B0504020202020204" pitchFamily="34" charset="0"/>
              </a:rPr>
              <a:t> Arrivé en ce lieu, il leur dit : « Priez, pour ne pas entrer en tentation. » </a:t>
            </a:r>
            <a:r>
              <a:rPr lang="fr-FR" sz="2000" b="1" baseline="30000" dirty="0">
                <a:latin typeface="Avenir Next LT Pro" panose="020B0504020202020204" pitchFamily="34" charset="0"/>
              </a:rPr>
              <a:t>41</a:t>
            </a:r>
            <a:r>
              <a:rPr lang="fr-FR" sz="2000" dirty="0">
                <a:latin typeface="Avenir Next LT Pro" panose="020B0504020202020204" pitchFamily="34" charset="0"/>
              </a:rPr>
              <a:t> Puis il s’écarta à la distance d’un jet de pierre environ. S’étant mis à genoux, il priait en disant : </a:t>
            </a:r>
            <a:r>
              <a:rPr lang="fr-FR" sz="2000" b="1" baseline="30000" dirty="0">
                <a:latin typeface="Avenir Next LT Pro" panose="020B0504020202020204" pitchFamily="34" charset="0"/>
              </a:rPr>
              <a:t>42</a:t>
            </a:r>
            <a:r>
              <a:rPr lang="fr-FR" sz="2000" dirty="0">
                <a:latin typeface="Avenir Next LT Pro" panose="020B0504020202020204" pitchFamily="34" charset="0"/>
              </a:rPr>
              <a:t> « Père, si tu le veux, éloigne de moi cette coupe ; cependant, que soit faite non pas ma volonté, mais la tienne. » (</a:t>
            </a:r>
            <a:r>
              <a:rPr lang="fr-FR" sz="2000" dirty="0" err="1">
                <a:latin typeface="Avenir Next LT Pro" panose="020B0504020202020204" pitchFamily="34" charset="0"/>
              </a:rPr>
              <a:t>Lc</a:t>
            </a:r>
            <a:r>
              <a:rPr lang="fr-FR" sz="2000" dirty="0">
                <a:latin typeface="Avenir Next LT Pro" panose="020B0504020202020204" pitchFamily="34" charset="0"/>
              </a:rPr>
              <a:t> 22, 39-42)</a:t>
            </a:r>
            <a:endParaRPr lang="fr-FR" sz="2000" dirty="0"/>
          </a:p>
        </p:txBody>
      </p:sp>
      <p:pic>
        <p:nvPicPr>
          <p:cNvPr id="4" name="Image 3" descr="Une image contenant arbre, plante, extérieur, giraf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59235C-B799-40FE-91C2-63DC5A85B7E3}"/>
              </a:ext>
            </a:extLst>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24585" y="432065"/>
            <a:ext cx="2869657" cy="1913104"/>
          </a:xfrm>
          <a:prstGeom prst="rect">
            <a:avLst/>
          </a:prstGeom>
        </p:spPr>
      </p:pic>
      <p:sp>
        <p:nvSpPr>
          <p:cNvPr id="12" name="ZoneText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3B8EAC-EAD3-4C57-9B6B-EC7CD84C53AB}"/>
              </a:ext>
            </a:extLst>
          </p:cNvPr>
          <p:cNvSpPr txBox="1"/>
          <p:nvPr/>
        </p:nvSpPr>
        <p:spPr>
          <a:xfrm>
            <a:off x="297855" y="4906465"/>
            <a:ext cx="8548290" cy="1762895"/>
          </a:xfrm>
          <a:prstGeom prst="rect">
            <a:avLst/>
          </a:prstGeom>
          <a:solidFill>
            <a:schemeClr val="accent3">
              <a:lumMod val="60000"/>
              <a:lumOff val="40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43</a:t>
            </a:r>
            <a:r>
              <a:rPr lang="fr-FR" sz="2000" dirty="0">
                <a:latin typeface="Avenir Next LT Pro" panose="020B0504020202020204" pitchFamily="34" charset="0"/>
              </a:rPr>
              <a:t> Jésus parlait encore quand Judas, l’un des Douze, arriva et avec lui une foule armée d’épées et de bâtons, envoyée par les grands prêtres, les scribes et les anciens. </a:t>
            </a:r>
            <a:r>
              <a:rPr lang="fr-FR" sz="2000" b="1" baseline="30000" dirty="0">
                <a:latin typeface="Avenir Next LT Pro" panose="020B0504020202020204" pitchFamily="34" charset="0"/>
              </a:rPr>
              <a:t>44</a:t>
            </a:r>
            <a:r>
              <a:rPr lang="fr-FR" sz="2000" dirty="0">
                <a:latin typeface="Avenir Next LT Pro" panose="020B0504020202020204" pitchFamily="34" charset="0"/>
              </a:rPr>
              <a:t> Or, celui qui le livrait leur avait donné un signe convenu : « Celui que j’embrasserai, c’est lui : arrêtez-le, et emmenez-le sous bonne garde. » (Mc14,43-44)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24522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368700" y="338600"/>
            <a:ext cx="5643459" cy="1831953"/>
          </a:xfrm>
          <a:solidFill>
            <a:srgbClr val="0E1B01"/>
          </a:solidFill>
        </p:spPr>
        <p:txBody>
          <a:bodyPr>
            <a:normAutofit/>
          </a:bodyPr>
          <a:lstStyle/>
          <a:p>
            <a:r>
              <a:rPr lang="fr-CA" dirty="0">
                <a:solidFill>
                  <a:schemeClr val="bg1"/>
                </a:solidFill>
              </a:rPr>
              <a:t>Jésus est condamné</a:t>
            </a:r>
            <a:endParaRPr lang="fr-CA" sz="2400" dirty="0">
              <a:solidFill>
                <a:schemeClr val="bg1"/>
              </a:solidFill>
            </a:endParaRPr>
          </a:p>
        </p:txBody>
      </p:sp>
      <p:sp>
        <p:nvSpPr>
          <p:cNvPr id="9" name="Zone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1DDE93-A7AC-42A4-A1D7-F6EC0CF1A858}"/>
              </a:ext>
            </a:extLst>
          </p:cNvPr>
          <p:cNvSpPr txBox="1"/>
          <p:nvPr/>
        </p:nvSpPr>
        <p:spPr>
          <a:xfrm>
            <a:off x="399967" y="2348880"/>
            <a:ext cx="8548290" cy="936104"/>
          </a:xfrm>
          <a:prstGeom prst="rect">
            <a:avLst/>
          </a:prstGeom>
          <a:solidFill>
            <a:schemeClr val="bg2">
              <a:lumMod val="50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53 </a:t>
            </a:r>
            <a:r>
              <a:rPr lang="fr-FR" sz="2000" dirty="0">
                <a:latin typeface="Avenir Next LT Pro" panose="020B0504020202020204" pitchFamily="34" charset="0"/>
              </a:rPr>
              <a:t>Ils emmenèrent Jésus chez le grand prêtre. Ils se rassemblèrent tous, les grands prêtres, les anciens et les scribes. (Mc 14,53) </a:t>
            </a:r>
          </a:p>
        </p:txBody>
      </p:sp>
      <p:sp>
        <p:nvSpPr>
          <p:cNvPr id="11" name="ZoneText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DDA06E-D475-4879-B0D9-ABFD2CED9831}"/>
              </a:ext>
            </a:extLst>
          </p:cNvPr>
          <p:cNvSpPr txBox="1"/>
          <p:nvPr/>
        </p:nvSpPr>
        <p:spPr>
          <a:xfrm>
            <a:off x="368701" y="3429000"/>
            <a:ext cx="8548290" cy="3240360"/>
          </a:xfrm>
          <a:prstGeom prst="rect">
            <a:avLst/>
          </a:prstGeom>
          <a:solidFill>
            <a:schemeClr val="bg2">
              <a:lumMod val="75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60 </a:t>
            </a:r>
            <a:r>
              <a:rPr lang="fr-FR" sz="2000" dirty="0">
                <a:latin typeface="Avenir Next LT Pro" panose="020B0504020202020204" pitchFamily="34" charset="0"/>
              </a:rPr>
              <a:t>Alors s’étant levé, le grand prêtre, devant tous, interrogea Jésus : « Tu ne réponds rien ? Que dis-tu des témoignages qu’ils portent contre toi ? » </a:t>
            </a:r>
            <a:r>
              <a:rPr lang="fr-FR" sz="2000" b="1" baseline="30000" dirty="0">
                <a:latin typeface="Avenir Next LT Pro" panose="020B0504020202020204" pitchFamily="34" charset="0"/>
              </a:rPr>
              <a:t>61</a:t>
            </a:r>
            <a:r>
              <a:rPr lang="fr-FR" sz="2000" dirty="0">
                <a:latin typeface="Avenir Next LT Pro" panose="020B0504020202020204" pitchFamily="34" charset="0"/>
              </a:rPr>
              <a:t> Mais lui gardait le silence et ne répondait rien. Le grand prêtre l’interrogea de nouveau : « Es-tu le Christ, le Fils du Dieu béni ? » </a:t>
            </a:r>
            <a:r>
              <a:rPr lang="fr-FR" sz="2000" b="1" baseline="30000" dirty="0">
                <a:latin typeface="Avenir Next LT Pro" panose="020B0504020202020204" pitchFamily="34" charset="0"/>
              </a:rPr>
              <a:t>62 </a:t>
            </a:r>
            <a:r>
              <a:rPr lang="fr-FR" sz="2000" dirty="0">
                <a:latin typeface="Avenir Next LT Pro" panose="020B0504020202020204" pitchFamily="34" charset="0"/>
              </a:rPr>
              <a:t>Jésus lui dit : « Je le suis. Et vous verrez le Fils de l’homme siéger à la droite du Tout-Puissant, et venir parmi les nuées du ciel. » </a:t>
            </a:r>
            <a:r>
              <a:rPr lang="fr-FR" sz="2000" b="1" baseline="30000" dirty="0">
                <a:latin typeface="Avenir Next LT Pro" panose="020B0504020202020204" pitchFamily="34" charset="0"/>
              </a:rPr>
              <a:t>63</a:t>
            </a:r>
            <a:r>
              <a:rPr lang="fr-FR" sz="2000" dirty="0">
                <a:latin typeface="Avenir Next LT Pro" panose="020B0504020202020204" pitchFamily="34" charset="0"/>
              </a:rPr>
              <a:t> Alors, le grand prêtre déchire ses vêtements et dit : « Pourquoi nous faut-il encore des témoins ? </a:t>
            </a:r>
            <a:r>
              <a:rPr lang="fr-FR" sz="2000" b="1" baseline="30000" dirty="0">
                <a:latin typeface="Avenir Next LT Pro" panose="020B0504020202020204" pitchFamily="34" charset="0"/>
              </a:rPr>
              <a:t>64 </a:t>
            </a:r>
            <a:r>
              <a:rPr lang="fr-FR" sz="2000" dirty="0">
                <a:latin typeface="Avenir Next LT Pro" panose="020B0504020202020204" pitchFamily="34" charset="0"/>
              </a:rPr>
              <a:t>Vous avez entendu le blasphème. Qu’en pensez-vous ? » Tous prononcèrent qu’il méritait la mort. (Mc 14,60-64) </a:t>
            </a:r>
          </a:p>
        </p:txBody>
      </p:sp>
      <p:pic>
        <p:nvPicPr>
          <p:cNvPr id="4" name="Image 3" descr="Une image contenant chaîne, assis, métal, morceau&#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129002-D160-4684-AE07-D5ECB01FADEF}"/>
              </a:ext>
            </a:extLst>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56175" y="330010"/>
            <a:ext cx="2760815" cy="184054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4278610"/>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B54DE-4AEF-4C74-9518-B48BE8734B45}"/>
              </a:ext>
            </a:extLst>
          </p:cNvPr>
          <p:cNvSpPr/>
          <p:nvPr/>
        </p:nvSpPr>
        <p:spPr>
          <a:xfrm>
            <a:off x="349758" y="432065"/>
            <a:ext cx="6454490" cy="1268743"/>
          </a:xfrm>
          <a:prstGeom prst="rect">
            <a:avLst/>
          </a:prstGeom>
          <a:solidFill>
            <a:schemeClr val="bg2">
              <a:lumMod val="1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Jésus est condamné</a:t>
            </a:r>
            <a:endParaRPr lang="fr-CA" sz="2400" dirty="0">
              <a:solidFill>
                <a:schemeClr val="bg1"/>
              </a:solidFill>
            </a:endParaRPr>
          </a:p>
        </p:txBody>
      </p: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C995C3-2A32-4B6D-ACF3-E95856413D34}"/>
              </a:ext>
            </a:extLst>
          </p:cNvPr>
          <p:cNvSpPr txBox="1"/>
          <p:nvPr/>
        </p:nvSpPr>
        <p:spPr>
          <a:xfrm>
            <a:off x="363644" y="3068960"/>
            <a:ext cx="8548290" cy="3658707"/>
          </a:xfrm>
          <a:prstGeom prst="rect">
            <a:avLst/>
          </a:prstGeom>
          <a:solidFill>
            <a:schemeClr val="bg2">
              <a:lumMod val="75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01</a:t>
            </a:r>
            <a:r>
              <a:rPr lang="fr-FR" sz="2000" dirty="0">
                <a:latin typeface="Avenir Next LT Pro" panose="020B0504020202020204" pitchFamily="34" charset="0"/>
              </a:rPr>
              <a:t> Alors </a:t>
            </a:r>
            <a:r>
              <a:rPr lang="fr-FR" sz="2000" b="1" dirty="0">
                <a:latin typeface="Avenir Next LT Pro" panose="020B0504020202020204" pitchFamily="34" charset="0"/>
              </a:rPr>
              <a:t>Pilate</a:t>
            </a:r>
            <a:r>
              <a:rPr lang="fr-FR" sz="2000" dirty="0">
                <a:latin typeface="Avenir Next LT Pro" panose="020B0504020202020204" pitchFamily="34" charset="0"/>
              </a:rPr>
              <a:t> fit saisir Jésus pour qu’il soit flagellé. </a:t>
            </a:r>
            <a:r>
              <a:rPr lang="fr-FR" sz="2000" b="1" baseline="30000" dirty="0">
                <a:latin typeface="Avenir Next LT Pro" panose="020B0504020202020204" pitchFamily="34" charset="0"/>
              </a:rPr>
              <a:t>02</a:t>
            </a:r>
            <a:r>
              <a:rPr lang="fr-FR" sz="2000" dirty="0">
                <a:latin typeface="Avenir Next LT Pro" panose="020B0504020202020204" pitchFamily="34" charset="0"/>
              </a:rPr>
              <a:t> Les soldats tressèrent avec des épines une couronne qu’ils lui posèrent sur la tête ; puis ils le revêtirent d’un manteau pourpre. </a:t>
            </a:r>
            <a:r>
              <a:rPr lang="fr-FR" sz="2000" b="1" baseline="30000" dirty="0">
                <a:latin typeface="Avenir Next LT Pro" panose="020B0504020202020204" pitchFamily="34" charset="0"/>
              </a:rPr>
              <a:t>03 </a:t>
            </a:r>
            <a:r>
              <a:rPr lang="fr-FR" sz="2000" dirty="0">
                <a:latin typeface="Avenir Next LT Pro" panose="020B0504020202020204" pitchFamily="34" charset="0"/>
              </a:rPr>
              <a:t>Ils s’avançaient vers lui et ils disaient : « Salut à toi, roi des Juifs ! » Et ils le giflaient. </a:t>
            </a:r>
            <a:r>
              <a:rPr lang="fr-FR" sz="2000" b="1" baseline="30000" dirty="0">
                <a:latin typeface="Avenir Next LT Pro" panose="020B0504020202020204" pitchFamily="34" charset="0"/>
              </a:rPr>
              <a:t>04 </a:t>
            </a:r>
            <a:r>
              <a:rPr lang="fr-FR" sz="2000" dirty="0">
                <a:latin typeface="Avenir Next LT Pro" panose="020B0504020202020204" pitchFamily="34" charset="0"/>
              </a:rPr>
              <a:t>Pilate, de nouveau, sortit dehors et leur dit : « Voyez, je vous l’amène dehors pour que vous sachiez que je ne trouve en lui aucun motif de </a:t>
            </a:r>
            <a:r>
              <a:rPr lang="fr-FR" sz="2000" dirty="0" err="1">
                <a:latin typeface="Avenir Next LT Pro" panose="020B0504020202020204" pitchFamily="34" charset="0"/>
              </a:rPr>
              <a:t>condam-nation</a:t>
            </a:r>
            <a:r>
              <a:rPr lang="fr-FR" sz="2000" dirty="0">
                <a:latin typeface="Avenir Next LT Pro" panose="020B0504020202020204" pitchFamily="34" charset="0"/>
              </a:rPr>
              <a:t>. » </a:t>
            </a:r>
            <a:r>
              <a:rPr lang="fr-FR" sz="2000" b="1" baseline="30000" dirty="0">
                <a:latin typeface="Avenir Next LT Pro" panose="020B0504020202020204" pitchFamily="34" charset="0"/>
              </a:rPr>
              <a:t>05</a:t>
            </a:r>
            <a:r>
              <a:rPr lang="fr-FR" sz="2000" dirty="0">
                <a:latin typeface="Avenir Next LT Pro" panose="020B0504020202020204" pitchFamily="34" charset="0"/>
              </a:rPr>
              <a:t> Jésus donc sortit dehors, portant la couronne d’épines et le manteau pourpre. Et Pilate leur déclara : « Voici l’homme. » </a:t>
            </a:r>
            <a:r>
              <a:rPr lang="fr-FR" sz="2000" b="1" baseline="30000" dirty="0">
                <a:latin typeface="Avenir Next LT Pro" panose="020B0504020202020204" pitchFamily="34" charset="0"/>
              </a:rPr>
              <a:t>06</a:t>
            </a:r>
            <a:r>
              <a:rPr lang="fr-FR" sz="2000" dirty="0">
                <a:latin typeface="Avenir Next LT Pro" panose="020B0504020202020204" pitchFamily="34" charset="0"/>
              </a:rPr>
              <a:t> Quand ils le virent, les grands prêtres et les gardes se mirent à crier : « Crucifie-le ! Crucifie-le ! » Pilate leur dit : « Prenez-le vous-mêmes, et crucifiez-le ; moi, je ne trouve en lui aucun motif de condamnation. » ( </a:t>
            </a:r>
            <a:r>
              <a:rPr lang="fr-FR" sz="2000" dirty="0" err="1">
                <a:latin typeface="Avenir Next LT Pro" panose="020B0504020202020204" pitchFamily="34" charset="0"/>
              </a:rPr>
              <a:t>Jn</a:t>
            </a:r>
            <a:r>
              <a:rPr lang="fr-FR" sz="2000" dirty="0">
                <a:latin typeface="Avenir Next LT Pro" panose="020B0504020202020204" pitchFamily="34" charset="0"/>
              </a:rPr>
              <a:t> 19,1-2.5-6)</a:t>
            </a:r>
          </a:p>
        </p:txBody>
      </p:sp>
      <p:pic>
        <p:nvPicPr>
          <p:cNvPr id="10" name="Image 9" descr="Une image contenant en bois, banc, extérieur, bo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C4E146-F191-40E5-A8E2-B882DC15EBFF}"/>
              </a:ext>
            </a:extLst>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92116" y="432065"/>
            <a:ext cx="1903115" cy="1268743"/>
          </a:xfrm>
          <a:prstGeom prst="rect">
            <a:avLst/>
          </a:prstGeom>
        </p:spPr>
      </p:pic>
      <p:sp>
        <p:nvSpPr>
          <p:cNvPr id="8" name="ZoneText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809F69-00D1-4D4A-9908-4DA1A27A40CB}"/>
              </a:ext>
            </a:extLst>
          </p:cNvPr>
          <p:cNvSpPr txBox="1"/>
          <p:nvPr/>
        </p:nvSpPr>
        <p:spPr>
          <a:xfrm>
            <a:off x="346941" y="1844824"/>
            <a:ext cx="8548290" cy="1080120"/>
          </a:xfrm>
          <a:prstGeom prst="rect">
            <a:avLst/>
          </a:prstGeom>
          <a:solidFill>
            <a:schemeClr val="bg2">
              <a:lumMod val="50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01</a:t>
            </a:r>
            <a:r>
              <a:rPr lang="fr-FR" sz="2000" dirty="0">
                <a:latin typeface="Avenir Next LT Pro" panose="020B0504020202020204" pitchFamily="34" charset="0"/>
              </a:rPr>
              <a:t> Dès le matin, les grands prêtres convoquèrent les anciens et les scribes, et tout le Conseil suprême. Puis, après avoir ligoté Jésus, ils l’emmenèrent et le livrèrent à Pilate. (Mc 15,1)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59029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1" name="Image 10" descr="Une image contenant extérieur, champ, herbe, cheval&#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BC95D5-A7F3-46A2-AC5D-DAFA2C5E2D74}"/>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rot="5400000">
            <a:off x="2079995" y="3795024"/>
            <a:ext cx="4984010" cy="1141942"/>
          </a:xfrm>
          <a:prstGeom prst="rect">
            <a:avLst/>
          </a:prstGeom>
        </p:spPr>
      </p:pic>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B54DE-4AEF-4C74-9518-B48BE8734B45}"/>
              </a:ext>
            </a:extLst>
          </p:cNvPr>
          <p:cNvSpPr/>
          <p:nvPr/>
        </p:nvSpPr>
        <p:spPr>
          <a:xfrm>
            <a:off x="349758" y="432065"/>
            <a:ext cx="6454490" cy="1268743"/>
          </a:xfrm>
          <a:prstGeom prst="rect">
            <a:avLst/>
          </a:prstGeom>
          <a:solidFill>
            <a:srgbClr val="472A2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349758" y="432065"/>
            <a:ext cx="6454490" cy="1268743"/>
          </a:xfrm>
        </p:spPr>
        <p:txBody>
          <a:bodyPr>
            <a:normAutofit/>
          </a:bodyPr>
          <a:lstStyle/>
          <a:p>
            <a:r>
              <a:rPr lang="fr-CA" dirty="0">
                <a:solidFill>
                  <a:schemeClr val="bg1"/>
                </a:solidFill>
              </a:rPr>
              <a:t>Jésus meurt sur la croix</a:t>
            </a:r>
            <a:endParaRPr lang="fr-CA" sz="2400" dirty="0">
              <a:solidFill>
                <a:schemeClr val="bg1"/>
              </a:solidFill>
            </a:endParaRPr>
          </a:p>
        </p:txBody>
      </p: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C995C3-2A32-4B6D-ACF3-E95856413D34}"/>
              </a:ext>
            </a:extLst>
          </p:cNvPr>
          <p:cNvSpPr txBox="1"/>
          <p:nvPr/>
        </p:nvSpPr>
        <p:spPr>
          <a:xfrm>
            <a:off x="345158" y="1873990"/>
            <a:ext cx="8548290" cy="1316888"/>
          </a:xfrm>
          <a:prstGeom prst="rect">
            <a:avLst/>
          </a:prstGeom>
          <a:solidFill>
            <a:schemeClr val="bg2">
              <a:lumMod val="90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35</a:t>
            </a:r>
            <a:r>
              <a:rPr lang="fr-FR" sz="2000" dirty="0">
                <a:latin typeface="Avenir Next LT Pro" panose="020B0504020202020204" pitchFamily="34" charset="0"/>
              </a:rPr>
              <a:t> Après l’avoir crucifié, ils se partagèrent ses vêtements en tirant au sort ; </a:t>
            </a:r>
            <a:r>
              <a:rPr lang="fr-FR" sz="2000" b="1" baseline="30000" dirty="0">
                <a:latin typeface="Avenir Next LT Pro" panose="020B0504020202020204" pitchFamily="34" charset="0"/>
              </a:rPr>
              <a:t>36</a:t>
            </a:r>
            <a:r>
              <a:rPr lang="fr-FR" sz="2000" dirty="0">
                <a:latin typeface="Avenir Next LT Pro" panose="020B0504020202020204" pitchFamily="34" charset="0"/>
              </a:rPr>
              <a:t> et ils restaient là, assis, à le garder. </a:t>
            </a:r>
            <a:r>
              <a:rPr lang="fr-FR" sz="2000" b="1" baseline="30000" dirty="0">
                <a:latin typeface="Avenir Next LT Pro" panose="020B0504020202020204" pitchFamily="34" charset="0"/>
              </a:rPr>
              <a:t>37</a:t>
            </a:r>
            <a:r>
              <a:rPr lang="fr-FR" sz="2000" dirty="0">
                <a:latin typeface="Avenir Next LT Pro" panose="020B0504020202020204" pitchFamily="34" charset="0"/>
              </a:rPr>
              <a:t> Au-dessus de sa tête ils placèrent une inscription indiquant le motif de sa condamnation : « Celui-ci est Jésus, le roi des Juifs. » (Mt 27,35-37)</a:t>
            </a:r>
          </a:p>
        </p:txBody>
      </p:sp>
      <p:sp>
        <p:nvSpPr>
          <p:cNvPr id="6" name="ZoneText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20BCE8-4BC0-48F3-AE12-C16E0308DCB8}"/>
              </a:ext>
            </a:extLst>
          </p:cNvPr>
          <p:cNvSpPr txBox="1"/>
          <p:nvPr/>
        </p:nvSpPr>
        <p:spPr>
          <a:xfrm>
            <a:off x="376850" y="4758994"/>
            <a:ext cx="8548290" cy="1825781"/>
          </a:xfrm>
          <a:prstGeom prst="rect">
            <a:avLst/>
          </a:prstGeom>
          <a:solidFill>
            <a:schemeClr val="bg1">
              <a:lumMod val="75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44</a:t>
            </a:r>
            <a:r>
              <a:rPr lang="fr-FR" sz="2000" dirty="0">
                <a:latin typeface="Avenir Next LT Pro" panose="020B0504020202020204" pitchFamily="34" charset="0"/>
              </a:rPr>
              <a:t> C’était déjà environ la sixième heure (c’est-à-dire : midi) ; l’obscurité se fit sur toute la terre jusqu’à la neuvième heure, </a:t>
            </a:r>
            <a:r>
              <a:rPr lang="fr-FR" sz="2000" b="1" baseline="30000" dirty="0">
                <a:latin typeface="Avenir Next LT Pro" panose="020B0504020202020204" pitchFamily="34" charset="0"/>
              </a:rPr>
              <a:t>45</a:t>
            </a:r>
            <a:r>
              <a:rPr lang="fr-FR" sz="2000" dirty="0">
                <a:latin typeface="Avenir Next LT Pro" panose="020B0504020202020204" pitchFamily="34" charset="0"/>
              </a:rPr>
              <a:t> car le soleil s’était caché. Le rideau du Sanctuaire se déchira par le milieu. </a:t>
            </a:r>
            <a:r>
              <a:rPr lang="fr-FR" sz="2000" b="1" baseline="30000" dirty="0">
                <a:latin typeface="Avenir Next LT Pro" panose="020B0504020202020204" pitchFamily="34" charset="0"/>
              </a:rPr>
              <a:t>46</a:t>
            </a:r>
            <a:r>
              <a:rPr lang="fr-FR" sz="2000" dirty="0">
                <a:latin typeface="Avenir Next LT Pro" panose="020B0504020202020204" pitchFamily="34" charset="0"/>
              </a:rPr>
              <a:t>  Alors, Jésus poussa un grand cri : « Père, entre tes mains je remets mon esprit. » Et après avoir dit cela, il expira. (</a:t>
            </a:r>
            <a:r>
              <a:rPr lang="fr-FR" sz="2000" dirty="0" err="1">
                <a:latin typeface="Avenir Next LT Pro" panose="020B0504020202020204" pitchFamily="34" charset="0"/>
              </a:rPr>
              <a:t>Lc</a:t>
            </a:r>
            <a:r>
              <a:rPr lang="fr-FR" sz="2000" dirty="0">
                <a:latin typeface="Avenir Next LT Pro" panose="020B0504020202020204" pitchFamily="34" charset="0"/>
              </a:rPr>
              <a:t> 23, 44-46)</a:t>
            </a:r>
          </a:p>
        </p:txBody>
      </p:sp>
      <p:pic>
        <p:nvPicPr>
          <p:cNvPr id="7" name="Image 6" descr="Une image contenant assis, morceau, regardant, homm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0099F9-1132-447D-AFF6-7BF0B265421F}"/>
              </a:ext>
            </a:extLst>
          </p:cNvPr>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48263" y="432065"/>
            <a:ext cx="1976877" cy="1316888"/>
          </a:xfrm>
          <a:prstGeom prst="rect">
            <a:avLst/>
          </a:prstGeom>
        </p:spPr>
      </p:pic>
      <p:pic>
        <p:nvPicPr>
          <p:cNvPr id="9" name="Image 8" descr="Une image contenant extérieur, champ, herbe, cheval&#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1D64C6-3A87-4EB1-AEE2-EEFA293D9261}"/>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376850" y="3410154"/>
            <a:ext cx="8579982" cy="1141942"/>
          </a:xfrm>
          <a:prstGeom prst="rect">
            <a:avLst/>
          </a:prstGeom>
        </p:spPr>
      </p:pic>
      <p:sp>
        <p:nvSpPr>
          <p:cNvPr id="10" name="ZoneText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DB7E1E9-96E5-4FCD-9C09-B8EF023E0174}"/>
              </a:ext>
            </a:extLst>
          </p:cNvPr>
          <p:cNvSpPr txBox="1"/>
          <p:nvPr/>
        </p:nvSpPr>
        <p:spPr>
          <a:xfrm>
            <a:off x="2782615" y="3439974"/>
            <a:ext cx="3578770" cy="800219"/>
          </a:xfrm>
          <a:prstGeom prst="rect">
            <a:avLst/>
          </a:prstGeom>
          <a:noFill/>
        </p:spPr>
        <p:txBody>
          <a:bodyPr wrap="square" rtlCol="0">
            <a:spAutoFit/>
          </a:bodyPr>
          <a:lstStyle/>
          <a:p>
            <a:pPr algn="ctr"/>
            <a:r>
              <a:rPr lang="fr-CA" sz="2800" b="1" dirty="0">
                <a:latin typeface="Avenir Next LT Pro" panose="020B0504020202020204" pitchFamily="34" charset="0"/>
              </a:rPr>
              <a:t>INRI</a:t>
            </a:r>
          </a:p>
          <a:p>
            <a:pPr algn="ctr"/>
            <a:r>
              <a:rPr lang="fr-CA" b="1" dirty="0">
                <a:latin typeface="Avenir Next LT Pro" panose="020B0504020202020204" pitchFamily="34" charset="0"/>
              </a:rPr>
              <a:t>J</a:t>
            </a:r>
            <a:r>
              <a:rPr lang="fr-CA" dirty="0">
                <a:latin typeface="Avenir Next LT Pro" panose="020B0504020202020204" pitchFamily="34" charset="0"/>
              </a:rPr>
              <a:t>ésus de </a:t>
            </a:r>
            <a:r>
              <a:rPr lang="fr-CA" b="1" dirty="0">
                <a:latin typeface="Avenir Next LT Pro" panose="020B0504020202020204" pitchFamily="34" charset="0"/>
              </a:rPr>
              <a:t>N</a:t>
            </a:r>
            <a:r>
              <a:rPr lang="fr-CA" dirty="0">
                <a:latin typeface="Avenir Next LT Pro" panose="020B0504020202020204" pitchFamily="34" charset="0"/>
              </a:rPr>
              <a:t>azareth </a:t>
            </a:r>
            <a:r>
              <a:rPr lang="fr-CA" b="1" dirty="0">
                <a:latin typeface="Avenir Next LT Pro" panose="020B0504020202020204" pitchFamily="34" charset="0"/>
              </a:rPr>
              <a:t>R</a:t>
            </a:r>
            <a:r>
              <a:rPr lang="fr-CA" dirty="0">
                <a:latin typeface="Avenir Next LT Pro" panose="020B0504020202020204" pitchFamily="34" charset="0"/>
              </a:rPr>
              <a:t>oi des </a:t>
            </a:r>
            <a:r>
              <a:rPr lang="fr-CA" b="1" dirty="0">
                <a:latin typeface="Avenir Next LT Pro" panose="020B0504020202020204" pitchFamily="34" charset="0"/>
              </a:rPr>
              <a:t>J</a:t>
            </a:r>
            <a:r>
              <a:rPr lang="fr-CA" dirty="0">
                <a:latin typeface="Avenir Next LT Pro" panose="020B0504020202020204" pitchFamily="34" charset="0"/>
              </a:rPr>
              <a:t>uifs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1636218"/>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Une image contenant roche, extérieur, pierre, rocheux&#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DCCDB9-67A6-4562-A08A-630D9AAEBF3A}"/>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 y="0"/>
            <a:ext cx="9252521" cy="6845976"/>
          </a:xfrm>
          <a:prstGeom prst="rect">
            <a:avLst/>
          </a:prstGeom>
        </p:spPr>
      </p:pic>
      <p:sp>
        <p:nvSpPr>
          <p:cNvPr id="4" name="Zone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CD126F-D080-49BF-9570-FED15833CF00}"/>
              </a:ext>
            </a:extLst>
          </p:cNvPr>
          <p:cNvSpPr txBox="1"/>
          <p:nvPr/>
        </p:nvSpPr>
        <p:spPr>
          <a:xfrm>
            <a:off x="4139952" y="1844824"/>
            <a:ext cx="4794820" cy="4592231"/>
          </a:xfrm>
          <a:prstGeom prst="rect">
            <a:avLst/>
          </a:prstGeom>
          <a:solidFill>
            <a:schemeClr val="accent6">
              <a:lumMod val="60000"/>
              <a:lumOff val="40000"/>
              <a:alpha val="70000"/>
            </a:scheme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01</a:t>
            </a:r>
            <a:r>
              <a:rPr lang="fr-FR" sz="2000" dirty="0">
                <a:latin typeface="Avenir Next LT Pro" panose="020B0504020202020204" pitchFamily="34" charset="0"/>
              </a:rPr>
              <a:t> Après le sabbat, à l’heure où commençait à poindre le premier jour de la semaine, Marie Madeleine et l’autre Marie vinrent pour regarder le sépulcre.</a:t>
            </a:r>
            <a:r>
              <a:rPr lang="fr-FR" sz="2000" b="1" baseline="30000" dirty="0">
                <a:latin typeface="Avenir Next LT Pro" panose="020B0504020202020204" pitchFamily="34" charset="0"/>
              </a:rPr>
              <a:t>02</a:t>
            </a:r>
            <a:r>
              <a:rPr lang="fr-FR" sz="2000" dirty="0">
                <a:latin typeface="Avenir Next LT Pro" panose="020B0504020202020204" pitchFamily="34" charset="0"/>
              </a:rPr>
              <a:t> Et voilà qu’il y eut un grand tremblement de terre ; l’ange du Seigneur descendit du ciel, vint rouler la pierre et s’assit dessus.</a:t>
            </a:r>
            <a:r>
              <a:rPr lang="fr-FR" sz="2000" b="1" baseline="30000" dirty="0">
                <a:latin typeface="Avenir Next LT Pro" panose="020B0504020202020204" pitchFamily="34" charset="0"/>
              </a:rPr>
              <a:t>05</a:t>
            </a:r>
            <a:r>
              <a:rPr lang="fr-FR" sz="2000" dirty="0">
                <a:latin typeface="Avenir Next LT Pro" panose="020B0504020202020204" pitchFamily="34" charset="0"/>
              </a:rPr>
              <a:t> L’ange prit la parole et dit aux femmes : « Vous, soyez sans crainte ! Je sais que vous cherchez Jésus le Crucifié. </a:t>
            </a:r>
            <a:r>
              <a:rPr lang="fr-FR" sz="2000" b="1" baseline="30000" dirty="0">
                <a:latin typeface="Avenir Next LT Pro" panose="020B0504020202020204" pitchFamily="34" charset="0"/>
              </a:rPr>
              <a:t>06</a:t>
            </a:r>
            <a:r>
              <a:rPr lang="fr-FR" sz="2000" dirty="0">
                <a:latin typeface="Avenir Next LT Pro" panose="020B0504020202020204" pitchFamily="34" charset="0"/>
              </a:rPr>
              <a:t> Il n’est pas ici, car il est ressuscité, comme il l’avait dit. Venez voir l’endroit où il reposait. » (Mt 28,1-2.5-6)</a:t>
            </a:r>
          </a:p>
        </p:txBody>
      </p:sp>
      <p:sp>
        <p:nvSpPr>
          <p:cNvPr id="5"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878F26-A4D0-48B6-832A-88BE06B203AB}"/>
              </a:ext>
            </a:extLst>
          </p:cNvPr>
          <p:cNvSpPr txBox="1">
            <a:spLocks/>
          </p:cNvSpPr>
          <p:nvPr/>
        </p:nvSpPr>
        <p:spPr>
          <a:xfrm>
            <a:off x="4139952" y="332656"/>
            <a:ext cx="4794820" cy="1268743"/>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4200" dirty="0">
                <a:solidFill>
                  <a:schemeClr val="bg1"/>
                </a:solidFill>
              </a:rPr>
              <a:t>Jésus est ressuscité!</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184983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28000">
              <a:srgbClr val="F7ECB2"/>
            </a:gs>
            <a:gs pos="59000">
              <a:srgbClr val="F9B988"/>
            </a:gs>
            <a:gs pos="100000">
              <a:srgbClr val="CE7A56"/>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09FFC8-B0CC-452F-B2A3-70BD437A72F6}"/>
              </a:ext>
            </a:extLst>
          </p:cNvPr>
          <p:cNvSpPr txBox="1"/>
          <p:nvPr/>
        </p:nvSpPr>
        <p:spPr>
          <a:xfrm>
            <a:off x="3347864" y="548680"/>
            <a:ext cx="5616624" cy="6165304"/>
          </a:xfrm>
          <a:prstGeom prst="rect">
            <a:avLst/>
          </a:prstGeom>
          <a:solidFill>
            <a:srgbClr val="F9D5C8">
              <a:alpha val="70000"/>
            </a:srgbClr>
          </a:solidFill>
          <a:ln>
            <a:noFill/>
          </a:ln>
        </p:spPr>
        <p:txBody>
          <a:bodyPr vert="horz" lIns="91440" tIns="45720" rIns="91440" bIns="45720" rtlCol="0" anchor="ctr">
            <a:noAutofit/>
          </a:bodyPr>
          <a:lstStyle/>
          <a:p>
            <a:pPr algn="just"/>
            <a:r>
              <a:rPr lang="fr-FR" sz="2000" b="1" baseline="30000" dirty="0">
                <a:latin typeface="Avenir Next LT Pro" panose="020B0504020202020204" pitchFamily="34" charset="0"/>
              </a:rPr>
              <a:t>24</a:t>
            </a:r>
            <a:r>
              <a:rPr lang="fr-FR" sz="2000" dirty="0">
                <a:latin typeface="Avenir Next LT Pro" panose="020B0504020202020204" pitchFamily="34" charset="0"/>
              </a:rPr>
              <a:t> Or, l’un des Douze, Thomas, appelé Didyme (c’est-à-dire Jumeau), n’était pas avec eux quand Jésus était venu</a:t>
            </a:r>
            <a:r>
              <a:rPr lang="fr-FR" sz="2000" dirty="0"/>
              <a:t>. </a:t>
            </a:r>
            <a:r>
              <a:rPr lang="fr-FR" sz="2000" b="1" baseline="30000" dirty="0">
                <a:latin typeface="Avenir Next LT Pro" panose="020B0504020202020204" pitchFamily="34" charset="0"/>
              </a:rPr>
              <a:t>25</a:t>
            </a:r>
            <a:r>
              <a:rPr lang="fr-FR" sz="2000" dirty="0">
                <a:latin typeface="Avenir Next LT Pro" panose="020B0504020202020204" pitchFamily="34" charset="0"/>
              </a:rPr>
              <a:t> Les autres disciples lui disaient : « Nous avons vu le Seigneur ! » Mais il leur déclara : « Si je ne vois pas dans ses mains la marque des clous, si je ne mets pas mon doigt dans la marque des clous, si je ne mets pas la main dans son côté, non, je ne croirai pas ! » </a:t>
            </a:r>
            <a:r>
              <a:rPr lang="fr-FR" sz="2000" b="1" baseline="30000" dirty="0">
                <a:latin typeface="Avenir Next LT Pro" panose="020B0504020202020204" pitchFamily="34" charset="0"/>
              </a:rPr>
              <a:t>26</a:t>
            </a:r>
            <a:r>
              <a:rPr lang="fr-FR" sz="2000" dirty="0">
                <a:latin typeface="Avenir Next LT Pro" panose="020B0504020202020204" pitchFamily="34" charset="0"/>
              </a:rPr>
              <a:t> Huit jours plus tard, les disciples se trouvaient de nouveau dans la maison, et Thomas était avec eux. Jésus vient, alors que les portes étaient verrouillées, et il était là au milieu d’eux. Il dit : « La paix soit avec vous ! » </a:t>
            </a:r>
            <a:r>
              <a:rPr lang="fr-FR" sz="2000" b="1" baseline="30000" dirty="0">
                <a:latin typeface="Avenir Next LT Pro" panose="020B0504020202020204" pitchFamily="34" charset="0"/>
              </a:rPr>
              <a:t>27 </a:t>
            </a:r>
            <a:r>
              <a:rPr lang="fr-FR" sz="2000" dirty="0">
                <a:latin typeface="Avenir Next LT Pro" panose="020B0504020202020204" pitchFamily="34" charset="0"/>
              </a:rPr>
              <a:t>Puis il dit à Thomas : « Avance ton doigt ici, et vois mes mains ; avance ta main, et mets-la dans mon côté : cesse d’être incrédule, sois croyant. » </a:t>
            </a:r>
            <a:r>
              <a:rPr lang="fr-FR" sz="2000" b="1" baseline="30000" dirty="0">
                <a:latin typeface="Avenir Next LT Pro" panose="020B0504020202020204" pitchFamily="34" charset="0"/>
              </a:rPr>
              <a:t>28</a:t>
            </a:r>
            <a:r>
              <a:rPr lang="fr-FR" sz="2000" dirty="0">
                <a:latin typeface="Avenir Next LT Pro" panose="020B0504020202020204" pitchFamily="34" charset="0"/>
              </a:rPr>
              <a:t> Alors Thomas lui dit : « Mon Seigneur et mon Dieu ! » </a:t>
            </a:r>
            <a:r>
              <a:rPr lang="fr-FR" sz="2000" b="1" baseline="30000" dirty="0">
                <a:latin typeface="Avenir Next LT Pro" panose="020B0504020202020204" pitchFamily="34" charset="0"/>
              </a:rPr>
              <a:t>29 </a:t>
            </a:r>
            <a:r>
              <a:rPr lang="fr-FR" sz="2000" dirty="0">
                <a:latin typeface="Avenir Next LT Pro" panose="020B0504020202020204" pitchFamily="34" charset="0"/>
              </a:rPr>
              <a:t>Jésus lui dit : « Parce que tu m’as vu, tu crois. Heureux ceux qui croient sans avoir vu. » (</a:t>
            </a:r>
            <a:r>
              <a:rPr lang="fr-FR" sz="2000" dirty="0" err="1">
                <a:latin typeface="Avenir Next LT Pro" panose="020B0504020202020204" pitchFamily="34" charset="0"/>
              </a:rPr>
              <a:t>Jn</a:t>
            </a:r>
            <a:r>
              <a:rPr lang="fr-FR" sz="2000" dirty="0">
                <a:latin typeface="Avenir Next LT Pro" panose="020B0504020202020204" pitchFamily="34" charset="0"/>
              </a:rPr>
              <a:t> 20, 25-29)</a:t>
            </a:r>
          </a:p>
        </p:txBody>
      </p:sp>
      <p:pic>
        <p:nvPicPr>
          <p:cNvPr id="7" name="Image 6" descr="Une image contenant extérieur, bâtiment, avion, plan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9063CC2-A0BF-4C4C-8763-11685FD55279}"/>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80528" y="-47080"/>
            <a:ext cx="3672408" cy="7079207"/>
          </a:xfrm>
          <a:prstGeom prst="rect">
            <a:avLst/>
          </a:prstGeom>
          <a:effectLst>
            <a:softEdge rad="635000"/>
          </a:effectLst>
        </p:spPr>
      </p:pic>
      <p:sp>
        <p:nvSpPr>
          <p:cNvPr id="8"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1406BE-3E47-47F8-B158-50E44CC2D10B}"/>
              </a:ext>
            </a:extLst>
          </p:cNvPr>
          <p:cNvSpPr txBox="1">
            <a:spLocks/>
          </p:cNvSpPr>
          <p:nvPr/>
        </p:nvSpPr>
        <p:spPr>
          <a:xfrm>
            <a:off x="174455" y="4869160"/>
            <a:ext cx="3029393" cy="1728192"/>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4200" dirty="0">
                <a:solidFill>
                  <a:schemeClr val="bg1"/>
                </a:solidFill>
              </a:rPr>
              <a:t>Jésus est </a:t>
            </a:r>
          </a:p>
          <a:p>
            <a:r>
              <a:rPr lang="fr-CA" sz="4200" dirty="0">
                <a:solidFill>
                  <a:schemeClr val="bg1"/>
                </a:solidFill>
              </a:rPr>
              <a:t>ressuscité!</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8995086"/>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0AF80E-2193-4298-95B4-B443F29CA9EC}"/>
              </a:ext>
            </a:extLst>
          </p:cNvPr>
          <p:cNvSpPr/>
          <p:nvPr/>
        </p:nvSpPr>
        <p:spPr>
          <a:xfrm>
            <a:off x="349758" y="2296606"/>
            <a:ext cx="8444484" cy="4372754"/>
          </a:xfrm>
          <a:prstGeom prst="rect">
            <a:avLst/>
          </a:prstGeom>
          <a:solidFill>
            <a:srgbClr val="F7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baseline="30000" dirty="0">
                <a:solidFill>
                  <a:schemeClr val="tx1"/>
                </a:solidFill>
                <a:latin typeface="Avenir Next LT Pro" panose="020B0504020202020204" pitchFamily="34" charset="0"/>
              </a:rPr>
              <a:t>44</a:t>
            </a:r>
            <a:r>
              <a:rPr lang="fr-FR" dirty="0">
                <a:solidFill>
                  <a:schemeClr val="tx1"/>
                </a:solidFill>
                <a:latin typeface="Avenir Next LT Pro" panose="020B0504020202020204" pitchFamily="34" charset="0"/>
              </a:rPr>
              <a:t> Puis il (Jésus ressuscité) leur déclara : « Voici les paroles que je vous ai dites quand j’étais encore avec vous : Il faut que s’accomplisse tout ce qui a été écrit à mon sujet dans la loi de Moïse, les Prophètes et les Psaumes. » </a:t>
            </a:r>
            <a:r>
              <a:rPr lang="fr-FR" b="1" baseline="30000" dirty="0">
                <a:solidFill>
                  <a:schemeClr val="tx1"/>
                </a:solidFill>
                <a:latin typeface="Avenir Next LT Pro" panose="020B0504020202020204" pitchFamily="34" charset="0"/>
              </a:rPr>
              <a:t>45</a:t>
            </a:r>
            <a:r>
              <a:rPr lang="fr-FR" dirty="0">
                <a:solidFill>
                  <a:schemeClr val="tx1"/>
                </a:solidFill>
                <a:latin typeface="Avenir Next LT Pro" panose="020B0504020202020204" pitchFamily="34" charset="0"/>
              </a:rPr>
              <a:t> Alors il ouvrit leur intelligence à la compréhension des Écritures. </a:t>
            </a:r>
            <a:r>
              <a:rPr lang="fr-FR" b="1" baseline="30000" dirty="0">
                <a:solidFill>
                  <a:schemeClr val="tx1"/>
                </a:solidFill>
                <a:latin typeface="Avenir Next LT Pro" panose="020B0504020202020204" pitchFamily="34" charset="0"/>
              </a:rPr>
              <a:t>46 </a:t>
            </a:r>
            <a:r>
              <a:rPr lang="fr-FR" dirty="0">
                <a:solidFill>
                  <a:schemeClr val="tx1"/>
                </a:solidFill>
                <a:latin typeface="Avenir Next LT Pro" panose="020B0504020202020204" pitchFamily="34" charset="0"/>
              </a:rPr>
              <a:t>Il leur dit : « Ainsi est-il écrit que le Christ souffrirait, qu’il ressusciterait d’entre les morts le troisième jour, </a:t>
            </a:r>
            <a:r>
              <a:rPr lang="fr-FR" b="1" baseline="30000" dirty="0">
                <a:solidFill>
                  <a:schemeClr val="tx1"/>
                </a:solidFill>
                <a:latin typeface="Avenir Next LT Pro" panose="020B0504020202020204" pitchFamily="34" charset="0"/>
              </a:rPr>
              <a:t>47</a:t>
            </a:r>
            <a:r>
              <a:rPr lang="fr-FR" dirty="0">
                <a:solidFill>
                  <a:schemeClr val="tx1"/>
                </a:solidFill>
                <a:latin typeface="Avenir Next LT Pro" panose="020B0504020202020204" pitchFamily="34" charset="0"/>
              </a:rPr>
              <a:t> et que la conversion serait proclamée en son nom, pour le pardon des péchés, à toutes les nations, en commençant par Jérusalem. </a:t>
            </a:r>
            <a:r>
              <a:rPr lang="fr-FR" b="1" baseline="30000" dirty="0">
                <a:solidFill>
                  <a:schemeClr val="tx1"/>
                </a:solidFill>
                <a:latin typeface="Avenir Next LT Pro" panose="020B0504020202020204" pitchFamily="34" charset="0"/>
              </a:rPr>
              <a:t>48</a:t>
            </a:r>
            <a:r>
              <a:rPr lang="fr-FR" dirty="0">
                <a:solidFill>
                  <a:schemeClr val="tx1"/>
                </a:solidFill>
                <a:latin typeface="Avenir Next LT Pro" panose="020B0504020202020204" pitchFamily="34" charset="0"/>
              </a:rPr>
              <a:t> À vous d’en être les témoins. </a:t>
            </a:r>
            <a:r>
              <a:rPr lang="fr-FR" b="1" baseline="30000" dirty="0">
                <a:solidFill>
                  <a:schemeClr val="tx1"/>
                </a:solidFill>
                <a:latin typeface="Avenir Next LT Pro" panose="020B0504020202020204" pitchFamily="34" charset="0"/>
              </a:rPr>
              <a:t>49</a:t>
            </a:r>
            <a:r>
              <a:rPr lang="fr-FR" dirty="0">
                <a:solidFill>
                  <a:schemeClr val="tx1"/>
                </a:solidFill>
                <a:latin typeface="Avenir Next LT Pro" panose="020B0504020202020204" pitchFamily="34" charset="0"/>
              </a:rPr>
              <a:t> Et moi, je vais envoyer sur vous ce que mon Père a promis. Quant à vous, demeurez dans la ville jusqu’à ce que vous soyez revêtus d’une puissance venue d’en haut. »  </a:t>
            </a:r>
          </a:p>
          <a:p>
            <a:pPr algn="just"/>
            <a:endParaRPr lang="fr-FR" sz="800" dirty="0">
              <a:solidFill>
                <a:schemeClr val="tx1"/>
              </a:solidFill>
              <a:latin typeface="Avenir Next LT Pro" panose="020B0504020202020204" pitchFamily="34" charset="0"/>
            </a:endParaRPr>
          </a:p>
          <a:p>
            <a:pPr algn="just"/>
            <a:r>
              <a:rPr lang="fr-FR" b="1" baseline="30000" dirty="0">
                <a:solidFill>
                  <a:schemeClr val="tx1"/>
                </a:solidFill>
                <a:latin typeface="Avenir Next LT Pro" panose="020B0504020202020204" pitchFamily="34" charset="0"/>
              </a:rPr>
              <a:t>50</a:t>
            </a:r>
            <a:r>
              <a:rPr lang="fr-FR" dirty="0">
                <a:solidFill>
                  <a:schemeClr val="tx1"/>
                </a:solidFill>
                <a:latin typeface="Avenir Next LT Pro" panose="020B0504020202020204" pitchFamily="34" charset="0"/>
              </a:rPr>
              <a:t> Puis Jésus les emmena au dehors, jusque vers Béthanie ; et, levant les mains, il les bénit. </a:t>
            </a:r>
            <a:r>
              <a:rPr lang="fr-FR" b="1" baseline="30000" dirty="0">
                <a:solidFill>
                  <a:schemeClr val="tx1"/>
                </a:solidFill>
                <a:latin typeface="Avenir Next LT Pro" panose="020B0504020202020204" pitchFamily="34" charset="0"/>
              </a:rPr>
              <a:t>51</a:t>
            </a:r>
            <a:r>
              <a:rPr lang="fr-FR" dirty="0">
                <a:solidFill>
                  <a:schemeClr val="tx1"/>
                </a:solidFill>
                <a:latin typeface="Avenir Next LT Pro" panose="020B0504020202020204" pitchFamily="34" charset="0"/>
              </a:rPr>
              <a:t> Or, tandis qu’il les bénissait, il se sépara d’eux et il était emporté au ciel. </a:t>
            </a:r>
            <a:r>
              <a:rPr lang="fr-FR" b="1" baseline="30000" dirty="0">
                <a:solidFill>
                  <a:schemeClr val="tx1"/>
                </a:solidFill>
                <a:latin typeface="Avenir Next LT Pro" panose="020B0504020202020204" pitchFamily="34" charset="0"/>
              </a:rPr>
              <a:t>52</a:t>
            </a:r>
            <a:r>
              <a:rPr lang="fr-FR" dirty="0">
                <a:solidFill>
                  <a:schemeClr val="tx1"/>
                </a:solidFill>
                <a:latin typeface="Avenir Next LT Pro" panose="020B0504020202020204" pitchFamily="34" charset="0"/>
              </a:rPr>
              <a:t> Ils se prosternèrent devant lui, puis ils retournèrent à Jérusalem, en grande joie. </a:t>
            </a:r>
            <a:r>
              <a:rPr lang="fr-FR" b="1" baseline="30000" dirty="0">
                <a:solidFill>
                  <a:schemeClr val="tx1"/>
                </a:solidFill>
                <a:latin typeface="Avenir Next LT Pro" panose="020B0504020202020204" pitchFamily="34" charset="0"/>
              </a:rPr>
              <a:t>53</a:t>
            </a:r>
            <a:r>
              <a:rPr lang="fr-FR" dirty="0">
                <a:solidFill>
                  <a:schemeClr val="tx1"/>
                </a:solidFill>
                <a:latin typeface="Avenir Next LT Pro" panose="020B0504020202020204" pitchFamily="34" charset="0"/>
              </a:rPr>
              <a:t> Et ils étaient sans cesse dans le Temple à bénir Dieu. (</a:t>
            </a:r>
            <a:r>
              <a:rPr lang="fr-FR" dirty="0" err="1">
                <a:solidFill>
                  <a:schemeClr val="tx1"/>
                </a:solidFill>
                <a:latin typeface="Avenir Next LT Pro" panose="020B0504020202020204" pitchFamily="34" charset="0"/>
              </a:rPr>
              <a:t>Lc</a:t>
            </a:r>
            <a:r>
              <a:rPr lang="fr-FR" dirty="0">
                <a:solidFill>
                  <a:schemeClr val="tx1"/>
                </a:solidFill>
                <a:latin typeface="Avenir Next LT Pro" panose="020B0504020202020204" pitchFamily="34" charset="0"/>
              </a:rPr>
              <a:t>  24, 44-53)</a:t>
            </a:r>
          </a:p>
        </p:txBody>
      </p:sp>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B54DE-4AEF-4C74-9518-B48BE8734B45}"/>
              </a:ext>
            </a:extLst>
          </p:cNvPr>
          <p:cNvSpPr/>
          <p:nvPr/>
        </p:nvSpPr>
        <p:spPr>
          <a:xfrm>
            <a:off x="2627784" y="432065"/>
            <a:ext cx="6164792" cy="169918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27784" y="740600"/>
            <a:ext cx="6130481" cy="1143000"/>
          </a:xfrm>
        </p:spPr>
        <p:txBody>
          <a:bodyPr>
            <a:normAutofit fontScale="90000"/>
          </a:bodyPr>
          <a:lstStyle/>
          <a:p>
            <a:r>
              <a:rPr lang="fr-CA" dirty="0">
                <a:solidFill>
                  <a:schemeClr val="bg1"/>
                </a:solidFill>
              </a:rPr>
              <a:t>La promesse du Ressuscité</a:t>
            </a:r>
            <a:endParaRPr lang="fr-CA" sz="2400" dirty="0">
              <a:solidFill>
                <a:schemeClr val="bg1"/>
              </a:solidFill>
            </a:endParaRPr>
          </a:p>
        </p:txBody>
      </p:sp>
      <p:pic>
        <p:nvPicPr>
          <p:cNvPr id="7" name="Image 6" descr="Une image contenant nuages, extérieur, nuageux, fumé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F1B8E5-34BE-4D20-8529-5D0EC3677F58}"/>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942"/>
          <a:stretch/>
        </p:blipFill>
        <p:spPr>
          <a:xfrm>
            <a:off x="539551" y="432065"/>
            <a:ext cx="2053921" cy="16991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0836219"/>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0AF80E-2193-4298-95B4-B443F29CA9EC}"/>
              </a:ext>
            </a:extLst>
          </p:cNvPr>
          <p:cNvSpPr/>
          <p:nvPr/>
        </p:nvSpPr>
        <p:spPr>
          <a:xfrm>
            <a:off x="349758" y="2296606"/>
            <a:ext cx="8444484" cy="4372754"/>
          </a:xfrm>
          <a:prstGeom prst="rect">
            <a:avLst/>
          </a:prstGeom>
          <a:solidFill>
            <a:srgbClr val="F7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baseline="30000" dirty="0">
                <a:solidFill>
                  <a:schemeClr val="tx1"/>
                </a:solidFill>
                <a:latin typeface="Avenir Next LT Pro" panose="020B0504020202020204" pitchFamily="34" charset="0"/>
              </a:rPr>
              <a:t>44</a:t>
            </a:r>
            <a:r>
              <a:rPr lang="fr-FR" dirty="0">
                <a:solidFill>
                  <a:schemeClr val="tx1"/>
                </a:solidFill>
                <a:latin typeface="Avenir Next LT Pro" panose="020B0504020202020204" pitchFamily="34" charset="0"/>
              </a:rPr>
              <a:t> Puis il (Jésus ressuscité) leur déclara : « Voici les paroles que je vous ai dites quand j’étais encore avec vous : Il faut que s’accomplisse tout ce qui a été écrit à mon sujet dans la loi de Moïse, les Prophètes et les Psaumes. » </a:t>
            </a:r>
            <a:r>
              <a:rPr lang="fr-FR" b="1" baseline="30000" dirty="0">
                <a:solidFill>
                  <a:schemeClr val="tx1"/>
                </a:solidFill>
                <a:latin typeface="Avenir Next LT Pro" panose="020B0504020202020204" pitchFamily="34" charset="0"/>
              </a:rPr>
              <a:t>45</a:t>
            </a:r>
            <a:r>
              <a:rPr lang="fr-FR" dirty="0">
                <a:solidFill>
                  <a:schemeClr val="tx1"/>
                </a:solidFill>
                <a:latin typeface="Avenir Next LT Pro" panose="020B0504020202020204" pitchFamily="34" charset="0"/>
              </a:rPr>
              <a:t> Alors il ouvrit leur intelligence à la compréhension des Écritures. </a:t>
            </a:r>
            <a:r>
              <a:rPr lang="fr-FR" b="1" baseline="30000" dirty="0">
                <a:solidFill>
                  <a:schemeClr val="tx1"/>
                </a:solidFill>
                <a:latin typeface="Avenir Next LT Pro" panose="020B0504020202020204" pitchFamily="34" charset="0"/>
              </a:rPr>
              <a:t>46 </a:t>
            </a:r>
            <a:r>
              <a:rPr lang="fr-FR" dirty="0">
                <a:solidFill>
                  <a:schemeClr val="tx1"/>
                </a:solidFill>
                <a:latin typeface="Avenir Next LT Pro" panose="020B0504020202020204" pitchFamily="34" charset="0"/>
              </a:rPr>
              <a:t>Il leur dit : « Ainsi est-il écrit que le Christ souffrirait, qu’il ressusciterait d’entre les morts le troisième jour, </a:t>
            </a:r>
            <a:r>
              <a:rPr lang="fr-FR" b="1" baseline="30000" dirty="0">
                <a:solidFill>
                  <a:schemeClr val="tx1"/>
                </a:solidFill>
                <a:latin typeface="Avenir Next LT Pro" panose="020B0504020202020204" pitchFamily="34" charset="0"/>
              </a:rPr>
              <a:t>47</a:t>
            </a:r>
            <a:r>
              <a:rPr lang="fr-FR" dirty="0">
                <a:solidFill>
                  <a:schemeClr val="tx1"/>
                </a:solidFill>
                <a:latin typeface="Avenir Next LT Pro" panose="020B0504020202020204" pitchFamily="34" charset="0"/>
              </a:rPr>
              <a:t> et que la conversion serait proclamée en son nom, pour le pardon des péchés, à toutes les nations, en commençant par Jérusalem. </a:t>
            </a:r>
            <a:r>
              <a:rPr lang="fr-FR" b="1" baseline="30000" dirty="0">
                <a:solidFill>
                  <a:schemeClr val="tx1"/>
                </a:solidFill>
                <a:latin typeface="Avenir Next LT Pro" panose="020B0504020202020204" pitchFamily="34" charset="0"/>
              </a:rPr>
              <a:t>48</a:t>
            </a:r>
            <a:r>
              <a:rPr lang="fr-FR" dirty="0">
                <a:solidFill>
                  <a:schemeClr val="tx1"/>
                </a:solidFill>
                <a:latin typeface="Avenir Next LT Pro" panose="020B0504020202020204" pitchFamily="34" charset="0"/>
              </a:rPr>
              <a:t> À vous d’en être les témoins. </a:t>
            </a:r>
            <a:r>
              <a:rPr lang="fr-FR" b="1" baseline="30000" dirty="0">
                <a:solidFill>
                  <a:schemeClr val="tx1"/>
                </a:solidFill>
                <a:latin typeface="Avenir Next LT Pro" panose="020B0504020202020204" pitchFamily="34" charset="0"/>
              </a:rPr>
              <a:t>49</a:t>
            </a:r>
            <a:r>
              <a:rPr lang="fr-FR" dirty="0">
                <a:solidFill>
                  <a:schemeClr val="tx1"/>
                </a:solidFill>
                <a:latin typeface="Avenir Next LT Pro" panose="020B0504020202020204" pitchFamily="34" charset="0"/>
              </a:rPr>
              <a:t> </a:t>
            </a:r>
            <a:r>
              <a:rPr lang="fr-FR" b="1" dirty="0">
                <a:solidFill>
                  <a:schemeClr val="accent6">
                    <a:lumMod val="75000"/>
                  </a:schemeClr>
                </a:solidFill>
                <a:latin typeface="Avenir Next LT Pro" panose="020B0504020202020204" pitchFamily="34" charset="0"/>
              </a:rPr>
              <a:t>Et moi, je vais envoyer sur vous ce que mon Père a promis. Quant à vous, demeurez dans la ville jusqu’à ce que vous soyez revêtus d’une puissance venue d’en haut. »  </a:t>
            </a:r>
          </a:p>
          <a:p>
            <a:pPr algn="just"/>
            <a:endParaRPr lang="fr-FR" sz="800" dirty="0">
              <a:solidFill>
                <a:schemeClr val="tx1"/>
              </a:solidFill>
              <a:latin typeface="Avenir Next LT Pro" panose="020B0504020202020204" pitchFamily="34" charset="0"/>
            </a:endParaRPr>
          </a:p>
          <a:p>
            <a:pPr algn="just"/>
            <a:r>
              <a:rPr lang="fr-FR" b="1" baseline="30000" dirty="0">
                <a:solidFill>
                  <a:schemeClr val="tx1"/>
                </a:solidFill>
                <a:latin typeface="Avenir Next LT Pro" panose="020B0504020202020204" pitchFamily="34" charset="0"/>
              </a:rPr>
              <a:t>50</a:t>
            </a:r>
            <a:r>
              <a:rPr lang="fr-FR" dirty="0">
                <a:solidFill>
                  <a:schemeClr val="tx1"/>
                </a:solidFill>
                <a:latin typeface="Avenir Next LT Pro" panose="020B0504020202020204" pitchFamily="34" charset="0"/>
              </a:rPr>
              <a:t> Puis Jésus les emmena au dehors, jusque vers Béthanie ; et, levant les mains, il les bénit. </a:t>
            </a:r>
            <a:r>
              <a:rPr lang="fr-FR" b="1" baseline="30000" dirty="0">
                <a:solidFill>
                  <a:schemeClr val="tx1"/>
                </a:solidFill>
                <a:latin typeface="Avenir Next LT Pro" panose="020B0504020202020204" pitchFamily="34" charset="0"/>
              </a:rPr>
              <a:t>51</a:t>
            </a:r>
            <a:r>
              <a:rPr lang="fr-FR" dirty="0">
                <a:solidFill>
                  <a:schemeClr val="tx1"/>
                </a:solidFill>
                <a:latin typeface="Avenir Next LT Pro" panose="020B0504020202020204" pitchFamily="34" charset="0"/>
              </a:rPr>
              <a:t> Or, tandis qu’il les bénissait, il se sépara d’eux et il était emporté au ciel. </a:t>
            </a:r>
            <a:r>
              <a:rPr lang="fr-FR" b="1" baseline="30000" dirty="0">
                <a:solidFill>
                  <a:schemeClr val="tx1"/>
                </a:solidFill>
                <a:latin typeface="Avenir Next LT Pro" panose="020B0504020202020204" pitchFamily="34" charset="0"/>
              </a:rPr>
              <a:t>52</a:t>
            </a:r>
            <a:r>
              <a:rPr lang="fr-FR" dirty="0">
                <a:solidFill>
                  <a:schemeClr val="tx1"/>
                </a:solidFill>
                <a:latin typeface="Avenir Next LT Pro" panose="020B0504020202020204" pitchFamily="34" charset="0"/>
              </a:rPr>
              <a:t> Ils se prosternèrent devant lui, puis ils retournèrent à Jérusalem, en grande joie. </a:t>
            </a:r>
            <a:r>
              <a:rPr lang="fr-FR" b="1" baseline="30000" dirty="0">
                <a:solidFill>
                  <a:schemeClr val="tx1"/>
                </a:solidFill>
                <a:latin typeface="Avenir Next LT Pro" panose="020B0504020202020204" pitchFamily="34" charset="0"/>
              </a:rPr>
              <a:t>53</a:t>
            </a:r>
            <a:r>
              <a:rPr lang="fr-FR" dirty="0">
                <a:solidFill>
                  <a:schemeClr val="tx1"/>
                </a:solidFill>
                <a:latin typeface="Avenir Next LT Pro" panose="020B0504020202020204" pitchFamily="34" charset="0"/>
              </a:rPr>
              <a:t> Et ils étaient sans cesse dans le Temple à bénir Dieu. (</a:t>
            </a:r>
            <a:r>
              <a:rPr lang="fr-FR" dirty="0" err="1">
                <a:solidFill>
                  <a:schemeClr val="tx1"/>
                </a:solidFill>
                <a:latin typeface="Avenir Next LT Pro" panose="020B0504020202020204" pitchFamily="34" charset="0"/>
              </a:rPr>
              <a:t>Lc</a:t>
            </a:r>
            <a:r>
              <a:rPr lang="fr-FR" dirty="0">
                <a:solidFill>
                  <a:schemeClr val="tx1"/>
                </a:solidFill>
                <a:latin typeface="Avenir Next LT Pro" panose="020B0504020202020204" pitchFamily="34" charset="0"/>
              </a:rPr>
              <a:t>  24, 44-53)</a:t>
            </a:r>
          </a:p>
        </p:txBody>
      </p:sp>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B54DE-4AEF-4C74-9518-B48BE8734B45}"/>
              </a:ext>
            </a:extLst>
          </p:cNvPr>
          <p:cNvSpPr/>
          <p:nvPr/>
        </p:nvSpPr>
        <p:spPr>
          <a:xfrm>
            <a:off x="2627784" y="432065"/>
            <a:ext cx="6164792" cy="169918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27784" y="740600"/>
            <a:ext cx="6130481" cy="1143000"/>
          </a:xfrm>
        </p:spPr>
        <p:txBody>
          <a:bodyPr>
            <a:normAutofit fontScale="90000"/>
          </a:bodyPr>
          <a:lstStyle/>
          <a:p>
            <a:r>
              <a:rPr lang="fr-CA" dirty="0">
                <a:solidFill>
                  <a:schemeClr val="bg1"/>
                </a:solidFill>
              </a:rPr>
              <a:t>La promesse du Ressuscité</a:t>
            </a:r>
            <a:endParaRPr lang="fr-CA" sz="2400" dirty="0">
              <a:solidFill>
                <a:schemeClr val="bg1"/>
              </a:solidFill>
            </a:endParaRPr>
          </a:p>
        </p:txBody>
      </p:sp>
      <p:pic>
        <p:nvPicPr>
          <p:cNvPr id="7" name="Image 6" descr="Une image contenant nuages, extérieur, nuageux, fumé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F1B8E5-34BE-4D20-8529-5D0EC3677F58}"/>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942"/>
          <a:stretch/>
        </p:blipFill>
        <p:spPr>
          <a:xfrm>
            <a:off x="539551" y="432065"/>
            <a:ext cx="2053921" cy="16991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514357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2287D8-0245-4107-A500-886AB816186D}"/>
              </a:ext>
            </a:extLst>
          </p:cNvPr>
          <p:cNvSpPr>
            <a:spLocks noGrp="1"/>
          </p:cNvSpPr>
          <p:nvPr>
            <p:ph type="title"/>
          </p:nvPr>
        </p:nvSpPr>
        <p:spPr>
          <a:xfrm>
            <a:off x="360759" y="3752849"/>
            <a:ext cx="2468166" cy="2452687"/>
          </a:xfrm>
        </p:spPr>
        <p:txBody>
          <a:bodyPr anchor="ctr">
            <a:normAutofit/>
          </a:bodyPr>
          <a:lstStyle/>
          <a:p>
            <a:r>
              <a:rPr lang="fr-CA" sz="3100" b="1" dirty="0">
                <a:latin typeface="Verdana" panose="020B0604030504040204" pitchFamily="34" charset="0"/>
                <a:ea typeface="Verdana" panose="020B0604030504040204" pitchFamily="34" charset="0"/>
              </a:rPr>
              <a:t>Objectifs de la rencontre</a:t>
            </a: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3C1B5A-EF79-4C0F-8015-B50CA6C80820}"/>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1C515C-1BC7-4281-9EB6-735D64F4F0D3}"/>
              </a:ext>
            </a:extLst>
          </p:cNvPr>
          <p:cNvSpPr>
            <a:spLocks noGrp="1"/>
          </p:cNvSpPr>
          <p:nvPr>
            <p:ph idx="1"/>
          </p:nvPr>
        </p:nvSpPr>
        <p:spPr>
          <a:xfrm>
            <a:off x="2851272" y="4005064"/>
            <a:ext cx="5953121" cy="2452687"/>
          </a:xfrm>
        </p:spPr>
        <p:txBody>
          <a:bodyPr anchor="ctr">
            <a:normAutofit/>
          </a:bodyPr>
          <a:lstStyle/>
          <a:p>
            <a:r>
              <a:rPr lang="fr-CA" sz="2000" dirty="0"/>
              <a:t>Se retrouver et partager sur notre vécu.</a:t>
            </a:r>
          </a:p>
          <a:p>
            <a:r>
              <a:rPr lang="fr-CA" sz="2000" dirty="0"/>
              <a:t>Poursuivre l’approfondissement du sens de la deuxième partie du Credo: </a:t>
            </a:r>
            <a:r>
              <a:rPr lang="fr-CA" sz="2000" i="1" dirty="0"/>
              <a:t>Je crois en Jésus Christ…</a:t>
            </a:r>
          </a:p>
          <a:p>
            <a:r>
              <a:rPr lang="fr-CA" sz="2000" dirty="0"/>
              <a:t>S’interroger : </a:t>
            </a:r>
            <a:r>
              <a:rPr lang="fr-CA" sz="2000" i="1" dirty="0"/>
              <a:t>« Qui est Jésus Christ pour moi? »</a:t>
            </a:r>
          </a:p>
          <a:p>
            <a:r>
              <a:rPr lang="fr-CA" sz="2000" dirty="0"/>
              <a:t>Se laisser interpeler par la mort et la résurrection de Jésus pour en devenir témoin aujourd’hui.</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588575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0AF80E-2193-4298-95B4-B443F29CA9EC}"/>
              </a:ext>
            </a:extLst>
          </p:cNvPr>
          <p:cNvSpPr/>
          <p:nvPr/>
        </p:nvSpPr>
        <p:spPr>
          <a:xfrm>
            <a:off x="349758" y="2296606"/>
            <a:ext cx="8444484" cy="4372754"/>
          </a:xfrm>
          <a:prstGeom prst="rect">
            <a:avLst/>
          </a:prstGeom>
          <a:solidFill>
            <a:srgbClr val="F7E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baseline="30000" dirty="0">
                <a:solidFill>
                  <a:schemeClr val="tx1"/>
                </a:solidFill>
                <a:latin typeface="Avenir Next LT Pro" panose="020B0504020202020204" pitchFamily="34" charset="0"/>
              </a:rPr>
              <a:t>44</a:t>
            </a:r>
            <a:r>
              <a:rPr lang="fr-FR" dirty="0">
                <a:solidFill>
                  <a:schemeClr val="tx1"/>
                </a:solidFill>
                <a:latin typeface="Avenir Next LT Pro" panose="020B0504020202020204" pitchFamily="34" charset="0"/>
              </a:rPr>
              <a:t> Puis il (Jésus ressuscité) leur déclara : « Voici les paroles que je vous ai dites quand j’étais encore avec vous : Il faut que s’accomplisse tout ce qui a été écrit à mon sujet dans la loi de Moïse, les Prophètes et les Psaumes. » </a:t>
            </a:r>
            <a:r>
              <a:rPr lang="fr-FR" b="1" baseline="30000" dirty="0">
                <a:solidFill>
                  <a:schemeClr val="tx1"/>
                </a:solidFill>
                <a:latin typeface="Avenir Next LT Pro" panose="020B0504020202020204" pitchFamily="34" charset="0"/>
              </a:rPr>
              <a:t>45</a:t>
            </a:r>
            <a:r>
              <a:rPr lang="fr-FR" dirty="0">
                <a:solidFill>
                  <a:schemeClr val="tx1"/>
                </a:solidFill>
                <a:latin typeface="Avenir Next LT Pro" panose="020B0504020202020204" pitchFamily="34" charset="0"/>
              </a:rPr>
              <a:t> Alors il ouvrit leur intelligence à la compréhension des Écritures. </a:t>
            </a:r>
            <a:r>
              <a:rPr lang="fr-FR" b="1" baseline="30000" dirty="0">
                <a:solidFill>
                  <a:schemeClr val="tx1"/>
                </a:solidFill>
                <a:latin typeface="Avenir Next LT Pro" panose="020B0504020202020204" pitchFamily="34" charset="0"/>
              </a:rPr>
              <a:t>46 </a:t>
            </a:r>
            <a:r>
              <a:rPr lang="fr-FR" dirty="0">
                <a:solidFill>
                  <a:schemeClr val="tx1"/>
                </a:solidFill>
                <a:latin typeface="Avenir Next LT Pro" panose="020B0504020202020204" pitchFamily="34" charset="0"/>
              </a:rPr>
              <a:t>Il leur dit : « Ainsi est-il écrit que le Christ souffrirait, qu’il ressusciterait d’entre les morts le troisième jour, </a:t>
            </a:r>
            <a:r>
              <a:rPr lang="fr-FR" b="1" baseline="30000" dirty="0">
                <a:solidFill>
                  <a:schemeClr val="tx1"/>
                </a:solidFill>
                <a:latin typeface="Avenir Next LT Pro" panose="020B0504020202020204" pitchFamily="34" charset="0"/>
              </a:rPr>
              <a:t>47</a:t>
            </a:r>
            <a:r>
              <a:rPr lang="fr-FR" dirty="0">
                <a:solidFill>
                  <a:schemeClr val="tx1"/>
                </a:solidFill>
                <a:latin typeface="Avenir Next LT Pro" panose="020B0504020202020204" pitchFamily="34" charset="0"/>
              </a:rPr>
              <a:t> et que la conversion serait proclamée en son nom, pour le pardon des péchés, à toutes les nations, en commençant par Jérusalem. </a:t>
            </a:r>
            <a:r>
              <a:rPr lang="fr-FR" b="1" baseline="30000" dirty="0">
                <a:solidFill>
                  <a:schemeClr val="tx1"/>
                </a:solidFill>
                <a:latin typeface="Avenir Next LT Pro" panose="020B0504020202020204" pitchFamily="34" charset="0"/>
              </a:rPr>
              <a:t>48</a:t>
            </a:r>
            <a:r>
              <a:rPr lang="fr-FR" b="1" dirty="0">
                <a:solidFill>
                  <a:schemeClr val="accent2">
                    <a:lumMod val="75000"/>
                  </a:schemeClr>
                </a:solidFill>
                <a:latin typeface="Avenir Next LT Pro" panose="020B0504020202020204" pitchFamily="34" charset="0"/>
              </a:rPr>
              <a:t> À vous d’en être les témoins. </a:t>
            </a:r>
            <a:r>
              <a:rPr lang="fr-FR" b="1" baseline="30000" dirty="0">
                <a:solidFill>
                  <a:schemeClr val="tx1"/>
                </a:solidFill>
                <a:latin typeface="Avenir Next LT Pro" panose="020B0504020202020204" pitchFamily="34" charset="0"/>
              </a:rPr>
              <a:t>49</a:t>
            </a:r>
            <a:r>
              <a:rPr lang="fr-FR" dirty="0">
                <a:solidFill>
                  <a:schemeClr val="tx1"/>
                </a:solidFill>
                <a:latin typeface="Avenir Next LT Pro" panose="020B0504020202020204" pitchFamily="34" charset="0"/>
              </a:rPr>
              <a:t> </a:t>
            </a:r>
            <a:r>
              <a:rPr lang="fr-FR" b="1" dirty="0">
                <a:solidFill>
                  <a:schemeClr val="accent6">
                    <a:lumMod val="75000"/>
                  </a:schemeClr>
                </a:solidFill>
                <a:latin typeface="Avenir Next LT Pro" panose="020B0504020202020204" pitchFamily="34" charset="0"/>
              </a:rPr>
              <a:t>Et moi, je vais envoyer sur vous ce que mon Père a promis. Quant à vous, demeurez dans la ville jusqu’à ce que vous soyez revêtus d’une puissance venue d’en haut. »  </a:t>
            </a:r>
          </a:p>
          <a:p>
            <a:pPr algn="just"/>
            <a:endParaRPr lang="fr-FR" sz="800" dirty="0">
              <a:solidFill>
                <a:schemeClr val="tx1"/>
              </a:solidFill>
              <a:latin typeface="Avenir Next LT Pro" panose="020B0504020202020204" pitchFamily="34" charset="0"/>
            </a:endParaRPr>
          </a:p>
          <a:p>
            <a:pPr algn="just"/>
            <a:r>
              <a:rPr lang="fr-FR" b="1" baseline="30000" dirty="0">
                <a:solidFill>
                  <a:schemeClr val="tx1"/>
                </a:solidFill>
                <a:latin typeface="Avenir Next LT Pro" panose="020B0504020202020204" pitchFamily="34" charset="0"/>
              </a:rPr>
              <a:t>50</a:t>
            </a:r>
            <a:r>
              <a:rPr lang="fr-FR" dirty="0">
                <a:solidFill>
                  <a:schemeClr val="tx1"/>
                </a:solidFill>
                <a:latin typeface="Avenir Next LT Pro" panose="020B0504020202020204" pitchFamily="34" charset="0"/>
              </a:rPr>
              <a:t> Puis Jésus les emmena au dehors, jusque vers Béthanie ; et, levant les mains, il les bénit. </a:t>
            </a:r>
            <a:r>
              <a:rPr lang="fr-FR" b="1" baseline="30000" dirty="0">
                <a:solidFill>
                  <a:schemeClr val="tx1"/>
                </a:solidFill>
                <a:latin typeface="Avenir Next LT Pro" panose="020B0504020202020204" pitchFamily="34" charset="0"/>
              </a:rPr>
              <a:t>51</a:t>
            </a:r>
            <a:r>
              <a:rPr lang="fr-FR" dirty="0">
                <a:solidFill>
                  <a:schemeClr val="tx1"/>
                </a:solidFill>
                <a:latin typeface="Avenir Next LT Pro" panose="020B0504020202020204" pitchFamily="34" charset="0"/>
              </a:rPr>
              <a:t> Or, tandis qu’il les bénissait, il se sépara d’eux et il était emporté au ciel. </a:t>
            </a:r>
            <a:r>
              <a:rPr lang="fr-FR" b="1" baseline="30000" dirty="0">
                <a:solidFill>
                  <a:schemeClr val="tx1"/>
                </a:solidFill>
                <a:latin typeface="Avenir Next LT Pro" panose="020B0504020202020204" pitchFamily="34" charset="0"/>
              </a:rPr>
              <a:t>52</a:t>
            </a:r>
            <a:r>
              <a:rPr lang="fr-FR" dirty="0">
                <a:solidFill>
                  <a:schemeClr val="tx1"/>
                </a:solidFill>
                <a:latin typeface="Avenir Next LT Pro" panose="020B0504020202020204" pitchFamily="34" charset="0"/>
              </a:rPr>
              <a:t> Ils se prosternèrent devant lui, puis ils retournèrent à Jérusalem, en grande joie. </a:t>
            </a:r>
            <a:r>
              <a:rPr lang="fr-FR" b="1" baseline="30000" dirty="0">
                <a:solidFill>
                  <a:schemeClr val="tx1"/>
                </a:solidFill>
                <a:latin typeface="Avenir Next LT Pro" panose="020B0504020202020204" pitchFamily="34" charset="0"/>
              </a:rPr>
              <a:t>53</a:t>
            </a:r>
            <a:r>
              <a:rPr lang="fr-FR" dirty="0">
                <a:solidFill>
                  <a:schemeClr val="tx1"/>
                </a:solidFill>
                <a:latin typeface="Avenir Next LT Pro" panose="020B0504020202020204" pitchFamily="34" charset="0"/>
              </a:rPr>
              <a:t> Et ils étaient sans cesse dans le Temple à bénir Dieu. (</a:t>
            </a:r>
            <a:r>
              <a:rPr lang="fr-FR" dirty="0" err="1">
                <a:solidFill>
                  <a:schemeClr val="tx1"/>
                </a:solidFill>
                <a:latin typeface="Avenir Next LT Pro" panose="020B0504020202020204" pitchFamily="34" charset="0"/>
              </a:rPr>
              <a:t>Lc</a:t>
            </a:r>
            <a:r>
              <a:rPr lang="fr-FR" dirty="0">
                <a:solidFill>
                  <a:schemeClr val="tx1"/>
                </a:solidFill>
                <a:latin typeface="Avenir Next LT Pro" panose="020B0504020202020204" pitchFamily="34" charset="0"/>
              </a:rPr>
              <a:t>  24, 44-53)</a:t>
            </a:r>
          </a:p>
        </p:txBody>
      </p:sp>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B54DE-4AEF-4C74-9518-B48BE8734B45}"/>
              </a:ext>
            </a:extLst>
          </p:cNvPr>
          <p:cNvSpPr/>
          <p:nvPr/>
        </p:nvSpPr>
        <p:spPr>
          <a:xfrm>
            <a:off x="2627784" y="432065"/>
            <a:ext cx="6164792" cy="169918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27784" y="740600"/>
            <a:ext cx="6130481" cy="1143000"/>
          </a:xfrm>
        </p:spPr>
        <p:txBody>
          <a:bodyPr>
            <a:normAutofit fontScale="90000"/>
          </a:bodyPr>
          <a:lstStyle/>
          <a:p>
            <a:r>
              <a:rPr lang="fr-CA" dirty="0">
                <a:solidFill>
                  <a:schemeClr val="bg1"/>
                </a:solidFill>
              </a:rPr>
              <a:t>La promesse du Ressuscité</a:t>
            </a:r>
            <a:endParaRPr lang="fr-CA" sz="2400" dirty="0">
              <a:solidFill>
                <a:schemeClr val="bg1"/>
              </a:solidFill>
            </a:endParaRPr>
          </a:p>
        </p:txBody>
      </p:sp>
      <p:pic>
        <p:nvPicPr>
          <p:cNvPr id="7" name="Image 6" descr="Une image contenant nuages, extérieur, nuageux, fumé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F1B8E5-34BE-4D20-8529-5D0EC3677F58}"/>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942"/>
          <a:stretch/>
        </p:blipFill>
        <p:spPr>
          <a:xfrm>
            <a:off x="539551" y="432065"/>
            <a:ext cx="2053921" cy="16991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1787656"/>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0AF80E-2193-4298-95B4-B443F29CA9EC}"/>
              </a:ext>
            </a:extLst>
          </p:cNvPr>
          <p:cNvSpPr/>
          <p:nvPr/>
        </p:nvSpPr>
        <p:spPr>
          <a:xfrm>
            <a:off x="3779912" y="188641"/>
            <a:ext cx="5055002" cy="63995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solidFill>
                <a:latin typeface="Avenir Next LT Pro" panose="020B0504020202020204" pitchFamily="34" charset="0"/>
              </a:rPr>
              <a:t>L’apôtre Pierre dit à la foule : « </a:t>
            </a:r>
            <a:r>
              <a:rPr lang="fr-FR" b="1" baseline="30000" dirty="0">
                <a:solidFill>
                  <a:schemeClr val="tx1"/>
                </a:solidFill>
                <a:latin typeface="Avenir Next LT Pro" panose="020B0504020202020204" pitchFamily="34" charset="0"/>
              </a:rPr>
              <a:t>22 </a:t>
            </a:r>
            <a:r>
              <a:rPr lang="fr-FR" dirty="0">
                <a:solidFill>
                  <a:schemeClr val="tx1"/>
                </a:solidFill>
                <a:latin typeface="Avenir Next LT Pro" panose="020B0504020202020204" pitchFamily="34" charset="0"/>
              </a:rPr>
              <a:t>Écoutez les paroles que voici. Il s’agit de Jésus </a:t>
            </a:r>
            <a:r>
              <a:rPr lang="fr-FR" dirty="0">
                <a:solidFill>
                  <a:schemeClr val="accent1">
                    <a:lumMod val="50000"/>
                  </a:schemeClr>
                </a:solidFill>
                <a:latin typeface="Avenir Next LT Pro" panose="020B0504020202020204" pitchFamily="34" charset="0"/>
              </a:rPr>
              <a:t>le Nazaréen*, </a:t>
            </a:r>
            <a:r>
              <a:rPr lang="fr-FR" dirty="0">
                <a:solidFill>
                  <a:schemeClr val="tx1"/>
                </a:solidFill>
                <a:latin typeface="Avenir Next LT Pro" panose="020B0504020202020204" pitchFamily="34" charset="0"/>
              </a:rPr>
              <a:t>homme que Dieu a accrédité auprès de vous en accomplissant par lui des miracles, des prodiges et des signes au milieu de vous, comme vous le savez vous-mêmes. </a:t>
            </a:r>
            <a:r>
              <a:rPr lang="fr-FR" b="1" baseline="30000" dirty="0">
                <a:solidFill>
                  <a:schemeClr val="tx1"/>
                </a:solidFill>
                <a:latin typeface="Avenir Next LT Pro" panose="020B0504020202020204" pitchFamily="34" charset="0"/>
              </a:rPr>
              <a:t>23</a:t>
            </a:r>
            <a:r>
              <a:rPr lang="fr-FR" dirty="0">
                <a:solidFill>
                  <a:schemeClr val="tx1"/>
                </a:solidFill>
                <a:latin typeface="Avenir Next LT Pro" panose="020B0504020202020204" pitchFamily="34" charset="0"/>
              </a:rPr>
              <a:t> Cet homme,[…], vous l’avez supprimé en le clouant sur le bois par la main </a:t>
            </a:r>
            <a:r>
              <a:rPr lang="fr-FR" dirty="0">
                <a:solidFill>
                  <a:schemeClr val="accent1">
                    <a:lumMod val="50000"/>
                  </a:schemeClr>
                </a:solidFill>
                <a:latin typeface="Avenir Next LT Pro" panose="020B0504020202020204" pitchFamily="34" charset="0"/>
              </a:rPr>
              <a:t>des impies*. </a:t>
            </a:r>
            <a:r>
              <a:rPr lang="fr-FR" b="1" baseline="30000" dirty="0">
                <a:solidFill>
                  <a:schemeClr val="tx1"/>
                </a:solidFill>
                <a:latin typeface="Avenir Next LT Pro" panose="020B0504020202020204" pitchFamily="34" charset="0"/>
              </a:rPr>
              <a:t>24 </a:t>
            </a:r>
            <a:r>
              <a:rPr lang="fr-FR" dirty="0">
                <a:solidFill>
                  <a:schemeClr val="tx1"/>
                </a:solidFill>
                <a:latin typeface="Avenir Next LT Pro" panose="020B0504020202020204" pitchFamily="34" charset="0"/>
              </a:rPr>
              <a:t>Mais Dieu l’a ressuscité en le délivrant des douleurs de la mort, car il n’était pas possible qu’elle le retienne en son pouvoir. […] </a:t>
            </a:r>
            <a:r>
              <a:rPr lang="fr-FR" b="1" baseline="30000" dirty="0">
                <a:solidFill>
                  <a:schemeClr val="tx1"/>
                </a:solidFill>
                <a:latin typeface="Avenir Next LT Pro" panose="020B0504020202020204" pitchFamily="34" charset="0"/>
              </a:rPr>
              <a:t>32</a:t>
            </a:r>
            <a:r>
              <a:rPr lang="fr-FR" dirty="0">
                <a:solidFill>
                  <a:schemeClr val="tx1"/>
                </a:solidFill>
                <a:latin typeface="Avenir Next LT Pro" panose="020B0504020202020204" pitchFamily="34" charset="0"/>
              </a:rPr>
              <a:t> Ce Jésus, Dieu l’a ressuscité ; nous tous, nous en sommes témoins. </a:t>
            </a:r>
            <a:r>
              <a:rPr lang="fr-FR" b="1" baseline="30000" dirty="0">
                <a:solidFill>
                  <a:schemeClr val="tx1"/>
                </a:solidFill>
                <a:latin typeface="Avenir Next LT Pro" panose="020B0504020202020204" pitchFamily="34" charset="0"/>
              </a:rPr>
              <a:t>33</a:t>
            </a:r>
            <a:r>
              <a:rPr lang="fr-FR" dirty="0">
                <a:solidFill>
                  <a:schemeClr val="tx1"/>
                </a:solidFill>
                <a:latin typeface="Avenir Next LT Pro" panose="020B0504020202020204" pitchFamily="34" charset="0"/>
              </a:rPr>
              <a:t> Élevé par la droite de Dieu, il a reçu du Père l’Esprit Saint qui était promis, et il l’a répandu sur nous, ainsi que vous le voyez et l’entendez. […] </a:t>
            </a:r>
            <a:r>
              <a:rPr lang="fr-FR" b="1" baseline="30000" dirty="0">
                <a:solidFill>
                  <a:schemeClr val="tx1"/>
                </a:solidFill>
                <a:latin typeface="Avenir Next LT Pro" panose="020B0504020202020204" pitchFamily="34" charset="0"/>
              </a:rPr>
              <a:t>36</a:t>
            </a:r>
            <a:r>
              <a:rPr lang="fr-FR" dirty="0">
                <a:solidFill>
                  <a:schemeClr val="tx1"/>
                </a:solidFill>
                <a:latin typeface="Avenir Next LT Pro" panose="020B0504020202020204" pitchFamily="34" charset="0"/>
              </a:rPr>
              <a:t> Que toute la maison d’Israël le sache donc avec certitude : Dieu l’a fait Seigneur et Christ, ce Jésus que vous aviez crucifié. » </a:t>
            </a:r>
            <a:r>
              <a:rPr lang="fr-FR" b="1" baseline="30000" dirty="0">
                <a:solidFill>
                  <a:schemeClr val="tx1"/>
                </a:solidFill>
                <a:latin typeface="Avenir Next LT Pro" panose="020B0504020202020204" pitchFamily="34" charset="0"/>
              </a:rPr>
              <a:t>37</a:t>
            </a:r>
            <a:r>
              <a:rPr lang="fr-FR" dirty="0">
                <a:solidFill>
                  <a:schemeClr val="tx1"/>
                </a:solidFill>
                <a:latin typeface="Avenir Next LT Pro" panose="020B0504020202020204" pitchFamily="34" charset="0"/>
              </a:rPr>
              <a:t> Les auditeurs furent touchés au cœur. (</a:t>
            </a:r>
            <a:r>
              <a:rPr lang="fr-FR" dirty="0" err="1">
                <a:solidFill>
                  <a:schemeClr val="tx1"/>
                </a:solidFill>
                <a:latin typeface="Avenir Next LT Pro" panose="020B0504020202020204" pitchFamily="34" charset="0"/>
              </a:rPr>
              <a:t>Ac</a:t>
            </a:r>
            <a:r>
              <a:rPr lang="fr-FR" dirty="0">
                <a:solidFill>
                  <a:schemeClr val="tx1"/>
                </a:solidFill>
                <a:latin typeface="Avenir Next LT Pro" panose="020B0504020202020204" pitchFamily="34" charset="0"/>
              </a:rPr>
              <a:t> 2,22-24.32-37)</a:t>
            </a:r>
          </a:p>
          <a:p>
            <a:endParaRPr lang="fr-FR" sz="800" dirty="0">
              <a:solidFill>
                <a:schemeClr val="tx1"/>
              </a:solidFill>
              <a:latin typeface="Avenir Next LT Pro" panose="020B0504020202020204" pitchFamily="34" charset="0"/>
            </a:endParaRPr>
          </a:p>
          <a:p>
            <a:r>
              <a:rPr lang="fr-FR" dirty="0">
                <a:solidFill>
                  <a:schemeClr val="accent1">
                    <a:lumMod val="50000"/>
                  </a:schemeClr>
                </a:solidFill>
                <a:latin typeface="Avenir Next LT Pro" panose="020B0504020202020204" pitchFamily="34" charset="0"/>
              </a:rPr>
              <a:t>*</a:t>
            </a:r>
            <a:r>
              <a:rPr lang="fr-FR" sz="1400" i="1" dirty="0">
                <a:solidFill>
                  <a:schemeClr val="accent1">
                    <a:lumMod val="50000"/>
                  </a:schemeClr>
                </a:solidFill>
                <a:latin typeface="Avenir Next LT Pro" panose="020B0504020202020204" pitchFamily="34" charset="0"/>
              </a:rPr>
              <a:t>Jésus le Nazaréen = Jésus de Nazareth</a:t>
            </a:r>
          </a:p>
          <a:p>
            <a:r>
              <a:rPr lang="fr-FR" sz="1400" i="1" dirty="0">
                <a:solidFill>
                  <a:schemeClr val="accent1">
                    <a:lumMod val="50000"/>
                  </a:schemeClr>
                </a:solidFill>
                <a:latin typeface="Avenir Next LT Pro" panose="020B0504020202020204" pitchFamily="34" charset="0"/>
              </a:rPr>
              <a:t>* Impies = infidèles. Cette expression fait référence à Pilate et aux soldats romains.</a:t>
            </a:r>
            <a:endParaRPr lang="fr-FR" sz="1400" i="1" dirty="0">
              <a:solidFill>
                <a:schemeClr val="tx1"/>
              </a:solidFill>
              <a:latin typeface="Avenir Next LT Pro" panose="020B0504020202020204" pitchFamily="34" charset="0"/>
            </a:endParaRPr>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309086" y="5445224"/>
            <a:ext cx="3398818" cy="1143000"/>
          </a:xfrm>
          <a:solidFill>
            <a:schemeClr val="tx2"/>
          </a:solidFill>
        </p:spPr>
        <p:txBody>
          <a:bodyPr>
            <a:normAutofit/>
          </a:bodyPr>
          <a:lstStyle/>
          <a:p>
            <a:r>
              <a:rPr lang="fr-CA" sz="3200" dirty="0">
                <a:solidFill>
                  <a:schemeClr val="bg1"/>
                </a:solidFill>
              </a:rPr>
              <a:t>Être témoins? </a:t>
            </a:r>
            <a:br>
              <a:rPr lang="fr-CA" sz="3200" dirty="0">
                <a:solidFill>
                  <a:schemeClr val="bg1"/>
                </a:solidFill>
              </a:rPr>
            </a:br>
            <a:r>
              <a:rPr lang="fr-CA" sz="3200" dirty="0">
                <a:solidFill>
                  <a:schemeClr val="bg1"/>
                </a:solidFill>
              </a:rPr>
              <a:t>Pierre témoigne …</a:t>
            </a:r>
          </a:p>
        </p:txBody>
      </p:sp>
      <p:pic>
        <p:nvPicPr>
          <p:cNvPr id="7" name="Image 6" descr="Une image contenant nuages, extérieur, nuageux, fumé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557883-7CDD-4A03-9F55-26F26FE99944}"/>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942"/>
          <a:stretch/>
        </p:blipFill>
        <p:spPr>
          <a:xfrm>
            <a:off x="309086" y="199135"/>
            <a:ext cx="3470825" cy="51020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902257"/>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0AF80E-2193-4298-95B4-B443F29CA9EC}"/>
              </a:ext>
            </a:extLst>
          </p:cNvPr>
          <p:cNvSpPr/>
          <p:nvPr/>
        </p:nvSpPr>
        <p:spPr>
          <a:xfrm>
            <a:off x="3923928" y="1700808"/>
            <a:ext cx="4910986" cy="48874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fr-FR" sz="4000" b="1" dirty="0">
                <a:solidFill>
                  <a:schemeClr val="tx2"/>
                </a:solidFill>
                <a:latin typeface="+mj-lt"/>
                <a:ea typeface="+mj-ea"/>
                <a:cs typeface="+mj-cs"/>
              </a:rPr>
              <a:t>Et moi, aujourd’hui?</a:t>
            </a:r>
          </a:p>
          <a:p>
            <a:pPr algn="ctr">
              <a:spcBef>
                <a:spcPct val="0"/>
              </a:spcBef>
            </a:pPr>
            <a:r>
              <a:rPr lang="fr-FR" sz="4000" b="1" dirty="0">
                <a:solidFill>
                  <a:schemeClr val="tx2"/>
                </a:solidFill>
                <a:latin typeface="+mj-lt"/>
                <a:ea typeface="+mj-ea"/>
                <a:cs typeface="+mj-cs"/>
              </a:rPr>
              <a:t>Comment est-ce </a:t>
            </a:r>
          </a:p>
          <a:p>
            <a:pPr algn="ctr">
              <a:spcBef>
                <a:spcPct val="0"/>
              </a:spcBef>
            </a:pPr>
            <a:r>
              <a:rPr lang="fr-FR" sz="4000" b="1" dirty="0">
                <a:solidFill>
                  <a:schemeClr val="tx2"/>
                </a:solidFill>
                <a:latin typeface="+mj-lt"/>
                <a:ea typeface="+mj-ea"/>
                <a:cs typeface="+mj-cs"/>
              </a:rPr>
              <a:t>que je peux </a:t>
            </a:r>
          </a:p>
          <a:p>
            <a:pPr algn="ctr">
              <a:spcBef>
                <a:spcPct val="0"/>
              </a:spcBef>
            </a:pPr>
            <a:r>
              <a:rPr lang="fr-FR" sz="4000" b="1" dirty="0">
                <a:solidFill>
                  <a:schemeClr val="tx2"/>
                </a:solidFill>
                <a:latin typeface="+mj-lt"/>
                <a:ea typeface="+mj-ea"/>
                <a:cs typeface="+mj-cs"/>
              </a:rPr>
              <a:t>être témoin </a:t>
            </a:r>
          </a:p>
          <a:p>
            <a:pPr algn="ctr">
              <a:spcBef>
                <a:spcPct val="0"/>
              </a:spcBef>
            </a:pPr>
            <a:r>
              <a:rPr lang="fr-FR" sz="4000" b="1" dirty="0">
                <a:solidFill>
                  <a:schemeClr val="tx2"/>
                </a:solidFill>
                <a:latin typeface="+mj-lt"/>
                <a:ea typeface="+mj-ea"/>
                <a:cs typeface="+mj-cs"/>
              </a:rPr>
              <a:t>de Jésus Christ, </a:t>
            </a:r>
          </a:p>
          <a:p>
            <a:pPr algn="ctr">
              <a:spcBef>
                <a:spcPct val="0"/>
              </a:spcBef>
            </a:pPr>
            <a:r>
              <a:rPr lang="fr-FR" sz="4000" b="1" dirty="0">
                <a:solidFill>
                  <a:schemeClr val="tx2"/>
                </a:solidFill>
                <a:latin typeface="+mj-lt"/>
                <a:ea typeface="+mj-ea"/>
                <a:cs typeface="+mj-cs"/>
              </a:rPr>
              <a:t>le Ressuscité, </a:t>
            </a:r>
          </a:p>
          <a:p>
            <a:pPr algn="ctr">
              <a:spcBef>
                <a:spcPct val="0"/>
              </a:spcBef>
            </a:pPr>
            <a:r>
              <a:rPr lang="fr-FR" sz="4000" b="1" dirty="0">
                <a:solidFill>
                  <a:schemeClr val="tx2"/>
                </a:solidFill>
                <a:latin typeface="+mj-lt"/>
                <a:ea typeface="+mj-ea"/>
                <a:cs typeface="+mj-cs"/>
              </a:rPr>
              <a:t>aujourd’hui?</a:t>
            </a:r>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3923928" y="199134"/>
            <a:ext cx="4910986" cy="1357657"/>
          </a:xfrm>
          <a:solidFill>
            <a:schemeClr val="tx2"/>
          </a:solidFill>
        </p:spPr>
        <p:txBody>
          <a:bodyPr>
            <a:normAutofit/>
          </a:bodyPr>
          <a:lstStyle/>
          <a:p>
            <a:r>
              <a:rPr lang="fr-CA" sz="3200" dirty="0">
                <a:solidFill>
                  <a:schemeClr val="bg1"/>
                </a:solidFill>
              </a:rPr>
              <a:t>Être témoins?  </a:t>
            </a:r>
          </a:p>
        </p:txBody>
      </p:sp>
      <p:pic>
        <p:nvPicPr>
          <p:cNvPr id="7" name="Image 6" descr="Une image contenant nuages, extérieur, nuageux, fumé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557883-7CDD-4A03-9F55-26F26FE99944}"/>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942"/>
          <a:stretch/>
        </p:blipFill>
        <p:spPr>
          <a:xfrm>
            <a:off x="309086" y="199135"/>
            <a:ext cx="3470825" cy="63890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7547625"/>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C9BE17-9A7B-462D-AE50-3D877738730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eau, extérieur, bateau, ass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D9006F-1A0E-45F4-B299-AC740304C280}"/>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642616" y="10"/>
            <a:ext cx="6501384" cy="6857990"/>
          </a:xfrm>
          <a:prstGeom prst="rect">
            <a:avLst/>
          </a:prstGeom>
        </p:spPr>
      </p:pic>
      <p:sp>
        <p:nvSpPr>
          <p:cNvPr id="23"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BE8569-6AEC-4B8C-8D53-2DE337CDBA6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8AF096-7F4A-430F-B37A-D2F626BC9A00}"/>
              </a:ext>
            </a:extLst>
          </p:cNvPr>
          <p:cNvSpPr>
            <a:spLocks noGrp="1"/>
          </p:cNvSpPr>
          <p:nvPr>
            <p:ph type="title"/>
          </p:nvPr>
        </p:nvSpPr>
        <p:spPr>
          <a:xfrm>
            <a:off x="276068" y="-40259"/>
            <a:ext cx="5517816" cy="1124712"/>
          </a:xfrm>
        </p:spPr>
        <p:txBody>
          <a:bodyPr vert="horz" lIns="91440" tIns="45720" rIns="91440" bIns="45720" rtlCol="0" anchor="b">
            <a:normAutofit fontScale="90000"/>
          </a:bodyPr>
          <a:lstStyle/>
          <a:p>
            <a:pPr algn="l">
              <a:lnSpc>
                <a:spcPct val="90000"/>
              </a:lnSpc>
            </a:pPr>
            <a:r>
              <a:rPr lang="en-US" sz="3000" dirty="0" err="1">
                <a:latin typeface="Century Gothic" panose="020B0502020202020204" pitchFamily="34" charset="0"/>
              </a:rPr>
              <a:t>Prière</a:t>
            </a:r>
            <a:r>
              <a:rPr lang="en-US" sz="3000" dirty="0">
                <a:latin typeface="Century Gothic" panose="020B0502020202020204" pitchFamily="34" charset="0"/>
              </a:rPr>
              <a:t> de Saint François </a:t>
            </a:r>
            <a:r>
              <a:rPr lang="en-US" sz="3000" dirty="0" err="1">
                <a:latin typeface="Century Gothic" panose="020B0502020202020204" pitchFamily="34" charset="0"/>
              </a:rPr>
              <a:t>d’Assise</a:t>
            </a:r>
            <a:r>
              <a:rPr lang="en-US" sz="2400" dirty="0"/>
              <a:t/>
            </a:r>
            <a:br>
              <a:rPr lang="en-US" sz="2400" dirty="0"/>
            </a:br>
            <a:endParaRPr lang="en-US" sz="2400" i="1" dirty="0"/>
          </a:p>
        </p:txBody>
      </p:sp>
      <p:sp>
        <p:nvSpPr>
          <p:cNvPr id="25"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D4142C-5077-457F-A6AD-3FECFDB3968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5F0580-5EE9-419F-96EE-B6529EF6E7D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6AB483-D277-4F59-BA24-6BD73DCE6126}"/>
              </a:ext>
            </a:extLst>
          </p:cNvPr>
          <p:cNvSpPr txBox="1"/>
          <p:nvPr/>
        </p:nvSpPr>
        <p:spPr>
          <a:xfrm>
            <a:off x="276067" y="956946"/>
            <a:ext cx="7822072" cy="5749986"/>
          </a:xfrm>
          <a:prstGeom prst="rect">
            <a:avLst/>
          </a:prstGeom>
        </p:spPr>
        <p:txBody>
          <a:bodyPr vert="horz" lIns="91440" tIns="45720" rIns="91440" bIns="45720" rtlCol="0" anchor="t">
            <a:noAutofit/>
          </a:bodyPr>
          <a:lstStyle/>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Seigneur, fais de moi un instrument de ta paix.</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la haine, que je mette l’amour.</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l’offense, que je mette le pardon.</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la discorde, que je mette l’union.</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l’erreur, que je mette la vérité.</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le doute, que je mette la foi.</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le désespoir, que je mette l’espérance.</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sont les ténèbres, que je mette la lumière.</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Là où est la tristesse, que je mette la joie.</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Fais que je ne cherche pas tant</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d’être consolé que de consoler,</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d’être compris que de comprendre,</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d’être aimé que d’aimer.</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Parce que c’est en donnant que l’on reçoit,</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c’est en s’oubliant qu’on se retrouve,</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c’est en pardonnant qu’on obtient le pardon,</a:t>
            </a:r>
          </a:p>
          <a:p>
            <a:pPr>
              <a:lnSpc>
                <a:spcPct val="90000"/>
              </a:lnSpc>
              <a:spcAft>
                <a:spcPts val="600"/>
              </a:spcAft>
            </a:pPr>
            <a:r>
              <a:rPr lang="fr-CA" sz="1900" dirty="0">
                <a:effectLst>
                  <a:outerShdw blurRad="38100" dist="38100" dir="2700000" algn="tl">
                    <a:srgbClr val="000000">
                      <a:alpha val="43137"/>
                    </a:srgbClr>
                  </a:outerShdw>
                </a:effectLst>
                <a:latin typeface="Candara" panose="020E0502030303020204" pitchFamily="34" charset="0"/>
              </a:rPr>
              <a:t>c’est en mourant que l’on ressuscite à l’éternelle vie</a:t>
            </a:r>
            <a:r>
              <a:rPr lang="en-US" sz="1900" b="1" dirty="0">
                <a:effectLst>
                  <a:outerShdw blurRad="38100" dist="38100" dir="2700000" algn="tl">
                    <a:srgbClr val="000000">
                      <a:alpha val="43137"/>
                    </a:srgbClr>
                  </a:outerShdw>
                </a:effectLst>
                <a:latin typeface="Candara" panose="020E0502030303020204" pitchFamily="34"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6878262"/>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BCAF43-A8D8-4ADC-A33D-08BFED7BE044}"/>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 y="9"/>
            <a:ext cx="9143999" cy="6096000"/>
          </a:xfrm>
          <a:prstGeom prst="rect">
            <a:avLst/>
          </a:prstGeom>
        </p:spPr>
      </p:pic>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09A529-E47C-4634-BB98-0A9526C372B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1657"/>
          <a:stretch/>
        </p:blipFill>
        <p:spPr>
          <a:xfrm>
            <a:off x="0" y="3542616"/>
            <a:ext cx="9144000" cy="3315384"/>
          </a:xfrm>
          <a:prstGeom prst="rect">
            <a:avLst/>
          </a:prstGeom>
        </p:spPr>
      </p:pic>
      <p:sp>
        <p:nvSpPr>
          <p:cNvPr id="12" name="Oval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9C1A01-6FB5-43CE-ADCC-936728ACAC0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66851" y="4954544"/>
            <a:ext cx="2384076" cy="702987"/>
          </a:xfrm>
          <a:scene3d>
            <a:camera prst="isometricOffAxis1Right"/>
            <a:lightRig rig="threePt" dir="t"/>
          </a:scene3d>
        </p:spPr>
        <p:txBody>
          <a:bodyPr>
            <a:normAutofit/>
          </a:bodyPr>
          <a:lstStyle/>
          <a:p>
            <a:r>
              <a:rPr lang="fr-CA" sz="3500" b="1" dirty="0">
                <a:solidFill>
                  <a:schemeClr val="tx2">
                    <a:lumMod val="75000"/>
                  </a:schemeClr>
                </a:solidFill>
              </a:rPr>
              <a:t>Évaluation</a:t>
            </a:r>
          </a:p>
        </p:txBody>
      </p:sp>
      <p:sp>
        <p:nvSpPr>
          <p:cNvPr id="3" name="Espace réservé du contenu 2"/>
          <p:cNvSpPr>
            <a:spLocks noGrp="1"/>
          </p:cNvSpPr>
          <p:nvPr>
            <p:ph idx="1"/>
          </p:nvPr>
        </p:nvSpPr>
        <p:spPr>
          <a:xfrm>
            <a:off x="2802447" y="4739796"/>
            <a:ext cx="6090033" cy="1509935"/>
          </a:xfrm>
        </p:spPr>
        <p:txBody>
          <a:bodyPr anchor="ctr">
            <a:noAutofit/>
          </a:bodyPr>
          <a:lstStyle/>
          <a:p>
            <a:pPr>
              <a:lnSpc>
                <a:spcPct val="90000"/>
              </a:lnSpc>
            </a:pPr>
            <a:r>
              <a:rPr lang="fr-CA" sz="2600" dirty="0">
                <a:solidFill>
                  <a:srgbClr val="000000"/>
                </a:solidFill>
                <a:latin typeface="Verdana" panose="020B0604030504040204" pitchFamily="34" charset="0"/>
                <a:ea typeface="Verdana" panose="020B0604030504040204" pitchFamily="34" charset="0"/>
              </a:rPr>
              <a:t>Quand je suis </a:t>
            </a:r>
            <a:r>
              <a:rPr lang="fr-CA" sz="2600">
                <a:solidFill>
                  <a:srgbClr val="000000"/>
                </a:solidFill>
                <a:latin typeface="Verdana" panose="020B0604030504040204" pitchFamily="34" charset="0"/>
                <a:ea typeface="Verdana" panose="020B0604030504040204" pitchFamily="34" charset="0"/>
              </a:rPr>
              <a:t>arrivé.e </a:t>
            </a:r>
            <a:r>
              <a:rPr lang="fr-CA" sz="2600" dirty="0">
                <a:solidFill>
                  <a:srgbClr val="000000"/>
                </a:solidFill>
                <a:latin typeface="Verdana" panose="020B0604030504040204" pitchFamily="34" charset="0"/>
                <a:ea typeface="Verdana" panose="020B0604030504040204" pitchFamily="34" charset="0"/>
              </a:rPr>
              <a:t>en début de rencontre, j’étais…</a:t>
            </a:r>
          </a:p>
          <a:p>
            <a:pPr>
              <a:lnSpc>
                <a:spcPct val="90000"/>
              </a:lnSpc>
            </a:pPr>
            <a:endParaRPr lang="fr-CA" sz="2600" dirty="0">
              <a:solidFill>
                <a:srgbClr val="000000"/>
              </a:solidFill>
              <a:latin typeface="Verdana" panose="020B0604030504040204" pitchFamily="34" charset="0"/>
              <a:ea typeface="Verdana" panose="020B0604030504040204" pitchFamily="34" charset="0"/>
            </a:endParaRPr>
          </a:p>
          <a:p>
            <a:pPr>
              <a:lnSpc>
                <a:spcPct val="90000"/>
              </a:lnSpc>
            </a:pPr>
            <a:r>
              <a:rPr lang="fr-CA" sz="2600" dirty="0">
                <a:solidFill>
                  <a:srgbClr val="000000"/>
                </a:solidFill>
                <a:latin typeface="Verdana" panose="020B0604030504040204" pitchFamily="34" charset="0"/>
                <a:ea typeface="Verdana" panose="020B0604030504040204" pitchFamily="34" charset="0"/>
              </a:rPr>
              <a:t>Au terme de cette rencontre,     je pars…</a:t>
            </a:r>
          </a:p>
        </p:txBody>
      </p:sp>
      <p:pic>
        <p:nvPicPr>
          <p:cNvPr id="8" name="Graphique 7" descr="Empreinte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174F981-28A3-43E6-AB5D-85C6AD748210}"/>
              </a:ext>
            </a:extLst>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6"/>
              </a:ext>
            </a:extLst>
          </a:blip>
          <a:stretch>
            <a:fillRect/>
          </a:stretch>
        </p:blipFill>
        <p:spPr>
          <a:xfrm>
            <a:off x="884757" y="4145510"/>
            <a:ext cx="914400" cy="1150686"/>
          </a:xfrm>
          <a:prstGeom prst="rect">
            <a:avLst/>
          </a:prstGeom>
          <a:scene3d>
            <a:camera prst="perspectiveRelaxed" fov="2400000">
              <a:rot lat="17973601" lon="0" rev="0"/>
            </a:camera>
            <a:lightRig rig="threePt" dir="t"/>
          </a:scene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000298"/>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BCAF43-A8D8-4ADC-A33D-08BFED7BE044}"/>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0" y="20960"/>
            <a:ext cx="9143999" cy="4920208"/>
          </a:xfrm>
          <a:prstGeom prst="rect">
            <a:avLst/>
          </a:prstGeom>
        </p:spPr>
      </p:pic>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09A529-E47C-4634-BB98-0A9526C372B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1657"/>
          <a:stretch/>
        </p:blipFill>
        <p:spPr>
          <a:xfrm>
            <a:off x="0" y="3542616"/>
            <a:ext cx="9144000" cy="3315384"/>
          </a:xfrm>
          <a:prstGeom prst="rect">
            <a:avLst/>
          </a:prstGeom>
        </p:spPr>
      </p:pic>
      <p:sp>
        <p:nvSpPr>
          <p:cNvPr id="12" name="Oval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9C1A01-6FB5-43CE-ADCC-936728ACAC0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A1A7C4-AF24-48B4-995D-508F671CA133}"/>
              </a:ext>
            </a:extLst>
          </p:cNvPr>
          <p:cNvSpPr txBox="1"/>
          <p:nvPr/>
        </p:nvSpPr>
        <p:spPr>
          <a:xfrm>
            <a:off x="622762" y="3429000"/>
            <a:ext cx="7668852" cy="2954655"/>
          </a:xfrm>
          <a:prstGeom prst="rect">
            <a:avLst/>
          </a:prstGeom>
          <a:noFill/>
        </p:spPr>
        <p:txBody>
          <a:bodyPr wrap="square" rtlCol="0">
            <a:spAutoFit/>
          </a:bodyPr>
          <a:lstStyle/>
          <a:p>
            <a:r>
              <a:rPr lang="fr-CA" b="1" dirty="0">
                <a:solidFill>
                  <a:srgbClr val="070206"/>
                </a:solidFill>
                <a:latin typeface="Century Gothic" panose="020B0502020202020204" pitchFamily="34" charset="0"/>
              </a:rPr>
              <a:t>Conception et rédaction: </a:t>
            </a:r>
          </a:p>
          <a:p>
            <a:r>
              <a:rPr lang="fr-CA" b="1" dirty="0">
                <a:solidFill>
                  <a:srgbClr val="472A26"/>
                </a:solidFill>
                <a:latin typeface="Century Gothic" panose="020B0502020202020204" pitchFamily="34" charset="0"/>
              </a:rPr>
              <a:t>	Lyne Groulx, responsable du catéchuménat, 	</a:t>
            </a:r>
          </a:p>
          <a:p>
            <a:r>
              <a:rPr lang="fr-CA" b="1" dirty="0">
                <a:solidFill>
                  <a:srgbClr val="472A26"/>
                </a:solidFill>
                <a:latin typeface="Century Gothic" panose="020B0502020202020204" pitchFamily="34" charset="0"/>
              </a:rPr>
              <a:t>	Diocèse Saint-Jean-Longueuil</a:t>
            </a:r>
          </a:p>
          <a:p>
            <a:endParaRPr lang="fr-CA" sz="800" b="1" dirty="0">
              <a:solidFill>
                <a:srgbClr val="472A26"/>
              </a:solidFill>
              <a:latin typeface="Century Gothic" panose="020B0502020202020204" pitchFamily="34" charset="0"/>
            </a:endParaRPr>
          </a:p>
          <a:p>
            <a:r>
              <a:rPr lang="fr-CA" b="1" dirty="0">
                <a:solidFill>
                  <a:srgbClr val="070206"/>
                </a:solidFill>
                <a:latin typeface="Century Gothic" panose="020B0502020202020204" pitchFamily="34" charset="0"/>
              </a:rPr>
              <a:t>Équipe de collaboration à la rédaction: </a:t>
            </a:r>
          </a:p>
          <a:p>
            <a:r>
              <a:rPr lang="fr-CA" b="1" dirty="0">
                <a:solidFill>
                  <a:srgbClr val="472A26"/>
                </a:solidFill>
                <a:latin typeface="Century Gothic" panose="020B0502020202020204" pitchFamily="34" charset="0"/>
              </a:rPr>
              <a:t>	Suzanne Desrochers, Office de la Catéchèse du Québec</a:t>
            </a:r>
          </a:p>
          <a:p>
            <a:r>
              <a:rPr lang="fr-CA" b="1" dirty="0">
                <a:solidFill>
                  <a:srgbClr val="472A26"/>
                </a:solidFill>
                <a:latin typeface="Century Gothic" panose="020B0502020202020204" pitchFamily="34" charset="0"/>
              </a:rPr>
              <a:t>	Carole Harrison, membre de l’équipe du catéchuménat, 	Diocèse de Québec</a:t>
            </a:r>
          </a:p>
          <a:p>
            <a:endParaRPr lang="fr-CA" sz="800" b="1" dirty="0">
              <a:solidFill>
                <a:srgbClr val="472A26"/>
              </a:solidFill>
              <a:latin typeface="Century Gothic" panose="020B0502020202020204" pitchFamily="34" charset="0"/>
            </a:endParaRPr>
          </a:p>
          <a:p>
            <a:r>
              <a:rPr lang="fr-CA" b="1" dirty="0">
                <a:latin typeface="Century Gothic" panose="020B0502020202020204" pitchFamily="34" charset="0"/>
              </a:rPr>
              <a:t>Texte biblique: </a:t>
            </a:r>
            <a:r>
              <a:rPr lang="fr-CA" b="1" dirty="0">
                <a:solidFill>
                  <a:srgbClr val="472A26"/>
                </a:solidFill>
                <a:latin typeface="Century Gothic" panose="020B0502020202020204" pitchFamily="34" charset="0"/>
              </a:rPr>
              <a:t>Traduction liturgique de la Bible, </a:t>
            </a:r>
            <a:r>
              <a:rPr lang="fr-CA" dirty="0">
                <a:solidFill>
                  <a:srgbClr val="472A26"/>
                </a:solidFill>
                <a:latin typeface="Century Gothic" panose="020B0502020202020204" pitchFamily="34" charset="0"/>
                <a:hlinkClick r:id="rId4">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aelf.org/bible</a:t>
            </a:r>
            <a:endParaRPr lang="fr-CA" b="1" dirty="0">
              <a:solidFill>
                <a:srgbClr val="472A26"/>
              </a:solidFill>
              <a:latin typeface="Century Gothic" panose="020B0502020202020204" pitchFamily="34" charset="0"/>
            </a:endParaRPr>
          </a:p>
          <a:p>
            <a:endParaRPr lang="fr-CA" sz="800" b="1" dirty="0">
              <a:solidFill>
                <a:srgbClr val="472A26"/>
              </a:solidFill>
              <a:latin typeface="Century Gothic" panose="020B0502020202020204" pitchFamily="34" charset="0"/>
            </a:endParaRPr>
          </a:p>
          <a:p>
            <a:r>
              <a:rPr lang="fr-CA" b="1" dirty="0">
                <a:solidFill>
                  <a:srgbClr val="070206"/>
                </a:solidFill>
                <a:latin typeface="Century Gothic" panose="020B0502020202020204" pitchFamily="34" charset="0"/>
              </a:rPr>
              <a:t>Images:</a:t>
            </a:r>
          </a:p>
        </p:txBody>
      </p:sp>
      <p:pic>
        <p:nvPicPr>
          <p:cNvPr id="13" name="Imag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C004B0-BFC5-450A-9848-4F7D85FFCE8C}"/>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83583" y="6110391"/>
            <a:ext cx="916189" cy="637771"/>
          </a:xfrm>
          <a:prstGeom prst="rect">
            <a:avLst/>
          </a:prstGeom>
        </p:spPr>
      </p:pic>
      <p:pic>
        <p:nvPicPr>
          <p:cNvPr id="14" name="Imag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5387D2-D7C8-4736-AF12-DEBBE3EBFB61}"/>
              </a:ext>
            </a:extLst>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06549" y="6216047"/>
            <a:ext cx="1170131" cy="420516"/>
          </a:xfrm>
          <a:prstGeom prst="rect">
            <a:avLst/>
          </a:prstGeom>
        </p:spPr>
      </p:pic>
      <p:pic>
        <p:nvPicPr>
          <p:cNvPr id="15" name="Imag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C36ED7-3258-4111-88E1-9B6DBB792A1E}"/>
              </a:ext>
            </a:extLst>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67944" y="6110392"/>
            <a:ext cx="2279700" cy="631827"/>
          </a:xfrm>
          <a:prstGeom prst="rect">
            <a:avLst/>
          </a:prstGeom>
        </p:spPr>
      </p:pic>
      <p:pic>
        <p:nvPicPr>
          <p:cNvPr id="16" name="Imag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56C5A0-28E0-4320-B772-6ACD91E74E80}"/>
              </a:ext>
            </a:extLst>
          </p:cNvPr>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10267" y="6025712"/>
            <a:ext cx="1152128" cy="35794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31993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97FF88-1CB4-495C-9504-FD36296B35C7}"/>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13"/>
          <a:stretch/>
        </p:blipFill>
        <p:spPr>
          <a:xfrm>
            <a:off x="0" y="0"/>
            <a:ext cx="9144000" cy="6858000"/>
          </a:xfrm>
          <a:prstGeom prst="rect">
            <a:avLst/>
          </a:prstGeom>
        </p:spPr>
      </p:pic>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082BBB-061D-45E0-8931-B4153AFF4660}"/>
              </a:ext>
            </a:extLst>
          </p:cNvPr>
          <p:cNvSpPr/>
          <p:nvPr/>
        </p:nvSpPr>
        <p:spPr>
          <a:xfrm>
            <a:off x="457200" y="297230"/>
            <a:ext cx="8229600" cy="6560770"/>
          </a:xfrm>
          <a:prstGeom prst="rect">
            <a:avLst/>
          </a:prstGeom>
        </p:spPr>
        <p:txBody>
          <a:bodyPr wrap="square">
            <a:spAutoFit/>
          </a:bodyPr>
          <a:lstStyle/>
          <a:p>
            <a:pPr algn="ctr">
              <a:lnSpc>
                <a:spcPct val="107000"/>
              </a:lnSpc>
              <a:spcAft>
                <a:spcPts val="800"/>
              </a:spcAft>
            </a:pPr>
            <a:r>
              <a:rPr lang="fr-CA" sz="2000" b="1" u="sng" dirty="0">
                <a:solidFill>
                  <a:srgbClr val="4472C4"/>
                </a:solidFill>
                <a:latin typeface="Verdana" panose="020B0604030504040204" pitchFamily="34" charset="0"/>
                <a:ea typeface="Calibri" panose="020F0502020204030204" pitchFamily="34" charset="0"/>
                <a:cs typeface="Times New Roman" panose="02020603050405020304" pitchFamily="18" charset="0"/>
              </a:rPr>
              <a:t>CREDO ou Symbole des Apôtres</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fr-CA" sz="1600" i="1" dirty="0">
                <a:solidFill>
                  <a:srgbClr val="4472C4"/>
                </a:solidFill>
                <a:latin typeface="Arial" panose="020B0604020202020204" pitchFamily="34" charset="0"/>
                <a:ea typeface="Calibri" panose="020F0502020204030204" pitchFamily="34" charset="0"/>
                <a:cs typeface="Arial" panose="020B0604020202020204" pitchFamily="34" charset="0"/>
              </a:rPr>
              <a:t>La prière du Credo est un résumé de la foi chrétienne. </a:t>
            </a:r>
            <a:endParaRPr lang="fr-CA"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fr-CA" sz="1600" i="1" dirty="0">
                <a:solidFill>
                  <a:srgbClr val="4472C4"/>
                </a:solidFill>
                <a:latin typeface="Arial" panose="020B0604020202020204" pitchFamily="34" charset="0"/>
                <a:ea typeface="Calibri" panose="020F0502020204030204" pitchFamily="34" charset="0"/>
                <a:cs typeface="Arial" panose="020B0604020202020204" pitchFamily="34" charset="0"/>
              </a:rPr>
              <a:t>Le terme de « Credo » vient des mots « je crois ».</a:t>
            </a:r>
            <a:endParaRPr lang="fr-CA"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 </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Je crois en Dieu, le Père tout-puissant, </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créateur du ciel et de la terre ;</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0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 </a:t>
            </a:r>
            <a:endParaRPr lang="fr-CA" sz="10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et en Jésus-Christ, son Fils unique, notre Seigneur,</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qui a été conçu du Saint-Esprit, est né de la Vierge Marie,</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a souffert sous Ponce Pilate, a été crucifié,</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est mort et a été enseveli, est descendu aux enfers,</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le troisième jour est ressuscité des morts, est monté aux cieux,</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est assis à la droite de Dieu le Père tout-puissant,</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d’où il viendra juger les vivants et les morts.</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0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 </a:t>
            </a:r>
            <a:endParaRPr lang="fr-CA" sz="10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Je crois en l’Esprit-Saint,</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à la sainte Église catholique, à la communion des saints,</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à la rémission des péchés, à la résurrection de la chair,</a:t>
            </a:r>
            <a:endParaRPr lang="fr-CA" sz="1600" dirty="0">
              <a:solidFill>
                <a:srgbClr val="60381B"/>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60381B"/>
                </a:solidFill>
                <a:latin typeface="Verdana" panose="020B0604030504040204" pitchFamily="34" charset="0"/>
                <a:ea typeface="Calibri" panose="020F0502020204030204" pitchFamily="34" charset="0"/>
                <a:cs typeface="Times New Roman" panose="02020603050405020304" pitchFamily="18" charset="0"/>
              </a:rPr>
              <a:t>à la vie éternelle. Amen.</a:t>
            </a:r>
            <a:endParaRPr lang="fr-CA" sz="1600" dirty="0">
              <a:solidFill>
                <a:srgbClr val="60381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97905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6000" b="1" kern="1200" dirty="0" err="1">
                <a:solidFill>
                  <a:srgbClr val="FFFFFF"/>
                </a:solidFill>
                <a:latin typeface="Verdana" panose="020B0604030504040204" pitchFamily="34" charset="0"/>
                <a:ea typeface="Verdana" panose="020B0604030504040204" pitchFamily="34" charset="0"/>
              </a:rPr>
              <a:t>Jésus</a:t>
            </a:r>
            <a:r>
              <a:rPr lang="en-US" sz="6000" b="1" kern="1200" dirty="0">
                <a:solidFill>
                  <a:srgbClr val="FFFFFF"/>
                </a:solidFill>
                <a:latin typeface="Verdana" panose="020B0604030504040204" pitchFamily="34" charset="0"/>
                <a:ea typeface="Verdana" panose="020B0604030504040204" pitchFamily="34" charset="0"/>
              </a:rPr>
              <a:t> de Nazareth</a:t>
            </a: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98A980-373D-4FE2-933A-226077CB5BB3}"/>
              </a:ext>
            </a:extLst>
          </p:cNvPr>
          <p:cNvSpPr/>
          <p:nvPr/>
        </p:nvSpPr>
        <p:spPr>
          <a:xfrm>
            <a:off x="827584" y="4636467"/>
            <a:ext cx="7344816" cy="1136786"/>
          </a:xfrm>
          <a:prstGeom prst="rect">
            <a:avLst/>
          </a:prstGeom>
        </p:spPr>
        <p:txBody>
          <a:bodyPr wrap="square">
            <a:spAutoFit/>
          </a:bodyPr>
          <a:lstStyle/>
          <a:p>
            <a:pPr algn="ctr">
              <a:lnSpc>
                <a:spcPct val="107000"/>
              </a:lnSpc>
              <a:spcAft>
                <a:spcPts val="800"/>
              </a:spcAft>
            </a:pPr>
            <a:r>
              <a:rPr lang="fr-CA" sz="40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Qui est Jésus pour moi ?</a:t>
            </a:r>
          </a:p>
          <a:p>
            <a:pPr algn="ctr">
              <a:lnSpc>
                <a:spcPct val="107000"/>
              </a:lnSpc>
              <a:spcAft>
                <a:spcPts val="800"/>
              </a:spcAft>
            </a:pPr>
            <a:endParaRPr lang="fr-CA"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4222BE-3809-4D9F-BB3C-867B723CFEA9}"/>
              </a:ext>
            </a:extLst>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28933" y="395528"/>
            <a:ext cx="3432345" cy="18411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42494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6000" b="1" kern="1200" dirty="0">
                <a:solidFill>
                  <a:srgbClr val="FFFFFF"/>
                </a:solidFill>
                <a:latin typeface="Verdana" panose="020B0604030504040204" pitchFamily="34" charset="0"/>
                <a:ea typeface="Verdana" panose="020B0604030504040204" pitchFamily="34" charset="0"/>
              </a:rPr>
              <a:t>Et </a:t>
            </a:r>
            <a:r>
              <a:rPr lang="en-US" sz="6000" b="1" kern="1200" dirty="0" err="1">
                <a:solidFill>
                  <a:srgbClr val="FFFFFF"/>
                </a:solidFill>
                <a:latin typeface="Verdana" panose="020B0604030504040204" pitchFamily="34" charset="0"/>
                <a:ea typeface="Verdana" panose="020B0604030504040204" pitchFamily="34" charset="0"/>
              </a:rPr>
              <a:t>Jésus</a:t>
            </a:r>
            <a:r>
              <a:rPr lang="en-US" sz="6000" b="1" kern="1200" dirty="0">
                <a:solidFill>
                  <a:srgbClr val="FFFFFF"/>
                </a:solidFill>
                <a:latin typeface="Verdana" panose="020B0604030504040204" pitchFamily="34" charset="0"/>
                <a:ea typeface="Verdana" panose="020B0604030504040204" pitchFamily="34" charset="0"/>
              </a:rPr>
              <a:t> Christ ?</a:t>
            </a: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E77218-4C63-472C-B224-B16427005073}"/>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5521826" y="47682"/>
            <a:ext cx="3528105" cy="2352070"/>
          </a:xfrm>
          <a:prstGeom prst="ellipse">
            <a:avLst/>
          </a:prstGeom>
          <a:ln>
            <a:noFill/>
          </a:ln>
          <a:effectLst>
            <a:softEdge rad="112500"/>
          </a:effectLst>
        </p:spPr>
      </p:pic>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EEB477-F47B-4531-AC79-C764E4698BD1}"/>
              </a:ext>
            </a:extLst>
          </p:cNvPr>
          <p:cNvSpPr/>
          <p:nvPr/>
        </p:nvSpPr>
        <p:spPr>
          <a:xfrm>
            <a:off x="683568" y="4062121"/>
            <a:ext cx="7894989" cy="2893677"/>
          </a:xfrm>
          <a:prstGeom prst="rect">
            <a:avLst/>
          </a:prstGeom>
        </p:spPr>
        <p:txBody>
          <a:bodyPr wrap="square">
            <a:spAutoFit/>
          </a:bodyPr>
          <a:lstStyle/>
          <a:p>
            <a:pPr algn="ctr">
              <a:lnSpc>
                <a:spcPct val="107000"/>
              </a:lnSpc>
              <a:spcAft>
                <a:spcPts val="800"/>
              </a:spcAft>
            </a:pPr>
            <a:r>
              <a:rPr lang="fr-CA" sz="32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Quand on parle de </a:t>
            </a:r>
          </a:p>
          <a:p>
            <a:pPr algn="ctr">
              <a:lnSpc>
                <a:spcPct val="107000"/>
              </a:lnSpc>
              <a:spcAft>
                <a:spcPts val="800"/>
              </a:spcAft>
            </a:pPr>
            <a:r>
              <a:rPr lang="fr-CA" sz="32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 </a:t>
            </a:r>
            <a:r>
              <a:rPr lang="fr-CA" sz="3200" b="1" dirty="0">
                <a:solidFill>
                  <a:srgbClr val="925E36"/>
                </a:solidFill>
                <a:latin typeface="Verdana" panose="020B0604030504040204" pitchFamily="34" charset="0"/>
                <a:ea typeface="Calibri" panose="020F0502020204030204" pitchFamily="34" charset="0"/>
                <a:cs typeface="Times New Roman" panose="02020603050405020304" pitchFamily="18" charset="0"/>
              </a:rPr>
              <a:t>Jésus de Nazareth </a:t>
            </a:r>
            <a:r>
              <a:rPr lang="fr-CA" sz="32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CA" sz="32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et de « </a:t>
            </a:r>
            <a:r>
              <a:rPr lang="fr-CA" sz="3200" b="1" dirty="0">
                <a:solidFill>
                  <a:srgbClr val="925E36"/>
                </a:solidFill>
                <a:latin typeface="Verdana" panose="020B0604030504040204" pitchFamily="34" charset="0"/>
                <a:cs typeface="Times New Roman" panose="02020603050405020304" pitchFamily="18" charset="0"/>
              </a:rPr>
              <a:t>Jésus Christ </a:t>
            </a:r>
            <a:r>
              <a:rPr lang="fr-CA" sz="32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CA" sz="32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est-ce la même chose?</a:t>
            </a:r>
          </a:p>
          <a:p>
            <a:pPr algn="ctr">
              <a:lnSpc>
                <a:spcPct val="107000"/>
              </a:lnSpc>
              <a:spcAft>
                <a:spcPts val="800"/>
              </a:spcAft>
            </a:pPr>
            <a:endParaRPr lang="fr-CA"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7405197"/>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fontScale="90000"/>
          </a:bodyPr>
          <a:lstStyle/>
          <a:p>
            <a:pPr>
              <a:lnSpc>
                <a:spcPct val="90000"/>
              </a:lnSpc>
            </a:pPr>
            <a:r>
              <a:rPr lang="en-US" sz="6000" b="1" kern="1200" dirty="0">
                <a:solidFill>
                  <a:srgbClr val="FFFFFF"/>
                </a:solidFill>
                <a:latin typeface="Verdana" panose="020B0604030504040204" pitchFamily="34" charset="0"/>
                <a:ea typeface="Verdana" panose="020B0604030504040204" pitchFamily="34" charset="0"/>
              </a:rPr>
              <a:t>Et </a:t>
            </a:r>
            <a:r>
              <a:rPr lang="en-US" sz="6000" b="1" kern="1200" dirty="0" err="1">
                <a:solidFill>
                  <a:srgbClr val="FFFFFF"/>
                </a:solidFill>
                <a:latin typeface="Verdana" panose="020B0604030504040204" pitchFamily="34" charset="0"/>
                <a:ea typeface="Verdana" panose="020B0604030504040204" pitchFamily="34" charset="0"/>
              </a:rPr>
              <a:t>en</a:t>
            </a:r>
            <a:r>
              <a:rPr lang="en-US" sz="6000" b="1" kern="1200" dirty="0">
                <a:solidFill>
                  <a:srgbClr val="FFFFFF"/>
                </a:solidFill>
                <a:latin typeface="Verdana" panose="020B0604030504040204" pitchFamily="34" charset="0"/>
                <a:ea typeface="Verdana" panose="020B0604030504040204" pitchFamily="34" charset="0"/>
              </a:rPr>
              <a:t> </a:t>
            </a:r>
            <a:r>
              <a:rPr lang="en-US" sz="6000" b="1" kern="1200" dirty="0" err="1">
                <a:solidFill>
                  <a:srgbClr val="FFFFFF"/>
                </a:solidFill>
                <a:latin typeface="Verdana" panose="020B0604030504040204" pitchFamily="34" charset="0"/>
                <a:ea typeface="Verdana" panose="020B0604030504040204" pitchFamily="34" charset="0"/>
              </a:rPr>
              <a:t>Jésus</a:t>
            </a:r>
            <a:r>
              <a:rPr lang="en-US" sz="6000" b="1" kern="1200" dirty="0">
                <a:solidFill>
                  <a:srgbClr val="FFFFFF"/>
                </a:solidFill>
                <a:latin typeface="Verdana" panose="020B0604030504040204" pitchFamily="34" charset="0"/>
                <a:ea typeface="Verdana" panose="020B0604030504040204" pitchFamily="34" charset="0"/>
              </a:rPr>
              <a:t> Christ …</a:t>
            </a:r>
          </a:p>
        </p:txBody>
      </p:sp>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1E992E-5F21-4452-8846-3BE0E8E4A10A}"/>
              </a:ext>
            </a:extLst>
          </p:cNvPr>
          <p:cNvSpPr/>
          <p:nvPr/>
        </p:nvSpPr>
        <p:spPr>
          <a:xfrm>
            <a:off x="565443" y="4269807"/>
            <a:ext cx="8013114" cy="1735732"/>
          </a:xfrm>
          <a:prstGeom prst="rect">
            <a:avLst/>
          </a:prstGeom>
        </p:spPr>
        <p:txBody>
          <a:bodyPr wrap="square">
            <a:spAutoFit/>
          </a:bodyPr>
          <a:lstStyle/>
          <a:p>
            <a:pPr algn="ctr">
              <a:lnSpc>
                <a:spcPct val="107000"/>
              </a:lnSpc>
              <a:spcAft>
                <a:spcPts val="800"/>
              </a:spcAft>
            </a:pPr>
            <a:r>
              <a:rPr lang="fr-CA" sz="3000" b="1"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son Fils unique, notre Seigneur,</a:t>
            </a:r>
            <a:endParaRPr lang="fr-CA" sz="3000"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r>
              <a:rPr lang="fr-CA" sz="3000" b="1"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qui a été conçu du Saint-Esprit, </a:t>
            </a:r>
          </a:p>
          <a:p>
            <a:pPr algn="ctr">
              <a:lnSpc>
                <a:spcPct val="107000"/>
              </a:lnSpc>
              <a:spcAft>
                <a:spcPts val="800"/>
              </a:spcAft>
            </a:pPr>
            <a:r>
              <a:rPr lang="fr-CA" sz="3000" b="1"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est né de la Vierge Marie</a:t>
            </a:r>
            <a:endParaRPr lang="fr-CA" sz="3000" dirty="0">
              <a:solidFill>
                <a:schemeClr val="accent1"/>
              </a:solidFill>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6D8AB9-FA10-49B2-8D24-59E3B5D3C0F3}"/>
              </a:ext>
            </a:extLst>
          </p:cNvPr>
          <p:cNvSpPr/>
          <p:nvPr/>
        </p:nvSpPr>
        <p:spPr>
          <a:xfrm>
            <a:off x="-4938" y="520641"/>
            <a:ext cx="5513041" cy="497444"/>
          </a:xfrm>
          <a:prstGeom prst="rect">
            <a:avLst/>
          </a:prstGeom>
        </p:spPr>
        <p:txBody>
          <a:bodyPr wrap="square">
            <a:spAutoFit/>
          </a:bodyPr>
          <a:lstStyle/>
          <a:p>
            <a:pPr algn="ctr">
              <a:lnSpc>
                <a:spcPct val="107000"/>
              </a:lnSpc>
              <a:spcAft>
                <a:spcPts val="800"/>
              </a:spcAft>
            </a:pPr>
            <a:r>
              <a:rPr lang="fr-CA" sz="2600" b="1" dirty="0">
                <a:solidFill>
                  <a:schemeClr val="accent1"/>
                </a:solidFill>
                <a:latin typeface="Verdana" panose="020B0604030504040204" pitchFamily="34" charset="0"/>
                <a:ea typeface="Calibri" panose="020F0502020204030204" pitchFamily="34" charset="0"/>
                <a:cs typeface="Times New Roman" panose="02020603050405020304" pitchFamily="18" charset="0"/>
              </a:rPr>
              <a:t>Revenons à notre Credo …</a:t>
            </a:r>
            <a:endParaRPr lang="fr-CA" sz="2600" dirty="0">
              <a:solidFill>
                <a:schemeClr val="accent1"/>
              </a:solidFill>
            </a:endParaRP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E77218-4C63-472C-B224-B16427005073}"/>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5195150" y="47682"/>
            <a:ext cx="4181457" cy="2352070"/>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724308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C995C3-2A32-4B6D-ACF3-E95856413D34}"/>
              </a:ext>
            </a:extLst>
          </p:cNvPr>
          <p:cNvSpPr txBox="1"/>
          <p:nvPr/>
        </p:nvSpPr>
        <p:spPr>
          <a:xfrm>
            <a:off x="351781" y="2276872"/>
            <a:ext cx="8548290" cy="4464496"/>
          </a:xfrm>
          <a:prstGeom prst="rect">
            <a:avLst/>
          </a:prstGeom>
          <a:solidFill>
            <a:srgbClr val="FFFFCC"/>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cs typeface="Arial" panose="020B0604020202020204" pitchFamily="34" charset="0"/>
              </a:rPr>
              <a:t>26</a:t>
            </a:r>
            <a:r>
              <a:rPr lang="fr-FR" dirty="0">
                <a:latin typeface="Avenir Next LT Pro" panose="020B0504020202020204" pitchFamily="34" charset="0"/>
                <a:cs typeface="Arial" panose="020B0604020202020204" pitchFamily="34" charset="0"/>
              </a:rPr>
              <a:t> Le sixième mois, l’ange Gabriel fut envoyé par Dieu dans une ville de Galilée, appelée Nazareth,</a:t>
            </a:r>
            <a:r>
              <a:rPr lang="fr-FR" b="1" baseline="30000" dirty="0">
                <a:latin typeface="Avenir Next LT Pro" panose="020B0504020202020204" pitchFamily="34" charset="0"/>
                <a:cs typeface="Arial" panose="020B0604020202020204" pitchFamily="34" charset="0"/>
              </a:rPr>
              <a:t>27</a:t>
            </a:r>
            <a:r>
              <a:rPr lang="fr-FR" dirty="0">
                <a:latin typeface="Avenir Next LT Pro" panose="020B0504020202020204" pitchFamily="34" charset="0"/>
                <a:cs typeface="Arial" panose="020B0604020202020204" pitchFamily="34" charset="0"/>
              </a:rPr>
              <a:t> à une jeune fille vierge, accordée en mariage à un homme de la maison de David, appelé Joseph ; et le nom de la jeune fille était Marie. </a:t>
            </a:r>
          </a:p>
          <a:p>
            <a:pPr algn="just"/>
            <a:r>
              <a:rPr lang="fr-FR" b="1" baseline="30000" dirty="0">
                <a:latin typeface="Avenir Next LT Pro" panose="020B0504020202020204" pitchFamily="34" charset="0"/>
                <a:cs typeface="Arial" panose="020B0604020202020204" pitchFamily="34" charset="0"/>
              </a:rPr>
              <a:t>28</a:t>
            </a:r>
            <a:r>
              <a:rPr lang="fr-FR" dirty="0">
                <a:latin typeface="Avenir Next LT Pro" panose="020B0504020202020204" pitchFamily="34" charset="0"/>
                <a:cs typeface="Arial" panose="020B0604020202020204" pitchFamily="34" charset="0"/>
              </a:rPr>
              <a:t> L’ange entra chez elle et dit : « Je te salue, Comblée-de-grâce, le Seigneur est avec toi. » </a:t>
            </a:r>
            <a:r>
              <a:rPr lang="fr-FR" b="1" baseline="30000" dirty="0">
                <a:latin typeface="Avenir Next LT Pro" panose="020B0504020202020204" pitchFamily="34" charset="0"/>
                <a:cs typeface="Arial" panose="020B0604020202020204" pitchFamily="34" charset="0"/>
              </a:rPr>
              <a:t>29</a:t>
            </a:r>
            <a:r>
              <a:rPr lang="fr-FR" dirty="0">
                <a:latin typeface="Avenir Next LT Pro" panose="020B0504020202020204" pitchFamily="34" charset="0"/>
                <a:cs typeface="Arial" panose="020B0604020202020204" pitchFamily="34" charset="0"/>
              </a:rPr>
              <a:t> À cette parole, elle fut toute bouleversée, et elle se demandait ce que pouvait signifier cette salutation. </a:t>
            </a:r>
          </a:p>
          <a:p>
            <a:pPr algn="just"/>
            <a:endParaRPr lang="fr-FR" sz="800" dirty="0">
              <a:latin typeface="Avenir Next LT Pro" panose="020B0504020202020204" pitchFamily="34" charset="0"/>
              <a:cs typeface="Arial" panose="020B0604020202020204" pitchFamily="34" charset="0"/>
            </a:endParaRPr>
          </a:p>
          <a:p>
            <a:pPr algn="just"/>
            <a:r>
              <a:rPr lang="fr-FR" b="1" baseline="30000" dirty="0">
                <a:latin typeface="Avenir Next LT Pro" panose="020B0504020202020204" pitchFamily="34" charset="0"/>
                <a:cs typeface="Arial" panose="020B0604020202020204" pitchFamily="34" charset="0"/>
              </a:rPr>
              <a:t>30 </a:t>
            </a:r>
            <a:r>
              <a:rPr lang="fr-FR" dirty="0">
                <a:latin typeface="Avenir Next LT Pro" panose="020B0504020202020204" pitchFamily="34" charset="0"/>
                <a:cs typeface="Arial" panose="020B0604020202020204" pitchFamily="34" charset="0"/>
              </a:rPr>
              <a:t>L’ange lui dit alors : « Sois sans crainte, Marie, car tu as trouvé grâce auprès de Dieu.</a:t>
            </a:r>
            <a:r>
              <a:rPr lang="fr-FR" b="1" baseline="30000" dirty="0">
                <a:latin typeface="Avenir Next LT Pro" panose="020B0504020202020204" pitchFamily="34" charset="0"/>
                <a:cs typeface="Arial" panose="020B0604020202020204" pitchFamily="34" charset="0"/>
              </a:rPr>
              <a:t>31</a:t>
            </a:r>
            <a:r>
              <a:rPr lang="fr-FR" dirty="0">
                <a:latin typeface="Avenir Next LT Pro" panose="020B0504020202020204" pitchFamily="34" charset="0"/>
                <a:cs typeface="Arial" panose="020B0604020202020204" pitchFamily="34" charset="0"/>
              </a:rPr>
              <a:t> Voici que tu vas concevoir et enfanter un fils ; tu lui donneras le nom de Jésus. </a:t>
            </a:r>
            <a:r>
              <a:rPr lang="fr-FR" b="1" baseline="30000" dirty="0">
                <a:latin typeface="Avenir Next LT Pro" panose="020B0504020202020204" pitchFamily="34" charset="0"/>
                <a:cs typeface="Arial" panose="020B0604020202020204" pitchFamily="34" charset="0"/>
              </a:rPr>
              <a:t>32</a:t>
            </a:r>
            <a:r>
              <a:rPr lang="fr-FR" dirty="0">
                <a:latin typeface="Avenir Next LT Pro" panose="020B0504020202020204" pitchFamily="34" charset="0"/>
                <a:cs typeface="Arial" panose="020B0604020202020204" pitchFamily="34" charset="0"/>
              </a:rPr>
              <a:t> Il sera grand, il sera appelé Fils du Très-Haut ; le Seigneur Dieu lui donnera le trône de David son père ; </a:t>
            </a:r>
            <a:r>
              <a:rPr lang="fr-FR" b="1" baseline="30000" dirty="0">
                <a:latin typeface="Avenir Next LT Pro" panose="020B0504020202020204" pitchFamily="34" charset="0"/>
                <a:cs typeface="Arial" panose="020B0604020202020204" pitchFamily="34" charset="0"/>
              </a:rPr>
              <a:t>33</a:t>
            </a:r>
            <a:r>
              <a:rPr lang="fr-FR" dirty="0">
                <a:latin typeface="Avenir Next LT Pro" panose="020B0504020202020204" pitchFamily="34" charset="0"/>
                <a:cs typeface="Arial" panose="020B0604020202020204" pitchFamily="34" charset="0"/>
              </a:rPr>
              <a:t> il régnera pour toujours sur la maison de Jacob, et son règne n’aura pas de fin. » </a:t>
            </a:r>
          </a:p>
          <a:p>
            <a:pPr algn="just"/>
            <a:endParaRPr lang="fr-FR" sz="800" dirty="0">
              <a:latin typeface="Avenir Next LT Pro" panose="020B0504020202020204" pitchFamily="34" charset="0"/>
              <a:cs typeface="Arial" panose="020B0604020202020204" pitchFamily="34" charset="0"/>
            </a:endParaRPr>
          </a:p>
          <a:p>
            <a:pPr algn="just"/>
            <a:r>
              <a:rPr lang="fr-FR" b="1" baseline="30000" dirty="0">
                <a:latin typeface="Avenir Next LT Pro" panose="020B0504020202020204" pitchFamily="34" charset="0"/>
                <a:cs typeface="Arial" panose="020B0604020202020204" pitchFamily="34" charset="0"/>
              </a:rPr>
              <a:t>34</a:t>
            </a:r>
            <a:r>
              <a:rPr lang="fr-FR" dirty="0">
                <a:latin typeface="Avenir Next LT Pro" panose="020B0504020202020204" pitchFamily="34" charset="0"/>
                <a:cs typeface="Arial" panose="020B0604020202020204" pitchFamily="34" charset="0"/>
              </a:rPr>
              <a:t> Marie dit à l’ange : « Comment cela va-t-il se faire puisque je ne connais pas d’homme ? » </a:t>
            </a:r>
            <a:r>
              <a:rPr lang="fr-FR" b="1" baseline="30000" dirty="0">
                <a:latin typeface="Avenir Next LT Pro" panose="020B0504020202020204" pitchFamily="34" charset="0"/>
                <a:cs typeface="Arial" panose="020B0604020202020204" pitchFamily="34" charset="0"/>
              </a:rPr>
              <a:t>35</a:t>
            </a:r>
            <a:r>
              <a:rPr lang="fr-FR" dirty="0">
                <a:latin typeface="Avenir Next LT Pro" panose="020B0504020202020204" pitchFamily="34" charset="0"/>
                <a:cs typeface="Arial" panose="020B0604020202020204" pitchFamily="34" charset="0"/>
              </a:rPr>
              <a:t> L’ange lui répondit : « L’Esprit Saint viendra sur toi, et la puissance du Très-Haut te prendra sous son ombre ; c’est pourquoi celui qui va naître sera saint, il sera appelé Fils de Dieu. »</a:t>
            </a:r>
          </a:p>
        </p:txBody>
      </p:sp>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E3629D-AA80-4F9B-8CAE-026E1FB7F8FF}"/>
              </a:ext>
            </a:extLst>
          </p:cNvPr>
          <p:cNvSpPr/>
          <p:nvPr/>
        </p:nvSpPr>
        <p:spPr>
          <a:xfrm>
            <a:off x="349758" y="432065"/>
            <a:ext cx="5086338" cy="1699185"/>
          </a:xfrm>
          <a:prstGeom prst="rect">
            <a:avLst/>
          </a:prstGeom>
          <a:solidFill>
            <a:srgbClr val="708D7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000" dirty="0">
                <a:solidFill>
                  <a:schemeClr val="bg1"/>
                </a:solidFill>
                <a:latin typeface="+mj-lt"/>
                <a:ea typeface="+mj-ea"/>
                <a:cs typeface="+mj-cs"/>
              </a:rPr>
              <a:t>L’annonce à Marie</a:t>
            </a:r>
            <a:br>
              <a:rPr lang="fr-FR" sz="4000" dirty="0">
                <a:solidFill>
                  <a:schemeClr val="bg1"/>
                </a:solidFill>
                <a:latin typeface="+mj-lt"/>
                <a:ea typeface="+mj-ea"/>
                <a:cs typeface="+mj-cs"/>
              </a:rPr>
            </a:br>
            <a:r>
              <a:rPr lang="fr-FR" sz="4000" dirty="0">
                <a:solidFill>
                  <a:schemeClr val="bg1"/>
                </a:solidFill>
                <a:latin typeface="+mj-lt"/>
                <a:ea typeface="+mj-ea"/>
                <a:cs typeface="+mj-cs"/>
              </a:rPr>
              <a:t>(</a:t>
            </a:r>
            <a:r>
              <a:rPr lang="fr-FR" sz="4000" dirty="0" err="1">
                <a:solidFill>
                  <a:schemeClr val="bg1"/>
                </a:solidFill>
                <a:latin typeface="+mj-lt"/>
                <a:ea typeface="+mj-ea"/>
                <a:cs typeface="+mj-cs"/>
              </a:rPr>
              <a:t>Lc</a:t>
            </a:r>
            <a:r>
              <a:rPr lang="fr-FR" sz="4000" dirty="0">
                <a:solidFill>
                  <a:schemeClr val="bg1"/>
                </a:solidFill>
                <a:latin typeface="+mj-lt"/>
                <a:ea typeface="+mj-ea"/>
                <a:cs typeface="+mj-cs"/>
              </a:rPr>
              <a:t> 1, 26-35)</a:t>
            </a:r>
            <a:endParaRPr lang="fr-CA" sz="4000" dirty="0">
              <a:solidFill>
                <a:schemeClr val="bg1"/>
              </a:solidFill>
              <a:latin typeface="+mj-lt"/>
              <a:ea typeface="+mj-ea"/>
              <a:cs typeface="+mj-cs"/>
            </a:endParaRPr>
          </a:p>
        </p:txBody>
      </p:sp>
      <p:pic>
        <p:nvPicPr>
          <p:cNvPr id="14" name="Image 13" descr="Une image contenant sous-vêtemen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00B848-2633-43CA-86C0-3A8291B9AEA0}"/>
              </a:ext>
            </a:extLst>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70493" y="432065"/>
            <a:ext cx="3223749" cy="16991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345634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C995C3-2A32-4B6D-ACF3-E95856413D34}"/>
              </a:ext>
            </a:extLst>
          </p:cNvPr>
          <p:cNvSpPr txBox="1"/>
          <p:nvPr/>
        </p:nvSpPr>
        <p:spPr>
          <a:xfrm>
            <a:off x="351781" y="2276872"/>
            <a:ext cx="8548290" cy="4464496"/>
          </a:xfrm>
          <a:prstGeom prst="rect">
            <a:avLst/>
          </a:prstGeom>
          <a:solidFill>
            <a:srgbClr val="FFFFCC"/>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cs typeface="Arial" panose="020B0604020202020204" pitchFamily="34" charset="0"/>
              </a:rPr>
              <a:t>26</a:t>
            </a:r>
            <a:r>
              <a:rPr lang="fr-FR" dirty="0">
                <a:latin typeface="Avenir Next LT Pro" panose="020B0504020202020204" pitchFamily="34" charset="0"/>
                <a:cs typeface="Arial" panose="020B0604020202020204" pitchFamily="34" charset="0"/>
              </a:rPr>
              <a:t> Le sixième mois, l’ange Gabriel fut envoyé par Dieu dans une ville de Galilée, appelée Nazareth,</a:t>
            </a:r>
            <a:r>
              <a:rPr lang="fr-FR" b="1" baseline="30000" dirty="0">
                <a:latin typeface="Avenir Next LT Pro" panose="020B0504020202020204" pitchFamily="34" charset="0"/>
                <a:cs typeface="Arial" panose="020B0604020202020204" pitchFamily="34" charset="0"/>
              </a:rPr>
              <a:t>27</a:t>
            </a:r>
            <a:r>
              <a:rPr lang="fr-FR" dirty="0">
                <a:latin typeface="Avenir Next LT Pro" panose="020B0504020202020204" pitchFamily="34" charset="0"/>
                <a:cs typeface="Arial" panose="020B0604020202020204" pitchFamily="34" charset="0"/>
              </a:rPr>
              <a:t> à une jeune fille vierge, accordée en mariage à un homme de la maison de David, appelé Joseph ; et le nom de la jeune fille était Marie. </a:t>
            </a:r>
          </a:p>
          <a:p>
            <a:pPr algn="just"/>
            <a:r>
              <a:rPr lang="fr-FR" b="1" baseline="30000" dirty="0">
                <a:latin typeface="Avenir Next LT Pro" panose="020B0504020202020204" pitchFamily="34" charset="0"/>
                <a:cs typeface="Arial" panose="020B0604020202020204" pitchFamily="34" charset="0"/>
              </a:rPr>
              <a:t>28</a:t>
            </a:r>
            <a:r>
              <a:rPr lang="fr-FR" dirty="0">
                <a:latin typeface="Avenir Next LT Pro" panose="020B0504020202020204" pitchFamily="34" charset="0"/>
                <a:cs typeface="Arial" panose="020B0604020202020204" pitchFamily="34" charset="0"/>
              </a:rPr>
              <a:t> L’ange entra chez elle et dit : « Je te salue, Comblée-de-grâce, le Seigneur est avec toi. » </a:t>
            </a:r>
            <a:r>
              <a:rPr lang="fr-FR" b="1" baseline="30000" dirty="0">
                <a:latin typeface="Avenir Next LT Pro" panose="020B0504020202020204" pitchFamily="34" charset="0"/>
                <a:cs typeface="Arial" panose="020B0604020202020204" pitchFamily="34" charset="0"/>
              </a:rPr>
              <a:t>29</a:t>
            </a:r>
            <a:r>
              <a:rPr lang="fr-FR" dirty="0">
                <a:latin typeface="Avenir Next LT Pro" panose="020B0504020202020204" pitchFamily="34" charset="0"/>
                <a:cs typeface="Arial" panose="020B0604020202020204" pitchFamily="34" charset="0"/>
              </a:rPr>
              <a:t> À cette parole, elle fut toute bouleversée, et elle se demandait ce que pouvait signifier cette salutation. </a:t>
            </a:r>
          </a:p>
          <a:p>
            <a:pPr algn="just"/>
            <a:endParaRPr lang="fr-FR" sz="800" dirty="0">
              <a:latin typeface="Avenir Next LT Pro" panose="020B0504020202020204" pitchFamily="34" charset="0"/>
              <a:cs typeface="Arial" panose="020B0604020202020204" pitchFamily="34" charset="0"/>
            </a:endParaRPr>
          </a:p>
          <a:p>
            <a:pPr algn="just"/>
            <a:r>
              <a:rPr lang="fr-FR" b="1" baseline="30000" dirty="0">
                <a:latin typeface="Avenir Next LT Pro" panose="020B0504020202020204" pitchFamily="34" charset="0"/>
                <a:cs typeface="Arial" panose="020B0604020202020204" pitchFamily="34" charset="0"/>
              </a:rPr>
              <a:t>30 </a:t>
            </a:r>
            <a:r>
              <a:rPr lang="fr-FR" dirty="0">
                <a:latin typeface="Avenir Next LT Pro" panose="020B0504020202020204" pitchFamily="34" charset="0"/>
                <a:cs typeface="Arial" panose="020B0604020202020204" pitchFamily="34" charset="0"/>
              </a:rPr>
              <a:t>L’ange lui dit alors : « Sois sans crainte, Marie, car tu as trouvé grâce auprès de Dieu.</a:t>
            </a:r>
            <a:r>
              <a:rPr lang="fr-FR" b="1" baseline="30000" dirty="0">
                <a:latin typeface="Avenir Next LT Pro" panose="020B0504020202020204" pitchFamily="34" charset="0"/>
                <a:cs typeface="Arial" panose="020B0604020202020204" pitchFamily="34" charset="0"/>
              </a:rPr>
              <a:t>31</a:t>
            </a:r>
            <a:r>
              <a:rPr lang="fr-FR" dirty="0">
                <a:latin typeface="Avenir Next LT Pro" panose="020B0504020202020204" pitchFamily="34" charset="0"/>
                <a:cs typeface="Arial" panose="020B0604020202020204" pitchFamily="34" charset="0"/>
              </a:rPr>
              <a:t> Voici que tu vas concevoir et enfanter un fils ; tu lui donneras </a:t>
            </a:r>
            <a:r>
              <a:rPr lang="fr-FR" b="1" dirty="0">
                <a:latin typeface="Avenir Next LT Pro" panose="020B0504020202020204" pitchFamily="34" charset="0"/>
                <a:cs typeface="Arial" panose="020B0604020202020204" pitchFamily="34" charset="0"/>
              </a:rPr>
              <a:t>le nom de Jésus</a:t>
            </a:r>
            <a:r>
              <a:rPr lang="fr-FR" dirty="0">
                <a:latin typeface="Avenir Next LT Pro" panose="020B0504020202020204" pitchFamily="34" charset="0"/>
                <a:cs typeface="Arial" panose="020B0604020202020204" pitchFamily="34" charset="0"/>
              </a:rPr>
              <a:t>. </a:t>
            </a:r>
            <a:r>
              <a:rPr lang="fr-FR" b="1" baseline="30000" dirty="0">
                <a:latin typeface="Avenir Next LT Pro" panose="020B0504020202020204" pitchFamily="34" charset="0"/>
                <a:cs typeface="Arial" panose="020B0604020202020204" pitchFamily="34" charset="0"/>
              </a:rPr>
              <a:t>32</a:t>
            </a:r>
            <a:r>
              <a:rPr lang="fr-FR" dirty="0">
                <a:latin typeface="Avenir Next LT Pro" panose="020B0504020202020204" pitchFamily="34" charset="0"/>
                <a:cs typeface="Arial" panose="020B0604020202020204" pitchFamily="34" charset="0"/>
              </a:rPr>
              <a:t> </a:t>
            </a:r>
            <a:r>
              <a:rPr lang="fr-FR" b="1" dirty="0">
                <a:latin typeface="Avenir Next LT Pro" panose="020B0504020202020204" pitchFamily="34" charset="0"/>
                <a:cs typeface="Arial" panose="020B0604020202020204" pitchFamily="34" charset="0"/>
              </a:rPr>
              <a:t>Il sera grand</a:t>
            </a:r>
            <a:r>
              <a:rPr lang="fr-FR" dirty="0">
                <a:latin typeface="Avenir Next LT Pro" panose="020B0504020202020204" pitchFamily="34" charset="0"/>
                <a:cs typeface="Arial" panose="020B0604020202020204" pitchFamily="34" charset="0"/>
              </a:rPr>
              <a:t>, il sera appelé </a:t>
            </a:r>
            <a:r>
              <a:rPr lang="fr-FR" b="1" dirty="0">
                <a:latin typeface="Avenir Next LT Pro" panose="020B0504020202020204" pitchFamily="34" charset="0"/>
                <a:cs typeface="Arial" panose="020B0604020202020204" pitchFamily="34" charset="0"/>
              </a:rPr>
              <a:t>Fils du Très-Haut </a:t>
            </a:r>
            <a:r>
              <a:rPr lang="fr-FR" dirty="0">
                <a:latin typeface="Avenir Next LT Pro" panose="020B0504020202020204" pitchFamily="34" charset="0"/>
                <a:cs typeface="Arial" panose="020B0604020202020204" pitchFamily="34" charset="0"/>
              </a:rPr>
              <a:t>; le Seigneur Dieu lui donnera </a:t>
            </a:r>
            <a:r>
              <a:rPr lang="fr-FR" b="1" dirty="0">
                <a:latin typeface="Avenir Next LT Pro" panose="020B0504020202020204" pitchFamily="34" charset="0"/>
                <a:cs typeface="Arial" panose="020B0604020202020204" pitchFamily="34" charset="0"/>
              </a:rPr>
              <a:t>le trône de David son père </a:t>
            </a:r>
            <a:r>
              <a:rPr lang="fr-FR" dirty="0">
                <a:latin typeface="Avenir Next LT Pro" panose="020B0504020202020204" pitchFamily="34" charset="0"/>
                <a:cs typeface="Arial" panose="020B0604020202020204" pitchFamily="34" charset="0"/>
              </a:rPr>
              <a:t>; </a:t>
            </a:r>
            <a:r>
              <a:rPr lang="fr-FR" b="1" baseline="30000" dirty="0">
                <a:latin typeface="Avenir Next LT Pro" panose="020B0504020202020204" pitchFamily="34" charset="0"/>
                <a:cs typeface="Arial" panose="020B0604020202020204" pitchFamily="34" charset="0"/>
              </a:rPr>
              <a:t>33</a:t>
            </a:r>
            <a:r>
              <a:rPr lang="fr-FR" dirty="0">
                <a:latin typeface="Avenir Next LT Pro" panose="020B0504020202020204" pitchFamily="34" charset="0"/>
                <a:cs typeface="Arial" panose="020B0604020202020204" pitchFamily="34" charset="0"/>
              </a:rPr>
              <a:t> il </a:t>
            </a:r>
            <a:r>
              <a:rPr lang="fr-FR" b="1" dirty="0">
                <a:latin typeface="Avenir Next LT Pro" panose="020B0504020202020204" pitchFamily="34" charset="0"/>
                <a:cs typeface="Arial" panose="020B0604020202020204" pitchFamily="34" charset="0"/>
              </a:rPr>
              <a:t>régnera pour toujours sur la maison de Jacob</a:t>
            </a:r>
            <a:r>
              <a:rPr lang="fr-FR" dirty="0">
                <a:latin typeface="Avenir Next LT Pro" panose="020B0504020202020204" pitchFamily="34" charset="0"/>
                <a:cs typeface="Arial" panose="020B0604020202020204" pitchFamily="34" charset="0"/>
              </a:rPr>
              <a:t>, et son règne n’aura pas de fin. » </a:t>
            </a:r>
          </a:p>
          <a:p>
            <a:pPr algn="just"/>
            <a:endParaRPr lang="fr-FR" sz="800" dirty="0">
              <a:latin typeface="Avenir Next LT Pro" panose="020B0504020202020204" pitchFamily="34" charset="0"/>
              <a:cs typeface="Arial" panose="020B0604020202020204" pitchFamily="34" charset="0"/>
            </a:endParaRPr>
          </a:p>
          <a:p>
            <a:pPr algn="just"/>
            <a:r>
              <a:rPr lang="fr-FR" b="1" baseline="30000" dirty="0">
                <a:latin typeface="Avenir Next LT Pro" panose="020B0504020202020204" pitchFamily="34" charset="0"/>
                <a:cs typeface="Arial" panose="020B0604020202020204" pitchFamily="34" charset="0"/>
              </a:rPr>
              <a:t>34</a:t>
            </a:r>
            <a:r>
              <a:rPr lang="fr-FR" dirty="0">
                <a:latin typeface="Avenir Next LT Pro" panose="020B0504020202020204" pitchFamily="34" charset="0"/>
                <a:cs typeface="Arial" panose="020B0604020202020204" pitchFamily="34" charset="0"/>
              </a:rPr>
              <a:t> Marie dit à l’ange : « Comment cela va-t-il se faire puisque je ne connais pas d’homme ? » </a:t>
            </a:r>
            <a:r>
              <a:rPr lang="fr-FR" b="1" baseline="30000" dirty="0">
                <a:latin typeface="Avenir Next LT Pro" panose="020B0504020202020204" pitchFamily="34" charset="0"/>
                <a:cs typeface="Arial" panose="020B0604020202020204" pitchFamily="34" charset="0"/>
              </a:rPr>
              <a:t>35</a:t>
            </a:r>
            <a:r>
              <a:rPr lang="fr-FR" dirty="0">
                <a:latin typeface="Avenir Next LT Pro" panose="020B0504020202020204" pitchFamily="34" charset="0"/>
                <a:cs typeface="Arial" panose="020B0604020202020204" pitchFamily="34" charset="0"/>
              </a:rPr>
              <a:t> L’ange lui répondit : « L’Esprit Saint viendra sur toi, et la puissance du Très-Haut te prendra sous son ombre ; c’est pourquoi celui qui va naître </a:t>
            </a:r>
            <a:r>
              <a:rPr lang="fr-FR" b="1" dirty="0">
                <a:latin typeface="Avenir Next LT Pro" panose="020B0504020202020204" pitchFamily="34" charset="0"/>
                <a:cs typeface="Arial" panose="020B0604020202020204" pitchFamily="34" charset="0"/>
              </a:rPr>
              <a:t>sera saint</a:t>
            </a:r>
            <a:r>
              <a:rPr lang="fr-FR" dirty="0">
                <a:latin typeface="Avenir Next LT Pro" panose="020B0504020202020204" pitchFamily="34" charset="0"/>
                <a:cs typeface="Arial" panose="020B0604020202020204" pitchFamily="34" charset="0"/>
              </a:rPr>
              <a:t>, il sera appelé </a:t>
            </a:r>
            <a:r>
              <a:rPr lang="fr-FR" b="1" dirty="0">
                <a:latin typeface="Avenir Next LT Pro" panose="020B0504020202020204" pitchFamily="34" charset="0"/>
                <a:cs typeface="Arial" panose="020B0604020202020204" pitchFamily="34" charset="0"/>
              </a:rPr>
              <a:t>Fils de Dieu</a:t>
            </a:r>
            <a:r>
              <a:rPr lang="fr-FR" dirty="0">
                <a:latin typeface="Avenir Next LT Pro" panose="020B0504020202020204" pitchFamily="34" charset="0"/>
                <a:cs typeface="Arial" panose="020B0604020202020204" pitchFamily="34" charset="0"/>
              </a:rPr>
              <a:t>. »</a:t>
            </a:r>
          </a:p>
        </p:txBody>
      </p:sp>
      <p:sp>
        <p:nvSpPr>
          <p:cNvPr id="1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A53C00-01D6-4FC5-9D17-266F2678C49A}"/>
              </a:ext>
            </a:extLst>
          </p:cNvPr>
          <p:cNvSpPr>
            <a:spLocks noGrp="1"/>
          </p:cNvSpPr>
          <p:nvPr>
            <p:ph type="title"/>
          </p:nvPr>
        </p:nvSpPr>
        <p:spPr>
          <a:xfrm>
            <a:off x="349758" y="710157"/>
            <a:ext cx="5086338" cy="1143000"/>
          </a:xfrm>
        </p:spPr>
        <p:txBody>
          <a:bodyPr>
            <a:normAutofit fontScale="90000"/>
          </a:bodyPr>
          <a:lstStyle/>
          <a:p>
            <a:r>
              <a:rPr lang="fr-CA" dirty="0">
                <a:solidFill>
                  <a:schemeClr val="bg1"/>
                </a:solidFill>
              </a:rPr>
              <a:t>L’annonce à Marie</a:t>
            </a:r>
            <a:br>
              <a:rPr lang="fr-CA" dirty="0">
                <a:solidFill>
                  <a:schemeClr val="bg1"/>
                </a:solidFill>
              </a:rPr>
            </a:br>
            <a:r>
              <a:rPr lang="fr-CA" sz="3600" dirty="0">
                <a:solidFill>
                  <a:schemeClr val="bg1"/>
                </a:solidFill>
              </a:rPr>
              <a:t>(</a:t>
            </a:r>
            <a:r>
              <a:rPr lang="fr-CA" sz="3600" dirty="0" err="1">
                <a:solidFill>
                  <a:schemeClr val="bg1"/>
                </a:solidFill>
              </a:rPr>
              <a:t>Lc</a:t>
            </a:r>
            <a:r>
              <a:rPr lang="fr-CA" sz="3600" dirty="0">
                <a:solidFill>
                  <a:schemeClr val="bg1"/>
                </a:solidFill>
              </a:rPr>
              <a:t> 1, 26-35)</a:t>
            </a:r>
          </a:p>
        </p:txBody>
      </p:sp>
      <p:pic>
        <p:nvPicPr>
          <p:cNvPr id="14" name="Image 13" descr="Une image contenant sous-vêtemen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00B848-2633-43CA-86C0-3A8291B9AEA0}"/>
              </a:ext>
            </a:extLst>
          </p:cNvPr>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70493" y="432065"/>
            <a:ext cx="3223749" cy="1699185"/>
          </a:xfrm>
          <a:prstGeom prst="rect">
            <a:avLst/>
          </a:prstGeom>
        </p:spPr>
      </p:pic>
      <p:sp>
        <p:nvSpPr>
          <p:cNvPr id="6" name="Rectang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AB83B6-55ED-4792-9E57-F68203B54456}"/>
              </a:ext>
            </a:extLst>
          </p:cNvPr>
          <p:cNvSpPr/>
          <p:nvPr/>
        </p:nvSpPr>
        <p:spPr>
          <a:xfrm>
            <a:off x="349758" y="432065"/>
            <a:ext cx="5086338" cy="1699185"/>
          </a:xfrm>
          <a:prstGeom prst="rect">
            <a:avLst/>
          </a:prstGeom>
          <a:solidFill>
            <a:srgbClr val="708D7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000" dirty="0">
                <a:solidFill>
                  <a:schemeClr val="bg1"/>
                </a:solidFill>
                <a:latin typeface="+mj-lt"/>
                <a:ea typeface="+mj-ea"/>
                <a:cs typeface="+mj-cs"/>
              </a:rPr>
              <a:t>L’annonce à Marie</a:t>
            </a:r>
            <a:br>
              <a:rPr lang="fr-FR" sz="4000" dirty="0">
                <a:solidFill>
                  <a:schemeClr val="bg1"/>
                </a:solidFill>
                <a:latin typeface="+mj-lt"/>
                <a:ea typeface="+mj-ea"/>
                <a:cs typeface="+mj-cs"/>
              </a:rPr>
            </a:br>
            <a:r>
              <a:rPr lang="fr-FR" sz="4000" dirty="0">
                <a:solidFill>
                  <a:schemeClr val="bg1"/>
                </a:solidFill>
                <a:latin typeface="+mj-lt"/>
                <a:ea typeface="+mj-ea"/>
                <a:cs typeface="+mj-cs"/>
              </a:rPr>
              <a:t>(</a:t>
            </a:r>
            <a:r>
              <a:rPr lang="fr-FR" sz="4000" dirty="0" err="1">
                <a:solidFill>
                  <a:schemeClr val="bg1"/>
                </a:solidFill>
                <a:latin typeface="+mj-lt"/>
                <a:ea typeface="+mj-ea"/>
                <a:cs typeface="+mj-cs"/>
              </a:rPr>
              <a:t>Lc</a:t>
            </a:r>
            <a:r>
              <a:rPr lang="fr-FR" sz="4000" dirty="0">
                <a:solidFill>
                  <a:schemeClr val="bg1"/>
                </a:solidFill>
                <a:latin typeface="+mj-lt"/>
                <a:ea typeface="+mj-ea"/>
                <a:cs typeface="+mj-cs"/>
              </a:rPr>
              <a:t> 1, 26-35)</a:t>
            </a:r>
            <a:endParaRPr lang="fr-CA" sz="4000" dirty="0">
              <a:solidFill>
                <a:schemeClr val="bg1"/>
              </a:solidFill>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873234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C995C3-2A32-4B6D-ACF3-E95856413D34}"/>
              </a:ext>
            </a:extLst>
          </p:cNvPr>
          <p:cNvSpPr txBox="1"/>
          <p:nvPr/>
        </p:nvSpPr>
        <p:spPr>
          <a:xfrm>
            <a:off x="297855" y="1556793"/>
            <a:ext cx="8548290" cy="5112568"/>
          </a:xfrm>
          <a:prstGeom prst="rect">
            <a:avLst/>
          </a:prstGeom>
          <a:solidFill>
            <a:srgbClr val="FFFFCC"/>
          </a:solidFill>
          <a:ln>
            <a:noFill/>
          </a:ln>
        </p:spPr>
        <p:txBody>
          <a:bodyPr vert="horz" lIns="91440" tIns="45720" rIns="91440" bIns="45720" rtlCol="0" anchor="ctr">
            <a:noAutofit/>
          </a:bodyPr>
          <a:lstStyle/>
          <a:p>
            <a:pPr algn="just"/>
            <a:r>
              <a:rPr lang="fr-FR" b="1" baseline="30000" dirty="0">
                <a:latin typeface="Avenir Next LT Pro" panose="020B0504020202020204" pitchFamily="34" charset="0"/>
                <a:cs typeface="Arial" panose="020B0604020202020204" pitchFamily="34" charset="0"/>
              </a:rPr>
              <a:t>01</a:t>
            </a:r>
            <a:r>
              <a:rPr lang="fr-FR" dirty="0">
                <a:latin typeface="Avenir Next LT Pro" panose="020B0504020202020204" pitchFamily="34" charset="0"/>
                <a:cs typeface="Arial" panose="020B0604020202020204" pitchFamily="34" charset="0"/>
              </a:rPr>
              <a:t>En ces jours-là, parut un édit de l’empereur Auguste, ordonnant de recenser toute la terre </a:t>
            </a:r>
            <a:r>
              <a:rPr lang="fr-FR" b="1" baseline="30000" dirty="0">
                <a:latin typeface="Avenir Next LT Pro" panose="020B0504020202020204" pitchFamily="34" charset="0"/>
                <a:cs typeface="Arial" panose="020B0604020202020204" pitchFamily="34" charset="0"/>
              </a:rPr>
              <a:t>02</a:t>
            </a:r>
            <a:r>
              <a:rPr lang="fr-FR" dirty="0">
                <a:latin typeface="Avenir Next LT Pro" panose="020B0504020202020204" pitchFamily="34" charset="0"/>
                <a:cs typeface="Arial" panose="020B0604020202020204" pitchFamily="34" charset="0"/>
              </a:rPr>
              <a:t> ce premier recensement eut lieu lorsque </a:t>
            </a:r>
            <a:r>
              <a:rPr lang="fr-FR" dirty="0" err="1">
                <a:latin typeface="Avenir Next LT Pro" panose="020B0504020202020204" pitchFamily="34" charset="0"/>
                <a:cs typeface="Arial" panose="020B0604020202020204" pitchFamily="34" charset="0"/>
              </a:rPr>
              <a:t>Quirinius</a:t>
            </a:r>
            <a:r>
              <a:rPr lang="fr-FR" dirty="0">
                <a:latin typeface="Avenir Next LT Pro" panose="020B0504020202020204" pitchFamily="34" charset="0"/>
                <a:cs typeface="Arial" panose="020B0604020202020204" pitchFamily="34" charset="0"/>
              </a:rPr>
              <a:t> était gouverneur de Syrie. </a:t>
            </a:r>
            <a:r>
              <a:rPr lang="fr-FR" b="1" baseline="30000" dirty="0">
                <a:latin typeface="Avenir Next LT Pro" panose="020B0504020202020204" pitchFamily="34" charset="0"/>
                <a:cs typeface="Arial" panose="020B0604020202020204" pitchFamily="34" charset="0"/>
              </a:rPr>
              <a:t>03</a:t>
            </a:r>
            <a:r>
              <a:rPr lang="fr-FR" dirty="0">
                <a:latin typeface="Avenir Next LT Pro" panose="020B0504020202020204" pitchFamily="34" charset="0"/>
                <a:cs typeface="Arial" panose="020B0604020202020204" pitchFamily="34" charset="0"/>
              </a:rPr>
              <a:t> Et tous allaient se faire recenser, chacun dans sa ville d’origine. </a:t>
            </a:r>
            <a:r>
              <a:rPr lang="fr-FR" b="1" baseline="30000" dirty="0">
                <a:latin typeface="Avenir Next LT Pro" panose="020B0504020202020204" pitchFamily="34" charset="0"/>
                <a:cs typeface="Arial" panose="020B0604020202020204" pitchFamily="34" charset="0"/>
              </a:rPr>
              <a:t>04 </a:t>
            </a:r>
            <a:r>
              <a:rPr lang="fr-FR" dirty="0">
                <a:latin typeface="Avenir Next LT Pro" panose="020B0504020202020204" pitchFamily="34" charset="0"/>
                <a:cs typeface="Arial" panose="020B0604020202020204" pitchFamily="34" charset="0"/>
              </a:rPr>
              <a:t>Joseph, lui aussi, monta de Galilée, depuis la ville de Nazareth, vers la Judée, jusqu’à la ville de David appelée Bethléem. Il était en effet de la maison et de la lignée de David. </a:t>
            </a:r>
            <a:r>
              <a:rPr lang="fr-FR" b="1" baseline="30000" dirty="0">
                <a:latin typeface="Avenir Next LT Pro" panose="020B0504020202020204" pitchFamily="34" charset="0"/>
                <a:cs typeface="Arial" panose="020B0604020202020204" pitchFamily="34" charset="0"/>
              </a:rPr>
              <a:t>05</a:t>
            </a:r>
            <a:r>
              <a:rPr lang="fr-FR" dirty="0">
                <a:latin typeface="Avenir Next LT Pro" panose="020B0504020202020204" pitchFamily="34" charset="0"/>
                <a:cs typeface="Arial" panose="020B0604020202020204" pitchFamily="34" charset="0"/>
              </a:rPr>
              <a:t> Il venait se faire recenser avec Marie, qui lui avait été accordée en mariage et qui était enceinte. </a:t>
            </a:r>
            <a:r>
              <a:rPr lang="fr-FR" b="1" baseline="30000" dirty="0">
                <a:latin typeface="Avenir Next LT Pro" panose="020B0504020202020204" pitchFamily="34" charset="0"/>
                <a:cs typeface="Arial" panose="020B0604020202020204" pitchFamily="34" charset="0"/>
              </a:rPr>
              <a:t>06</a:t>
            </a:r>
            <a:r>
              <a:rPr lang="fr-FR" dirty="0">
                <a:latin typeface="Avenir Next LT Pro" panose="020B0504020202020204" pitchFamily="34" charset="0"/>
                <a:cs typeface="Arial" panose="020B0604020202020204" pitchFamily="34" charset="0"/>
              </a:rPr>
              <a:t> Or, pendant qu’ils étaient là, le temps où elle devait enfanter fut accompli. </a:t>
            </a:r>
            <a:r>
              <a:rPr lang="fr-FR" b="1" baseline="30000" dirty="0">
                <a:latin typeface="Avenir Next LT Pro" panose="020B0504020202020204" pitchFamily="34" charset="0"/>
                <a:cs typeface="Arial" panose="020B0604020202020204" pitchFamily="34" charset="0"/>
              </a:rPr>
              <a:t>07</a:t>
            </a:r>
            <a:r>
              <a:rPr lang="fr-FR" dirty="0">
                <a:latin typeface="Avenir Next LT Pro" panose="020B0504020202020204" pitchFamily="34" charset="0"/>
                <a:cs typeface="Arial" panose="020B0604020202020204" pitchFamily="34" charset="0"/>
              </a:rPr>
              <a:t> Et elle mit au monde son fils premier-né ; elle l’emmaillota et le coucha dans une mangeoire, car il n’y avait pas de place pour eux dans la salle commune. </a:t>
            </a:r>
            <a:r>
              <a:rPr lang="fr-FR" b="1" baseline="30000" dirty="0">
                <a:latin typeface="Avenir Next LT Pro" panose="020B0504020202020204" pitchFamily="34" charset="0"/>
                <a:cs typeface="Arial" panose="020B0604020202020204" pitchFamily="34" charset="0"/>
              </a:rPr>
              <a:t>08</a:t>
            </a:r>
            <a:r>
              <a:rPr lang="fr-FR" dirty="0">
                <a:latin typeface="Avenir Next LT Pro" panose="020B0504020202020204" pitchFamily="34" charset="0"/>
                <a:cs typeface="Arial" panose="020B0604020202020204" pitchFamily="34" charset="0"/>
              </a:rPr>
              <a:t> Dans la même région, il y avait des bergers qui vivaient dehors et passaient la nuit dans les champs pour garder leurs troupeaux. </a:t>
            </a:r>
            <a:r>
              <a:rPr lang="fr-FR" b="1" baseline="30000" dirty="0">
                <a:latin typeface="Avenir Next LT Pro" panose="020B0504020202020204" pitchFamily="34" charset="0"/>
                <a:cs typeface="Arial" panose="020B0604020202020204" pitchFamily="34" charset="0"/>
              </a:rPr>
              <a:t>09 </a:t>
            </a:r>
            <a:r>
              <a:rPr lang="fr-FR" dirty="0">
                <a:latin typeface="Avenir Next LT Pro" panose="020B0504020202020204" pitchFamily="34" charset="0"/>
                <a:cs typeface="Arial" panose="020B0604020202020204" pitchFamily="34" charset="0"/>
              </a:rPr>
              <a:t>L’ange du Seigneur se présenta devant eux, et la gloire du Seigneur les enveloppa de sa lumière. Ils furent saisis d’une grande crainte. </a:t>
            </a:r>
            <a:r>
              <a:rPr lang="fr-FR" b="1" baseline="30000" dirty="0">
                <a:latin typeface="Avenir Next LT Pro" panose="020B0504020202020204" pitchFamily="34" charset="0"/>
                <a:cs typeface="Arial" panose="020B0604020202020204" pitchFamily="34" charset="0"/>
              </a:rPr>
              <a:t>10 </a:t>
            </a:r>
            <a:r>
              <a:rPr lang="fr-FR" dirty="0">
                <a:latin typeface="Avenir Next LT Pro" panose="020B0504020202020204" pitchFamily="34" charset="0"/>
                <a:cs typeface="Arial" panose="020B0604020202020204" pitchFamily="34" charset="0"/>
              </a:rPr>
              <a:t>Alors l’ange leur dit : « Ne craignez pas, car voici que je vous annonce une bonne nouvelle, qui sera une grande joie pour tout le peuple :</a:t>
            </a:r>
            <a:r>
              <a:rPr lang="fr-FR" b="1" baseline="30000" dirty="0">
                <a:latin typeface="Avenir Next LT Pro" panose="020B0504020202020204" pitchFamily="34" charset="0"/>
                <a:cs typeface="Arial" panose="020B0604020202020204" pitchFamily="34" charset="0"/>
              </a:rPr>
              <a:t>11</a:t>
            </a:r>
            <a:r>
              <a:rPr lang="fr-FR" dirty="0">
                <a:latin typeface="Avenir Next LT Pro" panose="020B0504020202020204" pitchFamily="34" charset="0"/>
                <a:cs typeface="Arial" panose="020B0604020202020204" pitchFamily="34" charset="0"/>
              </a:rPr>
              <a:t> Aujourd’hui, dans la ville de David, vous est né un Sauveur qui est le Christ, le Seigneur. </a:t>
            </a:r>
            <a:r>
              <a:rPr lang="fr-FR" b="1" baseline="30000" dirty="0">
                <a:latin typeface="Avenir Next LT Pro" panose="020B0504020202020204" pitchFamily="34" charset="0"/>
                <a:cs typeface="Arial" panose="020B0604020202020204" pitchFamily="34" charset="0"/>
              </a:rPr>
              <a:t>12</a:t>
            </a:r>
            <a:r>
              <a:rPr lang="fr-FR" dirty="0">
                <a:latin typeface="Avenir Next LT Pro" panose="020B0504020202020204" pitchFamily="34" charset="0"/>
                <a:cs typeface="Arial" panose="020B0604020202020204" pitchFamily="34" charset="0"/>
              </a:rPr>
              <a:t> Et voici le signe qui vous est donné : vous trouverez un nouveau-né emmailloté et couché dans une mangeoire. » (</a:t>
            </a:r>
            <a:r>
              <a:rPr lang="fr-FR" dirty="0" err="1">
                <a:latin typeface="Avenir Next LT Pro" panose="020B0504020202020204" pitchFamily="34" charset="0"/>
                <a:cs typeface="Arial" panose="020B0604020202020204" pitchFamily="34" charset="0"/>
              </a:rPr>
              <a:t>Lc</a:t>
            </a:r>
            <a:r>
              <a:rPr lang="fr-FR" dirty="0">
                <a:latin typeface="Avenir Next LT Pro" panose="020B0504020202020204" pitchFamily="34" charset="0"/>
                <a:cs typeface="Arial" panose="020B0604020202020204" pitchFamily="34" charset="0"/>
              </a:rPr>
              <a:t> 2, 1-12)</a:t>
            </a:r>
          </a:p>
        </p:txBody>
      </p:sp>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E3629D-AA80-4F9B-8CAE-026E1FB7F8FF}"/>
              </a:ext>
            </a:extLst>
          </p:cNvPr>
          <p:cNvSpPr/>
          <p:nvPr/>
        </p:nvSpPr>
        <p:spPr>
          <a:xfrm>
            <a:off x="349758" y="252045"/>
            <a:ext cx="5806418" cy="1239346"/>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
        <p:nvSpPr>
          <p:cNvPr id="1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A53C00-01D6-4FC5-9D17-266F2678C49A}"/>
              </a:ext>
            </a:extLst>
          </p:cNvPr>
          <p:cNvSpPr>
            <a:spLocks noGrp="1"/>
          </p:cNvSpPr>
          <p:nvPr>
            <p:ph type="title"/>
          </p:nvPr>
        </p:nvSpPr>
        <p:spPr>
          <a:xfrm>
            <a:off x="326637" y="238365"/>
            <a:ext cx="5785385" cy="1239346"/>
          </a:xfrm>
          <a:solidFill>
            <a:schemeClr val="bg2">
              <a:lumMod val="25000"/>
            </a:schemeClr>
          </a:solidFill>
        </p:spPr>
        <p:txBody>
          <a:bodyPr>
            <a:normAutofit/>
          </a:bodyPr>
          <a:lstStyle/>
          <a:p>
            <a:r>
              <a:rPr lang="fr-CA" dirty="0">
                <a:solidFill>
                  <a:schemeClr val="bg1"/>
                </a:solidFill>
              </a:rPr>
              <a:t>La naissance de Jésus</a:t>
            </a:r>
            <a:endParaRPr lang="fr-CA" sz="3600" dirty="0">
              <a:solidFill>
                <a:schemeClr val="bg1"/>
              </a:solidFill>
            </a:endParaRPr>
          </a:p>
        </p:txBody>
      </p:sp>
      <p:pic>
        <p:nvPicPr>
          <p:cNvPr id="4" name="Image 3" descr="Une image contenant nature, bâtiment, chat, tabl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8BC560-CD9D-4E48-81C8-B044F44336DA}"/>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300191" y="252045"/>
            <a:ext cx="2505087" cy="12393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17631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7694</TotalTime>
  <Words>6521</Words>
  <Application>Microsoft Office PowerPoint</Application>
  <PresentationFormat>Présentation à l'écran (4:3)</PresentationFormat>
  <Paragraphs>255</Paragraphs>
  <Slides>25</Slides>
  <Notes>24</Notes>
  <HiddenSlides>0</HiddenSlides>
  <MMClips>0</MMClips>
  <ScaleCrop>false</ScaleCrop>
  <HeadingPairs>
    <vt:vector size="4" baseType="variant">
      <vt:variant>
        <vt:lpstr>Modèle de conception</vt:lpstr>
      </vt:variant>
      <vt:variant>
        <vt:i4>1</vt:i4>
      </vt:variant>
      <vt:variant>
        <vt:lpstr>Titres des diapositives</vt:lpstr>
      </vt:variant>
      <vt:variant>
        <vt:i4>25</vt:i4>
      </vt:variant>
    </vt:vector>
  </HeadingPairs>
  <TitlesOfParts>
    <vt:vector size="26" baseType="lpstr">
      <vt:lpstr>Thème Office</vt:lpstr>
      <vt:lpstr>Diapositive 1</vt:lpstr>
      <vt:lpstr>Objectifs de la rencontre</vt:lpstr>
      <vt:lpstr>Diapositive 3</vt:lpstr>
      <vt:lpstr>Jésus de Nazareth</vt:lpstr>
      <vt:lpstr>Et Jésus Christ ?</vt:lpstr>
      <vt:lpstr>Et en Jésus Christ …</vt:lpstr>
      <vt:lpstr>Diapositive 7</vt:lpstr>
      <vt:lpstr>L’annonce à Marie (Lc 1, 26-35)</vt:lpstr>
      <vt:lpstr>La naissance de Jésus</vt:lpstr>
      <vt:lpstr>La naissance de Jésus</vt:lpstr>
      <vt:lpstr>Et en Jésus Christ …</vt:lpstr>
      <vt:lpstr>Diapositive 12</vt:lpstr>
      <vt:lpstr>Jésus est condamné</vt:lpstr>
      <vt:lpstr>Jésus est condamné</vt:lpstr>
      <vt:lpstr>Jésus meurt sur la croix</vt:lpstr>
      <vt:lpstr>Diapositive 16</vt:lpstr>
      <vt:lpstr>Diapositive 17</vt:lpstr>
      <vt:lpstr>La promesse du Ressuscité</vt:lpstr>
      <vt:lpstr>La promesse du Ressuscité</vt:lpstr>
      <vt:lpstr>La promesse du Ressuscité</vt:lpstr>
      <vt:lpstr>Être témoins?  Pierre témoigne …</vt:lpstr>
      <vt:lpstr>Être témoins?  </vt:lpstr>
      <vt:lpstr>Prière de Saint François d’Assise </vt:lpstr>
      <vt:lpstr>Évaluation</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Lyne Groulx</dc:creator>
  <cp:lastModifiedBy>Josée Richard</cp:lastModifiedBy>
  <cp:revision>3</cp:revision>
  <dcterms:created xsi:type="dcterms:W3CDTF">2020-09-16T17:15:27Z</dcterms:created>
  <dcterms:modified xsi:type="dcterms:W3CDTF">2020-09-16T17:20:45Z</dcterms:modified>
</cp:coreProperties>
</file>