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Default Extension="svg" ContentType="image/sv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5"/>
  </p:notesMasterIdLst>
  <p:sldIdLst>
    <p:sldId id="343" r:id="rId2"/>
    <p:sldId id="344" r:id="rId3"/>
    <p:sldId id="345" r:id="rId4"/>
    <p:sldId id="369" r:id="rId5"/>
    <p:sldId id="363" r:id="rId6"/>
    <p:sldId id="364" r:id="rId7"/>
    <p:sldId id="365" r:id="rId8"/>
    <p:sldId id="367" r:id="rId9"/>
    <p:sldId id="384" r:id="rId10"/>
    <p:sldId id="385" r:id="rId11"/>
    <p:sldId id="368" r:id="rId12"/>
    <p:sldId id="383" r:id="rId13"/>
    <p:sldId id="338" r:id="rId14"/>
    <p:sldId id="370" r:id="rId15"/>
    <p:sldId id="350" r:id="rId16"/>
    <p:sldId id="397" r:id="rId17"/>
    <p:sldId id="386" r:id="rId18"/>
    <p:sldId id="396" r:id="rId19"/>
    <p:sldId id="372" r:id="rId20"/>
    <p:sldId id="374" r:id="rId21"/>
    <p:sldId id="375" r:id="rId22"/>
    <p:sldId id="376" r:id="rId23"/>
    <p:sldId id="377" r:id="rId24"/>
    <p:sldId id="378" r:id="rId25"/>
    <p:sldId id="379" r:id="rId26"/>
    <p:sldId id="398" r:id="rId27"/>
    <p:sldId id="381" r:id="rId28"/>
    <p:sldId id="382" r:id="rId29"/>
    <p:sldId id="362" r:id="rId30"/>
    <p:sldId id="393" r:id="rId31"/>
    <p:sldId id="394" r:id="rId32"/>
    <p:sldId id="349" r:id="rId33"/>
    <p:sldId id="400" r:id="rId34"/>
  </p:sldIdLst>
  <p:sldSz cx="9144000" cy="6858000" type="screen4x3"/>
  <p:notesSz cx="6808788"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e Groulx" initials="LG" lastIdx="1" clrIdx="0">
    <p:extLst>
      <p:ext uri="{19B8F6BF-5375-455C-9EA6-DF929625EA0E}">
        <p15:presenceInfo xmlns:p15="http://schemas.microsoft.com/office/powerpoint/2012/main" xmlns="" userId="853c370248dcff3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5131A"/>
    <a:srgbClr val="1D2839"/>
    <a:srgbClr val="DBD3FC"/>
    <a:srgbClr val="000000"/>
    <a:srgbClr val="800000"/>
    <a:srgbClr val="BAD2E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69FABA-66E0-4770-8C63-2867E8E16C5F}" v="9" dt="2020-08-23T20:18:04.9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7" autoAdjust="0"/>
    <p:restoredTop sz="47434" autoAdjust="0"/>
  </p:normalViewPr>
  <p:slideViewPr>
    <p:cSldViewPr snapToGrid="0">
      <p:cViewPr varScale="1">
        <p:scale>
          <a:sx n="20" d="100"/>
          <a:sy n="20" d="100"/>
        </p:scale>
        <p:origin x="-1940" y="-56"/>
      </p:cViewPr>
      <p:guideLst>
        <p:guide orient="horz" pos="2160"/>
        <p:guide pos="2880"/>
      </p:guideLst>
    </p:cSldViewPr>
  </p:slideViewPr>
  <p:notesTextViewPr>
    <p:cViewPr>
      <p:scale>
        <a:sx n="1" d="1"/>
        <a:sy n="1" d="1"/>
      </p:scale>
      <p:origin x="0" y="0"/>
    </p:cViewPr>
  </p:notesTextViewPr>
  <p:notesViewPr>
    <p:cSldViewPr snapToGrid="0">
      <p:cViewPr varScale="1">
        <p:scale>
          <a:sx n="54" d="100"/>
          <a:sy n="54" d="100"/>
        </p:scale>
        <p:origin x="2076" y="72"/>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image" Target="../media/image25.jpeg"/><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DF49CD-68E1-42F6-A1A4-780F4D2E2411}" type="doc">
      <dgm:prSet loTypeId="urn:microsoft.com/office/officeart/2008/layout/HexagonCluster" loCatId="relationship" qsTypeId="urn:microsoft.com/office/officeart/2005/8/quickstyle/simple1" qsCatId="simple" csTypeId="urn:microsoft.com/office/officeart/2005/8/colors/colorful2" csCatId="colorful" phldr="1"/>
      <dgm:spPr/>
      <dgm:t>
        <a:bodyPr/>
        <a:lstStyle/>
        <a:p>
          <a:endParaRPr lang="fr-CA"/>
        </a:p>
      </dgm:t>
    </dgm:pt>
    <dgm:pt modelId="{9F16FA5B-73A2-4615-8192-C14233D20443}">
      <dgm:prSet phldrT="[Texte]" custT="1"/>
      <dgm:spPr/>
      <dgm:t>
        <a:bodyPr/>
        <a:lstStyle/>
        <a:p>
          <a:r>
            <a:rPr lang="fr-CA" sz="1700" b="1" kern="1200" dirty="0">
              <a:solidFill>
                <a:srgbClr val="800000"/>
              </a:solidFill>
              <a:latin typeface="Calibri" panose="020F0502020204030204"/>
              <a:ea typeface="+mn-ea"/>
              <a:cs typeface="+mn-cs"/>
            </a:rPr>
            <a:t>L’intelligence</a:t>
          </a:r>
        </a:p>
      </dgm:t>
    </dgm:pt>
    <dgm:pt modelId="{CC20A5F0-E2CA-4AFA-9861-993B5B97803F}" type="parTrans" cxnId="{1AABD819-0DD4-4FF9-855A-EEA56812F998}">
      <dgm:prSet/>
      <dgm:spPr/>
      <dgm:t>
        <a:bodyPr/>
        <a:lstStyle/>
        <a:p>
          <a:endParaRPr lang="fr-CA"/>
        </a:p>
      </dgm:t>
    </dgm:pt>
    <dgm:pt modelId="{BF27892E-4949-4DE0-B01E-14F52D60B13A}" type="sibTrans" cxnId="{1AABD819-0DD4-4FF9-855A-EEA56812F998}">
      <dgm:prSet/>
      <dgm:spPr>
        <a:blipFill>
          <a:blip xmlns:r="http://schemas.openxmlformats.org/officeDocument/2006/relationships" r:embed="rId1" cstate="email">
            <a:extLst>
              <a:ext uri="{28A0092B-C50C-407E-A947-70E740481C1C}">
                <a14:useLocalDpi xmlns:a14="http://schemas.microsoft.com/office/drawing/2010/main" xmlns=""/>
              </a:ext>
            </a:extLst>
          </a:blip>
          <a:srcRect/>
          <a:stretch>
            <a:fillRect/>
          </a:stretch>
        </a:blipFill>
      </dgm:spPr>
      <dgm:t>
        <a:bodyPr/>
        <a:lstStyle/>
        <a:p>
          <a:endParaRPr lang="fr-CA"/>
        </a:p>
      </dgm:t>
    </dgm:pt>
    <dgm:pt modelId="{16D5FDBE-56F4-44C4-9D35-2A0892E40783}">
      <dgm:prSet phldrT="[Texte]" custT="1"/>
      <dgm:spPr/>
      <dgm:t>
        <a:bodyPr/>
        <a:lstStyle/>
        <a:p>
          <a:r>
            <a:rPr lang="fr-CA" sz="1800" b="1" kern="1200" dirty="0">
              <a:solidFill>
                <a:srgbClr val="800000"/>
              </a:solidFill>
            </a:rPr>
            <a:t>Le </a:t>
          </a:r>
          <a:r>
            <a:rPr lang="fr-CA" sz="1800" b="1" kern="1200" dirty="0">
              <a:solidFill>
                <a:srgbClr val="800000"/>
              </a:solidFill>
              <a:latin typeface="Calibri" panose="020F0502020204030204"/>
              <a:ea typeface="+mn-ea"/>
              <a:cs typeface="+mn-cs"/>
            </a:rPr>
            <a:t>conseil</a:t>
          </a:r>
        </a:p>
      </dgm:t>
    </dgm:pt>
    <dgm:pt modelId="{0380CBAE-D530-4322-B359-457A6348C7FD}" type="parTrans" cxnId="{2C879ACF-C79F-43C7-91B7-7EC8B04D7873}">
      <dgm:prSet/>
      <dgm:spPr/>
      <dgm:t>
        <a:bodyPr/>
        <a:lstStyle/>
        <a:p>
          <a:endParaRPr lang="fr-CA"/>
        </a:p>
      </dgm:t>
    </dgm:pt>
    <dgm:pt modelId="{9BB34BBA-DB59-43C1-8FAE-FB6DACD761D6}" type="sibTrans" cxnId="{2C879ACF-C79F-43C7-91B7-7EC8B04D7873}">
      <dgm:prSet/>
      <dgm:spPr>
        <a:blipFill>
          <a:blip xmlns:r="http://schemas.openxmlformats.org/officeDocument/2006/relationships" r:embed="rId2" cstate="email">
            <a:extLst>
              <a:ext uri="{28A0092B-C50C-407E-A947-70E740481C1C}">
                <a14:useLocalDpi xmlns:a14="http://schemas.microsoft.com/office/drawing/2010/main" xmlns=""/>
              </a:ext>
            </a:extLst>
          </a:blip>
          <a:srcRect/>
          <a:stretch>
            <a:fillRect/>
          </a:stretch>
        </a:blipFill>
      </dgm:spPr>
      <dgm:t>
        <a:bodyPr/>
        <a:lstStyle/>
        <a:p>
          <a:endParaRPr lang="fr-CA"/>
        </a:p>
      </dgm:t>
    </dgm:pt>
    <dgm:pt modelId="{3A204042-90C3-42EA-A409-94AF972D4131}">
      <dgm:prSet phldrT="[Texte]"/>
      <dgm:spPr/>
      <dgm:t>
        <a:bodyPr/>
        <a:lstStyle/>
        <a:p>
          <a:r>
            <a:rPr lang="fr-CA" b="1" dirty="0">
              <a:solidFill>
                <a:srgbClr val="800000"/>
              </a:solidFill>
            </a:rPr>
            <a:t>La connaissance</a:t>
          </a:r>
        </a:p>
      </dgm:t>
    </dgm:pt>
    <dgm:pt modelId="{1AB06732-410C-44CE-B5B5-12A61AAE43AF}" type="parTrans" cxnId="{2BF3349C-236E-4B07-8D4B-6F3B1F906345}">
      <dgm:prSet/>
      <dgm:spPr/>
      <dgm:t>
        <a:bodyPr/>
        <a:lstStyle/>
        <a:p>
          <a:endParaRPr lang="fr-CA"/>
        </a:p>
      </dgm:t>
    </dgm:pt>
    <dgm:pt modelId="{5E4CAF00-38DC-414B-863F-B427C5D0E917}" type="sibTrans" cxnId="{2BF3349C-236E-4B07-8D4B-6F3B1F906345}">
      <dgm:prSet/>
      <dgm:spPr>
        <a:blipFill>
          <a:blip xmlns:r="http://schemas.openxmlformats.org/officeDocument/2006/relationships" r:embed="rId3" cstate="email">
            <a:extLst>
              <a:ext uri="{28A0092B-C50C-407E-A947-70E740481C1C}">
                <a14:useLocalDpi xmlns:a14="http://schemas.microsoft.com/office/drawing/2010/main" xmlns=""/>
              </a:ext>
            </a:extLst>
          </a:blip>
          <a:srcRect/>
          <a:stretch>
            <a:fillRect/>
          </a:stretch>
        </a:blipFill>
      </dgm:spPr>
      <dgm:t>
        <a:bodyPr/>
        <a:lstStyle/>
        <a:p>
          <a:endParaRPr lang="fr-CA"/>
        </a:p>
      </dgm:t>
    </dgm:pt>
    <dgm:pt modelId="{2D4E52F8-05C2-4083-A748-ADD4B0D415EA}">
      <dgm:prSet custT="1"/>
      <dgm:spPr/>
      <dgm:t>
        <a:bodyPr/>
        <a:lstStyle/>
        <a:p>
          <a:r>
            <a:rPr lang="fr-CA" sz="1800" b="1" dirty="0">
              <a:solidFill>
                <a:srgbClr val="800000"/>
              </a:solidFill>
            </a:rPr>
            <a:t>La sagesse</a:t>
          </a:r>
        </a:p>
      </dgm:t>
    </dgm:pt>
    <dgm:pt modelId="{873CA75E-81AF-402B-ACAB-D22D8F6AE4DC}" type="parTrans" cxnId="{8DDA66D8-82A7-4D45-9DFC-DC5FE1684AC1}">
      <dgm:prSet/>
      <dgm:spPr/>
      <dgm:t>
        <a:bodyPr/>
        <a:lstStyle/>
        <a:p>
          <a:endParaRPr lang="fr-CA"/>
        </a:p>
      </dgm:t>
    </dgm:pt>
    <dgm:pt modelId="{454E12D1-EA24-4F49-AEFF-1E8977DC85B4}" type="sibTrans" cxnId="{8DDA66D8-82A7-4D45-9DFC-DC5FE1684AC1}">
      <dgm:prSet/>
      <dgm:spPr>
        <a:blipFill>
          <a:blip xmlns:r="http://schemas.openxmlformats.org/officeDocument/2006/relationships" r:embed="rId4" cstate="email">
            <a:extLst>
              <a:ext uri="{28A0092B-C50C-407E-A947-70E740481C1C}">
                <a14:useLocalDpi xmlns:a14="http://schemas.microsoft.com/office/drawing/2010/main" xmlns=""/>
              </a:ext>
            </a:extLst>
          </a:blip>
          <a:srcRect/>
          <a:stretch>
            <a:fillRect/>
          </a:stretch>
        </a:blipFill>
      </dgm:spPr>
      <dgm:t>
        <a:bodyPr/>
        <a:lstStyle/>
        <a:p>
          <a:endParaRPr lang="fr-CA"/>
        </a:p>
      </dgm:t>
    </dgm:pt>
    <dgm:pt modelId="{432D7B65-A79E-41BE-8837-6D1E5D13C372}">
      <dgm:prSet custT="1"/>
      <dgm:spPr/>
      <dgm:t>
        <a:bodyPr/>
        <a:lstStyle/>
        <a:p>
          <a:r>
            <a:rPr lang="fr-CA" sz="1800" b="1" dirty="0">
              <a:solidFill>
                <a:srgbClr val="800000"/>
              </a:solidFill>
            </a:rPr>
            <a:t>La force</a:t>
          </a:r>
        </a:p>
      </dgm:t>
    </dgm:pt>
    <dgm:pt modelId="{68E50763-9A8B-445B-8622-BF407BFC78A6}" type="parTrans" cxnId="{0CB615E4-E2AD-4A3C-9C5C-03B489CC537D}">
      <dgm:prSet/>
      <dgm:spPr/>
      <dgm:t>
        <a:bodyPr/>
        <a:lstStyle/>
        <a:p>
          <a:endParaRPr lang="fr-CA"/>
        </a:p>
      </dgm:t>
    </dgm:pt>
    <dgm:pt modelId="{9C09B996-74B8-4CCE-BA01-B7CE4920B5F4}" type="sibTrans" cxnId="{0CB615E4-E2AD-4A3C-9C5C-03B489CC537D}">
      <dgm:prSet/>
      <dgm:spPr>
        <a:blipFill>
          <a:blip xmlns:r="http://schemas.openxmlformats.org/officeDocument/2006/relationships" r:embed="rId5" cstate="email">
            <a:extLst>
              <a:ext uri="{28A0092B-C50C-407E-A947-70E740481C1C}">
                <a14:useLocalDpi xmlns:a14="http://schemas.microsoft.com/office/drawing/2010/main" xmlns=""/>
              </a:ext>
            </a:extLst>
          </a:blip>
          <a:srcRect/>
          <a:stretch>
            <a:fillRect/>
          </a:stretch>
        </a:blipFill>
      </dgm:spPr>
      <dgm:t>
        <a:bodyPr/>
        <a:lstStyle/>
        <a:p>
          <a:endParaRPr lang="fr-CA"/>
        </a:p>
      </dgm:t>
    </dgm:pt>
    <dgm:pt modelId="{2A700BD3-2FCC-46D5-8EF2-4CA55B5B5038}">
      <dgm:prSet custT="1"/>
      <dgm:spPr/>
      <dgm:t>
        <a:bodyPr/>
        <a:lstStyle/>
        <a:p>
          <a:r>
            <a:rPr lang="fr-CA" sz="1800" b="1" dirty="0">
              <a:solidFill>
                <a:srgbClr val="800000"/>
              </a:solidFill>
            </a:rPr>
            <a:t>L’affection filiale</a:t>
          </a:r>
        </a:p>
      </dgm:t>
    </dgm:pt>
    <dgm:pt modelId="{4E86FDFD-D1C3-4F35-9D07-C749B410AC79}" type="parTrans" cxnId="{C651B2D8-865B-4BBF-A5CD-84C658089C2F}">
      <dgm:prSet/>
      <dgm:spPr/>
      <dgm:t>
        <a:bodyPr/>
        <a:lstStyle/>
        <a:p>
          <a:endParaRPr lang="fr-CA"/>
        </a:p>
      </dgm:t>
    </dgm:pt>
    <dgm:pt modelId="{4D53D775-8652-48AA-8C41-981D924F5477}" type="sibTrans" cxnId="{C651B2D8-865B-4BBF-A5CD-84C658089C2F}">
      <dgm:prSet/>
      <dgm:spPr>
        <a:blipFill>
          <a:blip xmlns:r="http://schemas.openxmlformats.org/officeDocument/2006/relationships" r:embed="rId6" cstate="email">
            <a:extLst>
              <a:ext uri="{28A0092B-C50C-407E-A947-70E740481C1C}">
                <a14:useLocalDpi xmlns:a14="http://schemas.microsoft.com/office/drawing/2010/main" xmlns=""/>
              </a:ext>
            </a:extLst>
          </a:blip>
          <a:srcRect/>
          <a:stretch>
            <a:fillRect/>
          </a:stretch>
        </a:blipFill>
      </dgm:spPr>
      <dgm:t>
        <a:bodyPr/>
        <a:lstStyle/>
        <a:p>
          <a:endParaRPr lang="fr-CA"/>
        </a:p>
      </dgm:t>
    </dgm:pt>
    <dgm:pt modelId="{ADBDEFCB-7708-49FD-A1D2-59D058443898}">
      <dgm:prSet custT="1"/>
      <dgm:spPr/>
      <dgm:t>
        <a:bodyPr/>
        <a:lstStyle/>
        <a:p>
          <a:pPr marL="0" lvl="0" indent="0" algn="ctr" defTabSz="755650">
            <a:lnSpc>
              <a:spcPct val="90000"/>
            </a:lnSpc>
            <a:spcBef>
              <a:spcPct val="0"/>
            </a:spcBef>
            <a:spcAft>
              <a:spcPct val="35000"/>
            </a:spcAft>
            <a:buNone/>
          </a:pPr>
          <a:r>
            <a:rPr lang="fr-CA" sz="1700" b="1" kern="1200" dirty="0">
              <a:solidFill>
                <a:srgbClr val="800000"/>
              </a:solidFill>
              <a:latin typeface="Calibri" panose="020F0502020204030204"/>
              <a:ea typeface="+mn-ea"/>
              <a:cs typeface="+mn-cs"/>
            </a:rPr>
            <a:t>L’adoration et la louange</a:t>
          </a:r>
        </a:p>
      </dgm:t>
    </dgm:pt>
    <dgm:pt modelId="{37A3FD3D-F58C-4738-927D-1B6DBDB38675}" type="parTrans" cxnId="{3BD31FFE-AD5E-4696-B2C6-9634465493A2}">
      <dgm:prSet/>
      <dgm:spPr/>
      <dgm:t>
        <a:bodyPr/>
        <a:lstStyle/>
        <a:p>
          <a:endParaRPr lang="fr-CA"/>
        </a:p>
      </dgm:t>
    </dgm:pt>
    <dgm:pt modelId="{5F37A646-A9D2-4BCD-9901-98E75EEF56CD}" type="sibTrans" cxnId="{3BD31FFE-AD5E-4696-B2C6-9634465493A2}">
      <dgm:prSet/>
      <dgm:spPr>
        <a:blipFill>
          <a:blip xmlns:r="http://schemas.openxmlformats.org/officeDocument/2006/relationships" r:embed="rId7" cstate="email">
            <a:extLst>
              <a:ext uri="{28A0092B-C50C-407E-A947-70E740481C1C}">
                <a14:useLocalDpi xmlns:a14="http://schemas.microsoft.com/office/drawing/2010/main" xmlns=""/>
              </a:ext>
            </a:extLst>
          </a:blip>
          <a:srcRect/>
          <a:stretch>
            <a:fillRect/>
          </a:stretch>
        </a:blipFill>
      </dgm:spPr>
      <dgm:t>
        <a:bodyPr/>
        <a:lstStyle/>
        <a:p>
          <a:endParaRPr lang="fr-CA"/>
        </a:p>
      </dgm:t>
    </dgm:pt>
    <dgm:pt modelId="{60B98F21-BBC0-484B-8EC3-E2B7DD86D10B}" type="pres">
      <dgm:prSet presAssocID="{D8DF49CD-68E1-42F6-A1A4-780F4D2E2411}" presName="Name0" presStyleCnt="0">
        <dgm:presLayoutVars>
          <dgm:chMax val="21"/>
          <dgm:chPref val="21"/>
        </dgm:presLayoutVars>
      </dgm:prSet>
      <dgm:spPr/>
      <dgm:t>
        <a:bodyPr/>
        <a:lstStyle/>
        <a:p>
          <a:endParaRPr lang="fr-CA"/>
        </a:p>
      </dgm:t>
    </dgm:pt>
    <dgm:pt modelId="{AC97F999-E16E-4854-AA17-0114703A6653}" type="pres">
      <dgm:prSet presAssocID="{9F16FA5B-73A2-4615-8192-C14233D20443}" presName="text1" presStyleCnt="0"/>
      <dgm:spPr/>
    </dgm:pt>
    <dgm:pt modelId="{0C3F4C5D-FB3B-4598-AC19-C93415DEDF26}" type="pres">
      <dgm:prSet presAssocID="{9F16FA5B-73A2-4615-8192-C14233D20443}" presName="textRepeatNode" presStyleLbl="alignNode1" presStyleIdx="0" presStyleCnt="7">
        <dgm:presLayoutVars>
          <dgm:chMax val="0"/>
          <dgm:chPref val="0"/>
          <dgm:bulletEnabled val="1"/>
        </dgm:presLayoutVars>
      </dgm:prSet>
      <dgm:spPr/>
      <dgm:t>
        <a:bodyPr/>
        <a:lstStyle/>
        <a:p>
          <a:endParaRPr lang="fr-CA"/>
        </a:p>
      </dgm:t>
    </dgm:pt>
    <dgm:pt modelId="{C53C1572-4D58-4FAF-93CB-FCA8BD01B6AD}" type="pres">
      <dgm:prSet presAssocID="{9F16FA5B-73A2-4615-8192-C14233D20443}" presName="textaccent1" presStyleCnt="0"/>
      <dgm:spPr/>
    </dgm:pt>
    <dgm:pt modelId="{0A82AF47-5013-437A-98B6-02AF6C3EBE93}" type="pres">
      <dgm:prSet presAssocID="{9F16FA5B-73A2-4615-8192-C14233D20443}" presName="accentRepeatNode" presStyleLbl="solidAlignAcc1" presStyleIdx="0" presStyleCnt="14"/>
      <dgm:spPr/>
    </dgm:pt>
    <dgm:pt modelId="{FF58B00C-2E82-4CC7-9086-3488FE6907D9}" type="pres">
      <dgm:prSet presAssocID="{BF27892E-4949-4DE0-B01E-14F52D60B13A}" presName="image1" presStyleCnt="0"/>
      <dgm:spPr/>
    </dgm:pt>
    <dgm:pt modelId="{59CCCB15-9C96-4F77-89CC-6B34335D68C8}" type="pres">
      <dgm:prSet presAssocID="{BF27892E-4949-4DE0-B01E-14F52D60B13A}" presName="imageRepeatNode" presStyleLbl="alignAcc1" presStyleIdx="0" presStyleCnt="7"/>
      <dgm:spPr/>
      <dgm:t>
        <a:bodyPr/>
        <a:lstStyle/>
        <a:p>
          <a:endParaRPr lang="fr-CA"/>
        </a:p>
      </dgm:t>
    </dgm:pt>
    <dgm:pt modelId="{56B97C8A-9EDD-4207-8453-A3521980C0D6}" type="pres">
      <dgm:prSet presAssocID="{BF27892E-4949-4DE0-B01E-14F52D60B13A}" presName="imageaccent1" presStyleCnt="0"/>
      <dgm:spPr/>
    </dgm:pt>
    <dgm:pt modelId="{F2D78DB1-624A-4485-BB2E-FBD237529453}" type="pres">
      <dgm:prSet presAssocID="{BF27892E-4949-4DE0-B01E-14F52D60B13A}" presName="accentRepeatNode" presStyleLbl="solidAlignAcc1" presStyleIdx="1" presStyleCnt="14"/>
      <dgm:spPr/>
    </dgm:pt>
    <dgm:pt modelId="{C3797DE2-8C5D-4AE1-9CD1-9AD9D4D990A6}" type="pres">
      <dgm:prSet presAssocID="{16D5FDBE-56F4-44C4-9D35-2A0892E40783}" presName="text2" presStyleCnt="0"/>
      <dgm:spPr/>
    </dgm:pt>
    <dgm:pt modelId="{F1CC7AFC-80D5-404C-9013-4318530319B5}" type="pres">
      <dgm:prSet presAssocID="{16D5FDBE-56F4-44C4-9D35-2A0892E40783}" presName="textRepeatNode" presStyleLbl="alignNode1" presStyleIdx="1" presStyleCnt="7" custLinFactNeighborX="298">
        <dgm:presLayoutVars>
          <dgm:chMax val="0"/>
          <dgm:chPref val="0"/>
          <dgm:bulletEnabled val="1"/>
        </dgm:presLayoutVars>
      </dgm:prSet>
      <dgm:spPr/>
      <dgm:t>
        <a:bodyPr/>
        <a:lstStyle/>
        <a:p>
          <a:endParaRPr lang="fr-CA"/>
        </a:p>
      </dgm:t>
    </dgm:pt>
    <dgm:pt modelId="{40F3309D-B48F-4A33-AF8E-1CDF24AD2FB6}" type="pres">
      <dgm:prSet presAssocID="{16D5FDBE-56F4-44C4-9D35-2A0892E40783}" presName="textaccent2" presStyleCnt="0"/>
      <dgm:spPr/>
    </dgm:pt>
    <dgm:pt modelId="{A4BA1CCC-FB6F-4993-AC9A-5F0EB055E655}" type="pres">
      <dgm:prSet presAssocID="{16D5FDBE-56F4-44C4-9D35-2A0892E40783}" presName="accentRepeatNode" presStyleLbl="solidAlignAcc1" presStyleIdx="2" presStyleCnt="14"/>
      <dgm:spPr/>
    </dgm:pt>
    <dgm:pt modelId="{7A741BC2-13A5-4AA2-A55A-200535C922C1}" type="pres">
      <dgm:prSet presAssocID="{9BB34BBA-DB59-43C1-8FAE-FB6DACD761D6}" presName="image2" presStyleCnt="0"/>
      <dgm:spPr/>
    </dgm:pt>
    <dgm:pt modelId="{78105895-A8B8-43DF-83AA-F8313A25B003}" type="pres">
      <dgm:prSet presAssocID="{9BB34BBA-DB59-43C1-8FAE-FB6DACD761D6}" presName="imageRepeatNode" presStyleLbl="alignAcc1" presStyleIdx="1" presStyleCnt="7"/>
      <dgm:spPr/>
      <dgm:t>
        <a:bodyPr/>
        <a:lstStyle/>
        <a:p>
          <a:endParaRPr lang="fr-CA"/>
        </a:p>
      </dgm:t>
    </dgm:pt>
    <dgm:pt modelId="{38F7D929-7220-4AE0-9708-056B4FDC91E2}" type="pres">
      <dgm:prSet presAssocID="{9BB34BBA-DB59-43C1-8FAE-FB6DACD761D6}" presName="imageaccent2" presStyleCnt="0"/>
      <dgm:spPr/>
    </dgm:pt>
    <dgm:pt modelId="{0551C915-7F73-462E-A40A-E178A2A1EA8F}" type="pres">
      <dgm:prSet presAssocID="{9BB34BBA-DB59-43C1-8FAE-FB6DACD761D6}" presName="accentRepeatNode" presStyleLbl="solidAlignAcc1" presStyleIdx="3" presStyleCnt="14"/>
      <dgm:spPr/>
    </dgm:pt>
    <dgm:pt modelId="{66573C13-5721-45B3-947A-46BBB569D1AF}" type="pres">
      <dgm:prSet presAssocID="{3A204042-90C3-42EA-A409-94AF972D4131}" presName="text3" presStyleCnt="0"/>
      <dgm:spPr/>
    </dgm:pt>
    <dgm:pt modelId="{E5D16FE9-00E2-4650-A165-10660893C1F9}" type="pres">
      <dgm:prSet presAssocID="{3A204042-90C3-42EA-A409-94AF972D4131}" presName="textRepeatNode" presStyleLbl="alignNode1" presStyleIdx="2" presStyleCnt="7">
        <dgm:presLayoutVars>
          <dgm:chMax val="0"/>
          <dgm:chPref val="0"/>
          <dgm:bulletEnabled val="1"/>
        </dgm:presLayoutVars>
      </dgm:prSet>
      <dgm:spPr/>
      <dgm:t>
        <a:bodyPr/>
        <a:lstStyle/>
        <a:p>
          <a:endParaRPr lang="fr-CA"/>
        </a:p>
      </dgm:t>
    </dgm:pt>
    <dgm:pt modelId="{2397A7DE-D661-4300-B348-5EACF77F0622}" type="pres">
      <dgm:prSet presAssocID="{3A204042-90C3-42EA-A409-94AF972D4131}" presName="textaccent3" presStyleCnt="0"/>
      <dgm:spPr/>
    </dgm:pt>
    <dgm:pt modelId="{1C8E0D4E-C942-4BBE-BF06-3A13EAAF6E61}" type="pres">
      <dgm:prSet presAssocID="{3A204042-90C3-42EA-A409-94AF972D4131}" presName="accentRepeatNode" presStyleLbl="solidAlignAcc1" presStyleIdx="4" presStyleCnt="14"/>
      <dgm:spPr/>
    </dgm:pt>
    <dgm:pt modelId="{DB0D7263-6FA6-4B31-B45F-1095F3FFC287}" type="pres">
      <dgm:prSet presAssocID="{5E4CAF00-38DC-414B-863F-B427C5D0E917}" presName="image3" presStyleCnt="0"/>
      <dgm:spPr/>
    </dgm:pt>
    <dgm:pt modelId="{3EE308AF-D8A1-4D2B-A439-9EF9567266EE}" type="pres">
      <dgm:prSet presAssocID="{5E4CAF00-38DC-414B-863F-B427C5D0E917}" presName="imageRepeatNode" presStyleLbl="alignAcc1" presStyleIdx="2" presStyleCnt="7"/>
      <dgm:spPr/>
      <dgm:t>
        <a:bodyPr/>
        <a:lstStyle/>
        <a:p>
          <a:endParaRPr lang="fr-CA"/>
        </a:p>
      </dgm:t>
    </dgm:pt>
    <dgm:pt modelId="{4D096106-F397-4280-BFBA-DFE763F7C2E7}" type="pres">
      <dgm:prSet presAssocID="{5E4CAF00-38DC-414B-863F-B427C5D0E917}" presName="imageaccent3" presStyleCnt="0"/>
      <dgm:spPr/>
    </dgm:pt>
    <dgm:pt modelId="{EC988FBE-E769-443C-9F39-C0888A5615C9}" type="pres">
      <dgm:prSet presAssocID="{5E4CAF00-38DC-414B-863F-B427C5D0E917}" presName="accentRepeatNode" presStyleLbl="solidAlignAcc1" presStyleIdx="5" presStyleCnt="14"/>
      <dgm:spPr/>
    </dgm:pt>
    <dgm:pt modelId="{B7E7DA1C-611B-4310-B7AA-69C4DC7CD6D3}" type="pres">
      <dgm:prSet presAssocID="{2D4E52F8-05C2-4083-A748-ADD4B0D415EA}" presName="text4" presStyleCnt="0"/>
      <dgm:spPr/>
    </dgm:pt>
    <dgm:pt modelId="{E0976E08-979E-4845-8E6D-8FA2AD47BE81}" type="pres">
      <dgm:prSet presAssocID="{2D4E52F8-05C2-4083-A748-ADD4B0D415EA}" presName="textRepeatNode" presStyleLbl="alignNode1" presStyleIdx="3" presStyleCnt="7">
        <dgm:presLayoutVars>
          <dgm:chMax val="0"/>
          <dgm:chPref val="0"/>
          <dgm:bulletEnabled val="1"/>
        </dgm:presLayoutVars>
      </dgm:prSet>
      <dgm:spPr/>
      <dgm:t>
        <a:bodyPr/>
        <a:lstStyle/>
        <a:p>
          <a:endParaRPr lang="fr-CA"/>
        </a:p>
      </dgm:t>
    </dgm:pt>
    <dgm:pt modelId="{1322DABB-0595-4AB6-A5E4-ACAFD0888A67}" type="pres">
      <dgm:prSet presAssocID="{2D4E52F8-05C2-4083-A748-ADD4B0D415EA}" presName="textaccent4" presStyleCnt="0"/>
      <dgm:spPr/>
    </dgm:pt>
    <dgm:pt modelId="{A0D19F1A-4BAB-45F7-B5D2-806B044712A5}" type="pres">
      <dgm:prSet presAssocID="{2D4E52F8-05C2-4083-A748-ADD4B0D415EA}" presName="accentRepeatNode" presStyleLbl="solidAlignAcc1" presStyleIdx="6" presStyleCnt="14"/>
      <dgm:spPr/>
    </dgm:pt>
    <dgm:pt modelId="{A546D84B-46F2-4777-A534-2F78274B479C}" type="pres">
      <dgm:prSet presAssocID="{454E12D1-EA24-4F49-AEFF-1E8977DC85B4}" presName="image4" presStyleCnt="0"/>
      <dgm:spPr/>
    </dgm:pt>
    <dgm:pt modelId="{148A96D4-FEFA-49D5-8B04-871C458B2B4D}" type="pres">
      <dgm:prSet presAssocID="{454E12D1-EA24-4F49-AEFF-1E8977DC85B4}" presName="imageRepeatNode" presStyleLbl="alignAcc1" presStyleIdx="3" presStyleCnt="7"/>
      <dgm:spPr/>
      <dgm:t>
        <a:bodyPr/>
        <a:lstStyle/>
        <a:p>
          <a:endParaRPr lang="fr-CA"/>
        </a:p>
      </dgm:t>
    </dgm:pt>
    <dgm:pt modelId="{4BDEC456-26D2-4703-827D-C7D37BEDBD0E}" type="pres">
      <dgm:prSet presAssocID="{454E12D1-EA24-4F49-AEFF-1E8977DC85B4}" presName="imageaccent4" presStyleCnt="0"/>
      <dgm:spPr/>
    </dgm:pt>
    <dgm:pt modelId="{7B1ADA2B-BDD7-4CB8-B9AA-B049BDFF13CF}" type="pres">
      <dgm:prSet presAssocID="{454E12D1-EA24-4F49-AEFF-1E8977DC85B4}" presName="accentRepeatNode" presStyleLbl="solidAlignAcc1" presStyleIdx="7" presStyleCnt="14"/>
      <dgm:spPr/>
    </dgm:pt>
    <dgm:pt modelId="{4B491A63-0CED-49C6-9057-CFFB54E6CA05}" type="pres">
      <dgm:prSet presAssocID="{432D7B65-A79E-41BE-8837-6D1E5D13C372}" presName="text5" presStyleCnt="0"/>
      <dgm:spPr/>
    </dgm:pt>
    <dgm:pt modelId="{D4CF3276-4530-4CE8-A3A1-2FB87A3CA708}" type="pres">
      <dgm:prSet presAssocID="{432D7B65-A79E-41BE-8837-6D1E5D13C372}" presName="textRepeatNode" presStyleLbl="alignNode1" presStyleIdx="4" presStyleCnt="7">
        <dgm:presLayoutVars>
          <dgm:chMax val="0"/>
          <dgm:chPref val="0"/>
          <dgm:bulletEnabled val="1"/>
        </dgm:presLayoutVars>
      </dgm:prSet>
      <dgm:spPr/>
      <dgm:t>
        <a:bodyPr/>
        <a:lstStyle/>
        <a:p>
          <a:endParaRPr lang="fr-CA"/>
        </a:p>
      </dgm:t>
    </dgm:pt>
    <dgm:pt modelId="{F37D9B6F-7294-43A3-AF0D-3D4BEED2F27C}" type="pres">
      <dgm:prSet presAssocID="{432D7B65-A79E-41BE-8837-6D1E5D13C372}" presName="textaccent5" presStyleCnt="0"/>
      <dgm:spPr/>
    </dgm:pt>
    <dgm:pt modelId="{9E178C9E-DA03-426F-89F4-622032333446}" type="pres">
      <dgm:prSet presAssocID="{432D7B65-A79E-41BE-8837-6D1E5D13C372}" presName="accentRepeatNode" presStyleLbl="solidAlignAcc1" presStyleIdx="8" presStyleCnt="14"/>
      <dgm:spPr/>
    </dgm:pt>
    <dgm:pt modelId="{52AD8125-79DA-489E-B09A-8515544D305A}" type="pres">
      <dgm:prSet presAssocID="{9C09B996-74B8-4CCE-BA01-B7CE4920B5F4}" presName="image5" presStyleCnt="0"/>
      <dgm:spPr/>
    </dgm:pt>
    <dgm:pt modelId="{1B62F0A6-8FAA-4E55-87D3-4639C1371250}" type="pres">
      <dgm:prSet presAssocID="{9C09B996-74B8-4CCE-BA01-B7CE4920B5F4}" presName="imageRepeatNode" presStyleLbl="alignAcc1" presStyleIdx="4" presStyleCnt="7"/>
      <dgm:spPr/>
      <dgm:t>
        <a:bodyPr/>
        <a:lstStyle/>
        <a:p>
          <a:endParaRPr lang="fr-CA"/>
        </a:p>
      </dgm:t>
    </dgm:pt>
    <dgm:pt modelId="{F3176168-9D87-4FDF-8EB0-488D461F2FD0}" type="pres">
      <dgm:prSet presAssocID="{9C09B996-74B8-4CCE-BA01-B7CE4920B5F4}" presName="imageaccent5" presStyleCnt="0"/>
      <dgm:spPr/>
    </dgm:pt>
    <dgm:pt modelId="{64795E91-28D4-4495-9D21-821DCA2F8404}" type="pres">
      <dgm:prSet presAssocID="{9C09B996-74B8-4CCE-BA01-B7CE4920B5F4}" presName="accentRepeatNode" presStyleLbl="solidAlignAcc1" presStyleIdx="9" presStyleCnt="14"/>
      <dgm:spPr/>
    </dgm:pt>
    <dgm:pt modelId="{FE3FBCBB-BAED-4192-A5C3-F50F1A8ACF7C}" type="pres">
      <dgm:prSet presAssocID="{2A700BD3-2FCC-46D5-8EF2-4CA55B5B5038}" presName="text6" presStyleCnt="0"/>
      <dgm:spPr/>
    </dgm:pt>
    <dgm:pt modelId="{CD5735CD-CF1D-4403-A976-AEC03EB8B6F7}" type="pres">
      <dgm:prSet presAssocID="{2A700BD3-2FCC-46D5-8EF2-4CA55B5B5038}" presName="textRepeatNode" presStyleLbl="alignNode1" presStyleIdx="5" presStyleCnt="7">
        <dgm:presLayoutVars>
          <dgm:chMax val="0"/>
          <dgm:chPref val="0"/>
          <dgm:bulletEnabled val="1"/>
        </dgm:presLayoutVars>
      </dgm:prSet>
      <dgm:spPr/>
      <dgm:t>
        <a:bodyPr/>
        <a:lstStyle/>
        <a:p>
          <a:endParaRPr lang="fr-CA"/>
        </a:p>
      </dgm:t>
    </dgm:pt>
    <dgm:pt modelId="{9E955B0E-D79A-4318-9181-D808C4D209CA}" type="pres">
      <dgm:prSet presAssocID="{2A700BD3-2FCC-46D5-8EF2-4CA55B5B5038}" presName="textaccent6" presStyleCnt="0"/>
      <dgm:spPr/>
    </dgm:pt>
    <dgm:pt modelId="{D5C93A0C-4464-4558-82AC-4B380B34C054}" type="pres">
      <dgm:prSet presAssocID="{2A700BD3-2FCC-46D5-8EF2-4CA55B5B5038}" presName="accentRepeatNode" presStyleLbl="solidAlignAcc1" presStyleIdx="10" presStyleCnt="14" custLinFactX="-78514" custLinFactY="-191451" custLinFactNeighborX="-100000" custLinFactNeighborY="-200000"/>
      <dgm:spPr/>
    </dgm:pt>
    <dgm:pt modelId="{160AEF53-A1E9-4137-9ECF-16F6B97D1F33}" type="pres">
      <dgm:prSet presAssocID="{4D53D775-8652-48AA-8C41-981D924F5477}" presName="image6" presStyleCnt="0"/>
      <dgm:spPr/>
    </dgm:pt>
    <dgm:pt modelId="{29ADEA27-60D2-4EDA-BDAC-7DF4EE717676}" type="pres">
      <dgm:prSet presAssocID="{4D53D775-8652-48AA-8C41-981D924F5477}" presName="imageRepeatNode" presStyleLbl="alignAcc1" presStyleIdx="5" presStyleCnt="7"/>
      <dgm:spPr/>
      <dgm:t>
        <a:bodyPr/>
        <a:lstStyle/>
        <a:p>
          <a:endParaRPr lang="fr-CA"/>
        </a:p>
      </dgm:t>
    </dgm:pt>
    <dgm:pt modelId="{0D9A92FD-41BB-4432-A9B0-D3ADDDC271A1}" type="pres">
      <dgm:prSet presAssocID="{4D53D775-8652-48AA-8C41-981D924F5477}" presName="imageaccent6" presStyleCnt="0"/>
      <dgm:spPr/>
    </dgm:pt>
    <dgm:pt modelId="{28B05E0C-0E81-418A-9146-7CEE63C28ACC}" type="pres">
      <dgm:prSet presAssocID="{4D53D775-8652-48AA-8C41-981D924F5477}" presName="accentRepeatNode" presStyleLbl="solidAlignAcc1" presStyleIdx="11" presStyleCnt="14"/>
      <dgm:spPr/>
    </dgm:pt>
    <dgm:pt modelId="{90704C43-EB50-4100-B207-CE23393E386C}" type="pres">
      <dgm:prSet presAssocID="{ADBDEFCB-7708-49FD-A1D2-59D058443898}" presName="text7" presStyleCnt="0"/>
      <dgm:spPr/>
    </dgm:pt>
    <dgm:pt modelId="{2A7CBE3C-3764-41F0-A122-634F4A3DF68B}" type="pres">
      <dgm:prSet presAssocID="{ADBDEFCB-7708-49FD-A1D2-59D058443898}" presName="textRepeatNode" presStyleLbl="alignNode1" presStyleIdx="6" presStyleCnt="7">
        <dgm:presLayoutVars>
          <dgm:chMax val="0"/>
          <dgm:chPref val="0"/>
          <dgm:bulletEnabled val="1"/>
        </dgm:presLayoutVars>
      </dgm:prSet>
      <dgm:spPr/>
      <dgm:t>
        <a:bodyPr/>
        <a:lstStyle/>
        <a:p>
          <a:endParaRPr lang="fr-CA"/>
        </a:p>
      </dgm:t>
    </dgm:pt>
    <dgm:pt modelId="{7F60AFA0-0BB8-4319-B56E-9CC2A5A96D1B}" type="pres">
      <dgm:prSet presAssocID="{ADBDEFCB-7708-49FD-A1D2-59D058443898}" presName="textaccent7" presStyleCnt="0"/>
      <dgm:spPr/>
    </dgm:pt>
    <dgm:pt modelId="{EFD86EA1-D3FE-4582-9EC0-034E8CA6776B}" type="pres">
      <dgm:prSet presAssocID="{ADBDEFCB-7708-49FD-A1D2-59D058443898}" presName="accentRepeatNode" presStyleLbl="solidAlignAcc1" presStyleIdx="12" presStyleCnt="14"/>
      <dgm:spPr/>
    </dgm:pt>
    <dgm:pt modelId="{3DB24AD3-BEF0-44C1-8DFB-0170617B03C0}" type="pres">
      <dgm:prSet presAssocID="{5F37A646-A9D2-4BCD-9901-98E75EEF56CD}" presName="image7" presStyleCnt="0"/>
      <dgm:spPr/>
    </dgm:pt>
    <dgm:pt modelId="{1B63C670-36F9-415C-B977-A9B2C4E14260}" type="pres">
      <dgm:prSet presAssocID="{5F37A646-A9D2-4BCD-9901-98E75EEF56CD}" presName="imageRepeatNode" presStyleLbl="alignAcc1" presStyleIdx="6" presStyleCnt="7" custLinFactNeighborX="-2919" custLinFactNeighborY="-1769"/>
      <dgm:spPr/>
      <dgm:t>
        <a:bodyPr/>
        <a:lstStyle/>
        <a:p>
          <a:endParaRPr lang="fr-CA"/>
        </a:p>
      </dgm:t>
    </dgm:pt>
    <dgm:pt modelId="{3E3E367C-456B-453B-B52F-1D04360A15E2}" type="pres">
      <dgm:prSet presAssocID="{5F37A646-A9D2-4BCD-9901-98E75EEF56CD}" presName="imageaccent7" presStyleCnt="0"/>
      <dgm:spPr/>
    </dgm:pt>
    <dgm:pt modelId="{C9A380F3-EBBE-4BD7-B152-473A60EA90FA}" type="pres">
      <dgm:prSet presAssocID="{5F37A646-A9D2-4BCD-9901-98E75EEF56CD}" presName="accentRepeatNode" presStyleLbl="solidAlignAcc1" presStyleIdx="13" presStyleCnt="14"/>
      <dgm:spPr/>
    </dgm:pt>
  </dgm:ptLst>
  <dgm:cxnLst>
    <dgm:cxn modelId="{CA9F6CB2-4B73-4C9C-8A86-2F3DDF340F19}" type="presOf" srcId="{4D53D775-8652-48AA-8C41-981D924F5477}" destId="{29ADEA27-60D2-4EDA-BDAC-7DF4EE717676}" srcOrd="0" destOrd="0" presId="urn:microsoft.com/office/officeart/2008/layout/HexagonCluster"/>
    <dgm:cxn modelId="{1AABD819-0DD4-4FF9-855A-EEA56812F998}" srcId="{D8DF49CD-68E1-42F6-A1A4-780F4D2E2411}" destId="{9F16FA5B-73A2-4615-8192-C14233D20443}" srcOrd="0" destOrd="0" parTransId="{CC20A5F0-E2CA-4AFA-9861-993B5B97803F}" sibTransId="{BF27892E-4949-4DE0-B01E-14F52D60B13A}"/>
    <dgm:cxn modelId="{2BF3349C-236E-4B07-8D4B-6F3B1F906345}" srcId="{D8DF49CD-68E1-42F6-A1A4-780F4D2E2411}" destId="{3A204042-90C3-42EA-A409-94AF972D4131}" srcOrd="2" destOrd="0" parTransId="{1AB06732-410C-44CE-B5B5-12A61AAE43AF}" sibTransId="{5E4CAF00-38DC-414B-863F-B427C5D0E917}"/>
    <dgm:cxn modelId="{83E14227-4BE5-43D2-8D52-6DDE346B22AE}" type="presOf" srcId="{5E4CAF00-38DC-414B-863F-B427C5D0E917}" destId="{3EE308AF-D8A1-4D2B-A439-9EF9567266EE}" srcOrd="0" destOrd="0" presId="urn:microsoft.com/office/officeart/2008/layout/HexagonCluster"/>
    <dgm:cxn modelId="{4CDDE002-FA6B-4347-9A1B-E5C8ECB6F347}" type="presOf" srcId="{ADBDEFCB-7708-49FD-A1D2-59D058443898}" destId="{2A7CBE3C-3764-41F0-A122-634F4A3DF68B}" srcOrd="0" destOrd="0" presId="urn:microsoft.com/office/officeart/2008/layout/HexagonCluster"/>
    <dgm:cxn modelId="{DE31D3A0-2376-49C0-A11C-4D6B17DD3437}" type="presOf" srcId="{9F16FA5B-73A2-4615-8192-C14233D20443}" destId="{0C3F4C5D-FB3B-4598-AC19-C93415DEDF26}" srcOrd="0" destOrd="0" presId="urn:microsoft.com/office/officeart/2008/layout/HexagonCluster"/>
    <dgm:cxn modelId="{43E936C7-CC09-4F09-AAEA-E31E95D923FA}" type="presOf" srcId="{432D7B65-A79E-41BE-8837-6D1E5D13C372}" destId="{D4CF3276-4530-4CE8-A3A1-2FB87A3CA708}" srcOrd="0" destOrd="0" presId="urn:microsoft.com/office/officeart/2008/layout/HexagonCluster"/>
    <dgm:cxn modelId="{13243300-ED86-4763-87AD-6E0059EED05A}" type="presOf" srcId="{9C09B996-74B8-4CCE-BA01-B7CE4920B5F4}" destId="{1B62F0A6-8FAA-4E55-87D3-4639C1371250}" srcOrd="0" destOrd="0" presId="urn:microsoft.com/office/officeart/2008/layout/HexagonCluster"/>
    <dgm:cxn modelId="{3BD31FFE-AD5E-4696-B2C6-9634465493A2}" srcId="{D8DF49CD-68E1-42F6-A1A4-780F4D2E2411}" destId="{ADBDEFCB-7708-49FD-A1D2-59D058443898}" srcOrd="6" destOrd="0" parTransId="{37A3FD3D-F58C-4738-927D-1B6DBDB38675}" sibTransId="{5F37A646-A9D2-4BCD-9901-98E75EEF56CD}"/>
    <dgm:cxn modelId="{8DDA66D8-82A7-4D45-9DFC-DC5FE1684AC1}" srcId="{D8DF49CD-68E1-42F6-A1A4-780F4D2E2411}" destId="{2D4E52F8-05C2-4083-A748-ADD4B0D415EA}" srcOrd="3" destOrd="0" parTransId="{873CA75E-81AF-402B-ACAB-D22D8F6AE4DC}" sibTransId="{454E12D1-EA24-4F49-AEFF-1E8977DC85B4}"/>
    <dgm:cxn modelId="{0CB615E4-E2AD-4A3C-9C5C-03B489CC537D}" srcId="{D8DF49CD-68E1-42F6-A1A4-780F4D2E2411}" destId="{432D7B65-A79E-41BE-8837-6D1E5D13C372}" srcOrd="4" destOrd="0" parTransId="{68E50763-9A8B-445B-8622-BF407BFC78A6}" sibTransId="{9C09B996-74B8-4CCE-BA01-B7CE4920B5F4}"/>
    <dgm:cxn modelId="{C651B2D8-865B-4BBF-A5CD-84C658089C2F}" srcId="{D8DF49CD-68E1-42F6-A1A4-780F4D2E2411}" destId="{2A700BD3-2FCC-46D5-8EF2-4CA55B5B5038}" srcOrd="5" destOrd="0" parTransId="{4E86FDFD-D1C3-4F35-9D07-C749B410AC79}" sibTransId="{4D53D775-8652-48AA-8C41-981D924F5477}"/>
    <dgm:cxn modelId="{D5C12BA5-EF03-468D-AA6B-8F5BBC8307F4}" type="presOf" srcId="{BF27892E-4949-4DE0-B01E-14F52D60B13A}" destId="{59CCCB15-9C96-4F77-89CC-6B34335D68C8}" srcOrd="0" destOrd="0" presId="urn:microsoft.com/office/officeart/2008/layout/HexagonCluster"/>
    <dgm:cxn modelId="{D08D9884-DAA9-4FBA-BFCD-30790096E874}" type="presOf" srcId="{3A204042-90C3-42EA-A409-94AF972D4131}" destId="{E5D16FE9-00E2-4650-A165-10660893C1F9}" srcOrd="0" destOrd="0" presId="urn:microsoft.com/office/officeart/2008/layout/HexagonCluster"/>
    <dgm:cxn modelId="{AD1A24E7-E0DE-49DD-AD1D-EB99A84AF278}" type="presOf" srcId="{D8DF49CD-68E1-42F6-A1A4-780F4D2E2411}" destId="{60B98F21-BBC0-484B-8EC3-E2B7DD86D10B}" srcOrd="0" destOrd="0" presId="urn:microsoft.com/office/officeart/2008/layout/HexagonCluster"/>
    <dgm:cxn modelId="{2C879ACF-C79F-43C7-91B7-7EC8B04D7873}" srcId="{D8DF49CD-68E1-42F6-A1A4-780F4D2E2411}" destId="{16D5FDBE-56F4-44C4-9D35-2A0892E40783}" srcOrd="1" destOrd="0" parTransId="{0380CBAE-D530-4322-B359-457A6348C7FD}" sibTransId="{9BB34BBA-DB59-43C1-8FAE-FB6DACD761D6}"/>
    <dgm:cxn modelId="{0F113462-4B52-4A04-A44A-E44BDEC645A8}" type="presOf" srcId="{16D5FDBE-56F4-44C4-9D35-2A0892E40783}" destId="{F1CC7AFC-80D5-404C-9013-4318530319B5}" srcOrd="0" destOrd="0" presId="urn:microsoft.com/office/officeart/2008/layout/HexagonCluster"/>
    <dgm:cxn modelId="{8C3516F9-ED87-4E63-94B3-6921411652C8}" type="presOf" srcId="{2A700BD3-2FCC-46D5-8EF2-4CA55B5B5038}" destId="{CD5735CD-CF1D-4403-A976-AEC03EB8B6F7}" srcOrd="0" destOrd="0" presId="urn:microsoft.com/office/officeart/2008/layout/HexagonCluster"/>
    <dgm:cxn modelId="{7AE6F48D-D548-4667-A075-4F31E7FC3713}" type="presOf" srcId="{454E12D1-EA24-4F49-AEFF-1E8977DC85B4}" destId="{148A96D4-FEFA-49D5-8B04-871C458B2B4D}" srcOrd="0" destOrd="0" presId="urn:microsoft.com/office/officeart/2008/layout/HexagonCluster"/>
    <dgm:cxn modelId="{29B8F348-4B59-42D8-832A-F9A887A16A08}" type="presOf" srcId="{9BB34BBA-DB59-43C1-8FAE-FB6DACD761D6}" destId="{78105895-A8B8-43DF-83AA-F8313A25B003}" srcOrd="0" destOrd="0" presId="urn:microsoft.com/office/officeart/2008/layout/HexagonCluster"/>
    <dgm:cxn modelId="{5D07DB3C-A8CD-434B-A5B8-43C629E2C8CF}" type="presOf" srcId="{5F37A646-A9D2-4BCD-9901-98E75EEF56CD}" destId="{1B63C670-36F9-415C-B977-A9B2C4E14260}" srcOrd="0" destOrd="0" presId="urn:microsoft.com/office/officeart/2008/layout/HexagonCluster"/>
    <dgm:cxn modelId="{00168889-10AA-4585-B65C-80D1B9D2F03D}" type="presOf" srcId="{2D4E52F8-05C2-4083-A748-ADD4B0D415EA}" destId="{E0976E08-979E-4845-8E6D-8FA2AD47BE81}" srcOrd="0" destOrd="0" presId="urn:microsoft.com/office/officeart/2008/layout/HexagonCluster"/>
    <dgm:cxn modelId="{6DF66012-9C65-4480-A757-BAA360CFB1C9}" type="presParOf" srcId="{60B98F21-BBC0-484B-8EC3-E2B7DD86D10B}" destId="{AC97F999-E16E-4854-AA17-0114703A6653}" srcOrd="0" destOrd="0" presId="urn:microsoft.com/office/officeart/2008/layout/HexagonCluster"/>
    <dgm:cxn modelId="{E9EC610B-BAB0-4586-B4BB-F1804C130C8D}" type="presParOf" srcId="{AC97F999-E16E-4854-AA17-0114703A6653}" destId="{0C3F4C5D-FB3B-4598-AC19-C93415DEDF26}" srcOrd="0" destOrd="0" presId="urn:microsoft.com/office/officeart/2008/layout/HexagonCluster"/>
    <dgm:cxn modelId="{767A997C-06ED-4EED-8265-6E5F7F492BB1}" type="presParOf" srcId="{60B98F21-BBC0-484B-8EC3-E2B7DD86D10B}" destId="{C53C1572-4D58-4FAF-93CB-FCA8BD01B6AD}" srcOrd="1" destOrd="0" presId="urn:microsoft.com/office/officeart/2008/layout/HexagonCluster"/>
    <dgm:cxn modelId="{707CA861-B77C-49CD-9CD2-E8E739B3CF0E}" type="presParOf" srcId="{C53C1572-4D58-4FAF-93CB-FCA8BD01B6AD}" destId="{0A82AF47-5013-437A-98B6-02AF6C3EBE93}" srcOrd="0" destOrd="0" presId="urn:microsoft.com/office/officeart/2008/layout/HexagonCluster"/>
    <dgm:cxn modelId="{C134363C-5130-4CFB-A96B-94532EFD366C}" type="presParOf" srcId="{60B98F21-BBC0-484B-8EC3-E2B7DD86D10B}" destId="{FF58B00C-2E82-4CC7-9086-3488FE6907D9}" srcOrd="2" destOrd="0" presId="urn:microsoft.com/office/officeart/2008/layout/HexagonCluster"/>
    <dgm:cxn modelId="{667EEBD1-15F3-448D-B898-B98C5C8AB25A}" type="presParOf" srcId="{FF58B00C-2E82-4CC7-9086-3488FE6907D9}" destId="{59CCCB15-9C96-4F77-89CC-6B34335D68C8}" srcOrd="0" destOrd="0" presId="urn:microsoft.com/office/officeart/2008/layout/HexagonCluster"/>
    <dgm:cxn modelId="{F2E67558-164F-46C7-A9A3-BFD73935BDE1}" type="presParOf" srcId="{60B98F21-BBC0-484B-8EC3-E2B7DD86D10B}" destId="{56B97C8A-9EDD-4207-8453-A3521980C0D6}" srcOrd="3" destOrd="0" presId="urn:microsoft.com/office/officeart/2008/layout/HexagonCluster"/>
    <dgm:cxn modelId="{CCCA4AAF-31F6-4238-BE3B-40A3FD986E82}" type="presParOf" srcId="{56B97C8A-9EDD-4207-8453-A3521980C0D6}" destId="{F2D78DB1-624A-4485-BB2E-FBD237529453}" srcOrd="0" destOrd="0" presId="urn:microsoft.com/office/officeart/2008/layout/HexagonCluster"/>
    <dgm:cxn modelId="{558525E6-FBCB-4DAF-A920-44FF982D0B59}" type="presParOf" srcId="{60B98F21-BBC0-484B-8EC3-E2B7DD86D10B}" destId="{C3797DE2-8C5D-4AE1-9CD1-9AD9D4D990A6}" srcOrd="4" destOrd="0" presId="urn:microsoft.com/office/officeart/2008/layout/HexagonCluster"/>
    <dgm:cxn modelId="{6849E810-6961-4FEB-AD89-CBF98A69311F}" type="presParOf" srcId="{C3797DE2-8C5D-4AE1-9CD1-9AD9D4D990A6}" destId="{F1CC7AFC-80D5-404C-9013-4318530319B5}" srcOrd="0" destOrd="0" presId="urn:microsoft.com/office/officeart/2008/layout/HexagonCluster"/>
    <dgm:cxn modelId="{57103107-2E92-4B9F-BC9D-AD3AD94BFEFA}" type="presParOf" srcId="{60B98F21-BBC0-484B-8EC3-E2B7DD86D10B}" destId="{40F3309D-B48F-4A33-AF8E-1CDF24AD2FB6}" srcOrd="5" destOrd="0" presId="urn:microsoft.com/office/officeart/2008/layout/HexagonCluster"/>
    <dgm:cxn modelId="{B45162E6-7699-4C22-B0EC-FE56474F9350}" type="presParOf" srcId="{40F3309D-B48F-4A33-AF8E-1CDF24AD2FB6}" destId="{A4BA1CCC-FB6F-4993-AC9A-5F0EB055E655}" srcOrd="0" destOrd="0" presId="urn:microsoft.com/office/officeart/2008/layout/HexagonCluster"/>
    <dgm:cxn modelId="{4E606DD2-0EA8-4C0D-BB2E-BCE436EA2BAF}" type="presParOf" srcId="{60B98F21-BBC0-484B-8EC3-E2B7DD86D10B}" destId="{7A741BC2-13A5-4AA2-A55A-200535C922C1}" srcOrd="6" destOrd="0" presId="urn:microsoft.com/office/officeart/2008/layout/HexagonCluster"/>
    <dgm:cxn modelId="{FF9CFE78-6DC4-41E0-B9A5-6E66461401F8}" type="presParOf" srcId="{7A741BC2-13A5-4AA2-A55A-200535C922C1}" destId="{78105895-A8B8-43DF-83AA-F8313A25B003}" srcOrd="0" destOrd="0" presId="urn:microsoft.com/office/officeart/2008/layout/HexagonCluster"/>
    <dgm:cxn modelId="{2A13D4BB-9D94-4F75-91CD-9720B9476546}" type="presParOf" srcId="{60B98F21-BBC0-484B-8EC3-E2B7DD86D10B}" destId="{38F7D929-7220-4AE0-9708-056B4FDC91E2}" srcOrd="7" destOrd="0" presId="urn:microsoft.com/office/officeart/2008/layout/HexagonCluster"/>
    <dgm:cxn modelId="{DB715A7E-9089-457E-9F02-6803C0B34D46}" type="presParOf" srcId="{38F7D929-7220-4AE0-9708-056B4FDC91E2}" destId="{0551C915-7F73-462E-A40A-E178A2A1EA8F}" srcOrd="0" destOrd="0" presId="urn:microsoft.com/office/officeart/2008/layout/HexagonCluster"/>
    <dgm:cxn modelId="{90258B68-2CC5-47CD-9987-A0945B94C4C4}" type="presParOf" srcId="{60B98F21-BBC0-484B-8EC3-E2B7DD86D10B}" destId="{66573C13-5721-45B3-947A-46BBB569D1AF}" srcOrd="8" destOrd="0" presId="urn:microsoft.com/office/officeart/2008/layout/HexagonCluster"/>
    <dgm:cxn modelId="{EBEEFB40-3C6C-4815-B2B7-34ACF2975972}" type="presParOf" srcId="{66573C13-5721-45B3-947A-46BBB569D1AF}" destId="{E5D16FE9-00E2-4650-A165-10660893C1F9}" srcOrd="0" destOrd="0" presId="urn:microsoft.com/office/officeart/2008/layout/HexagonCluster"/>
    <dgm:cxn modelId="{CE9C3217-272E-4A8D-A1DA-940EF50B5889}" type="presParOf" srcId="{60B98F21-BBC0-484B-8EC3-E2B7DD86D10B}" destId="{2397A7DE-D661-4300-B348-5EACF77F0622}" srcOrd="9" destOrd="0" presId="urn:microsoft.com/office/officeart/2008/layout/HexagonCluster"/>
    <dgm:cxn modelId="{BADF82FC-F826-4DD5-B53D-96130D5E4C71}" type="presParOf" srcId="{2397A7DE-D661-4300-B348-5EACF77F0622}" destId="{1C8E0D4E-C942-4BBE-BF06-3A13EAAF6E61}" srcOrd="0" destOrd="0" presId="urn:microsoft.com/office/officeart/2008/layout/HexagonCluster"/>
    <dgm:cxn modelId="{1900E49F-35D4-401C-8BD3-2008B5A69B70}" type="presParOf" srcId="{60B98F21-BBC0-484B-8EC3-E2B7DD86D10B}" destId="{DB0D7263-6FA6-4B31-B45F-1095F3FFC287}" srcOrd="10" destOrd="0" presId="urn:microsoft.com/office/officeart/2008/layout/HexagonCluster"/>
    <dgm:cxn modelId="{E8154E28-7F0E-4C55-926F-8692B805DD3B}" type="presParOf" srcId="{DB0D7263-6FA6-4B31-B45F-1095F3FFC287}" destId="{3EE308AF-D8A1-4D2B-A439-9EF9567266EE}" srcOrd="0" destOrd="0" presId="urn:microsoft.com/office/officeart/2008/layout/HexagonCluster"/>
    <dgm:cxn modelId="{6749E15E-8292-46AE-AB7A-13631E7FE4EE}" type="presParOf" srcId="{60B98F21-BBC0-484B-8EC3-E2B7DD86D10B}" destId="{4D096106-F397-4280-BFBA-DFE763F7C2E7}" srcOrd="11" destOrd="0" presId="urn:microsoft.com/office/officeart/2008/layout/HexagonCluster"/>
    <dgm:cxn modelId="{7A276DBF-3918-40DE-8D7A-4E789E526F56}" type="presParOf" srcId="{4D096106-F397-4280-BFBA-DFE763F7C2E7}" destId="{EC988FBE-E769-443C-9F39-C0888A5615C9}" srcOrd="0" destOrd="0" presId="urn:microsoft.com/office/officeart/2008/layout/HexagonCluster"/>
    <dgm:cxn modelId="{4EE7D08B-28FB-48D9-906A-AA34F427D917}" type="presParOf" srcId="{60B98F21-BBC0-484B-8EC3-E2B7DD86D10B}" destId="{B7E7DA1C-611B-4310-B7AA-69C4DC7CD6D3}" srcOrd="12" destOrd="0" presId="urn:microsoft.com/office/officeart/2008/layout/HexagonCluster"/>
    <dgm:cxn modelId="{ED867649-95D8-4E9F-A6F3-CD69216F813D}" type="presParOf" srcId="{B7E7DA1C-611B-4310-B7AA-69C4DC7CD6D3}" destId="{E0976E08-979E-4845-8E6D-8FA2AD47BE81}" srcOrd="0" destOrd="0" presId="urn:microsoft.com/office/officeart/2008/layout/HexagonCluster"/>
    <dgm:cxn modelId="{C16ED685-1B23-4759-9B17-7501F0410848}" type="presParOf" srcId="{60B98F21-BBC0-484B-8EC3-E2B7DD86D10B}" destId="{1322DABB-0595-4AB6-A5E4-ACAFD0888A67}" srcOrd="13" destOrd="0" presId="urn:microsoft.com/office/officeart/2008/layout/HexagonCluster"/>
    <dgm:cxn modelId="{B089DAAB-0CF9-46FE-AA5B-324D856524A7}" type="presParOf" srcId="{1322DABB-0595-4AB6-A5E4-ACAFD0888A67}" destId="{A0D19F1A-4BAB-45F7-B5D2-806B044712A5}" srcOrd="0" destOrd="0" presId="urn:microsoft.com/office/officeart/2008/layout/HexagonCluster"/>
    <dgm:cxn modelId="{F73FFC75-D83B-40E5-A575-77DCD9D6BC7C}" type="presParOf" srcId="{60B98F21-BBC0-484B-8EC3-E2B7DD86D10B}" destId="{A546D84B-46F2-4777-A534-2F78274B479C}" srcOrd="14" destOrd="0" presId="urn:microsoft.com/office/officeart/2008/layout/HexagonCluster"/>
    <dgm:cxn modelId="{AABB81CA-96A3-4F9C-9E3B-DBC6315653C9}" type="presParOf" srcId="{A546D84B-46F2-4777-A534-2F78274B479C}" destId="{148A96D4-FEFA-49D5-8B04-871C458B2B4D}" srcOrd="0" destOrd="0" presId="urn:microsoft.com/office/officeart/2008/layout/HexagonCluster"/>
    <dgm:cxn modelId="{F9771C2A-5AD9-4791-ACAA-21E566384AE0}" type="presParOf" srcId="{60B98F21-BBC0-484B-8EC3-E2B7DD86D10B}" destId="{4BDEC456-26D2-4703-827D-C7D37BEDBD0E}" srcOrd="15" destOrd="0" presId="urn:microsoft.com/office/officeart/2008/layout/HexagonCluster"/>
    <dgm:cxn modelId="{BA669C8A-A7FB-45A7-9DBE-56E1EDC39C15}" type="presParOf" srcId="{4BDEC456-26D2-4703-827D-C7D37BEDBD0E}" destId="{7B1ADA2B-BDD7-4CB8-B9AA-B049BDFF13CF}" srcOrd="0" destOrd="0" presId="urn:microsoft.com/office/officeart/2008/layout/HexagonCluster"/>
    <dgm:cxn modelId="{5C4A60D0-CFF4-4CFA-B433-5D4EB26A6E8B}" type="presParOf" srcId="{60B98F21-BBC0-484B-8EC3-E2B7DD86D10B}" destId="{4B491A63-0CED-49C6-9057-CFFB54E6CA05}" srcOrd="16" destOrd="0" presId="urn:microsoft.com/office/officeart/2008/layout/HexagonCluster"/>
    <dgm:cxn modelId="{12D1FB68-4CB9-47C3-889A-F6BD46248E92}" type="presParOf" srcId="{4B491A63-0CED-49C6-9057-CFFB54E6CA05}" destId="{D4CF3276-4530-4CE8-A3A1-2FB87A3CA708}" srcOrd="0" destOrd="0" presId="urn:microsoft.com/office/officeart/2008/layout/HexagonCluster"/>
    <dgm:cxn modelId="{30EF7238-3F9C-4EDA-957C-4286D39396EC}" type="presParOf" srcId="{60B98F21-BBC0-484B-8EC3-E2B7DD86D10B}" destId="{F37D9B6F-7294-43A3-AF0D-3D4BEED2F27C}" srcOrd="17" destOrd="0" presId="urn:microsoft.com/office/officeart/2008/layout/HexagonCluster"/>
    <dgm:cxn modelId="{81FAD48D-F8EF-4567-B8DC-C2CD0FC211C3}" type="presParOf" srcId="{F37D9B6F-7294-43A3-AF0D-3D4BEED2F27C}" destId="{9E178C9E-DA03-426F-89F4-622032333446}" srcOrd="0" destOrd="0" presId="urn:microsoft.com/office/officeart/2008/layout/HexagonCluster"/>
    <dgm:cxn modelId="{855FD91C-B6A2-48FB-8100-F742CE0DD723}" type="presParOf" srcId="{60B98F21-BBC0-484B-8EC3-E2B7DD86D10B}" destId="{52AD8125-79DA-489E-B09A-8515544D305A}" srcOrd="18" destOrd="0" presId="urn:microsoft.com/office/officeart/2008/layout/HexagonCluster"/>
    <dgm:cxn modelId="{C08FE611-32FF-40BF-B3B8-91A395E92452}" type="presParOf" srcId="{52AD8125-79DA-489E-B09A-8515544D305A}" destId="{1B62F0A6-8FAA-4E55-87D3-4639C1371250}" srcOrd="0" destOrd="0" presId="urn:microsoft.com/office/officeart/2008/layout/HexagonCluster"/>
    <dgm:cxn modelId="{C83E168C-1254-4EB5-B124-7FF337ED9F24}" type="presParOf" srcId="{60B98F21-BBC0-484B-8EC3-E2B7DD86D10B}" destId="{F3176168-9D87-4FDF-8EB0-488D461F2FD0}" srcOrd="19" destOrd="0" presId="urn:microsoft.com/office/officeart/2008/layout/HexagonCluster"/>
    <dgm:cxn modelId="{A4DA74F8-AED5-45F0-8F89-207AF0D1544A}" type="presParOf" srcId="{F3176168-9D87-4FDF-8EB0-488D461F2FD0}" destId="{64795E91-28D4-4495-9D21-821DCA2F8404}" srcOrd="0" destOrd="0" presId="urn:microsoft.com/office/officeart/2008/layout/HexagonCluster"/>
    <dgm:cxn modelId="{A3362C24-9579-498B-8474-00770B89D75C}" type="presParOf" srcId="{60B98F21-BBC0-484B-8EC3-E2B7DD86D10B}" destId="{FE3FBCBB-BAED-4192-A5C3-F50F1A8ACF7C}" srcOrd="20" destOrd="0" presId="urn:microsoft.com/office/officeart/2008/layout/HexagonCluster"/>
    <dgm:cxn modelId="{99266C62-AFE5-4A09-8444-CCAC9B29760B}" type="presParOf" srcId="{FE3FBCBB-BAED-4192-A5C3-F50F1A8ACF7C}" destId="{CD5735CD-CF1D-4403-A976-AEC03EB8B6F7}" srcOrd="0" destOrd="0" presId="urn:microsoft.com/office/officeart/2008/layout/HexagonCluster"/>
    <dgm:cxn modelId="{4F8BFF61-383F-42D8-B535-5CB561B6A6EF}" type="presParOf" srcId="{60B98F21-BBC0-484B-8EC3-E2B7DD86D10B}" destId="{9E955B0E-D79A-4318-9181-D808C4D209CA}" srcOrd="21" destOrd="0" presId="urn:microsoft.com/office/officeart/2008/layout/HexagonCluster"/>
    <dgm:cxn modelId="{546C9112-31F3-4BA4-A2D4-4C3FA727178F}" type="presParOf" srcId="{9E955B0E-D79A-4318-9181-D808C4D209CA}" destId="{D5C93A0C-4464-4558-82AC-4B380B34C054}" srcOrd="0" destOrd="0" presId="urn:microsoft.com/office/officeart/2008/layout/HexagonCluster"/>
    <dgm:cxn modelId="{B4F8FA66-6080-4B42-B5A4-B7D29A02605A}" type="presParOf" srcId="{60B98F21-BBC0-484B-8EC3-E2B7DD86D10B}" destId="{160AEF53-A1E9-4137-9ECF-16F6B97D1F33}" srcOrd="22" destOrd="0" presId="urn:microsoft.com/office/officeart/2008/layout/HexagonCluster"/>
    <dgm:cxn modelId="{B9653C8C-98E6-4F5D-84D2-72E75DC966EA}" type="presParOf" srcId="{160AEF53-A1E9-4137-9ECF-16F6B97D1F33}" destId="{29ADEA27-60D2-4EDA-BDAC-7DF4EE717676}" srcOrd="0" destOrd="0" presId="urn:microsoft.com/office/officeart/2008/layout/HexagonCluster"/>
    <dgm:cxn modelId="{2AD77D80-57B5-43E5-A99D-41EA547428A1}" type="presParOf" srcId="{60B98F21-BBC0-484B-8EC3-E2B7DD86D10B}" destId="{0D9A92FD-41BB-4432-A9B0-D3ADDDC271A1}" srcOrd="23" destOrd="0" presId="urn:microsoft.com/office/officeart/2008/layout/HexagonCluster"/>
    <dgm:cxn modelId="{EB6E5FCE-7C68-41D1-999A-32ADFCD9E18C}" type="presParOf" srcId="{0D9A92FD-41BB-4432-A9B0-D3ADDDC271A1}" destId="{28B05E0C-0E81-418A-9146-7CEE63C28ACC}" srcOrd="0" destOrd="0" presId="urn:microsoft.com/office/officeart/2008/layout/HexagonCluster"/>
    <dgm:cxn modelId="{DBC3A2E4-0211-43EA-BB43-A0FCE387B62C}" type="presParOf" srcId="{60B98F21-BBC0-484B-8EC3-E2B7DD86D10B}" destId="{90704C43-EB50-4100-B207-CE23393E386C}" srcOrd="24" destOrd="0" presId="urn:microsoft.com/office/officeart/2008/layout/HexagonCluster"/>
    <dgm:cxn modelId="{26F0E97B-2738-4A6B-B51A-3ABFCBAA4572}" type="presParOf" srcId="{90704C43-EB50-4100-B207-CE23393E386C}" destId="{2A7CBE3C-3764-41F0-A122-634F4A3DF68B}" srcOrd="0" destOrd="0" presId="urn:microsoft.com/office/officeart/2008/layout/HexagonCluster"/>
    <dgm:cxn modelId="{9F2C10A6-1207-4245-BE3D-8D50D8282B5A}" type="presParOf" srcId="{60B98F21-BBC0-484B-8EC3-E2B7DD86D10B}" destId="{7F60AFA0-0BB8-4319-B56E-9CC2A5A96D1B}" srcOrd="25" destOrd="0" presId="urn:microsoft.com/office/officeart/2008/layout/HexagonCluster"/>
    <dgm:cxn modelId="{E682216E-E1B8-4576-909B-FBFD1EF9A19B}" type="presParOf" srcId="{7F60AFA0-0BB8-4319-B56E-9CC2A5A96D1B}" destId="{EFD86EA1-D3FE-4582-9EC0-034E8CA6776B}" srcOrd="0" destOrd="0" presId="urn:microsoft.com/office/officeart/2008/layout/HexagonCluster"/>
    <dgm:cxn modelId="{62E92AAE-5EA3-4527-A6E5-23C0D0B5CE03}" type="presParOf" srcId="{60B98F21-BBC0-484B-8EC3-E2B7DD86D10B}" destId="{3DB24AD3-BEF0-44C1-8DFB-0170617B03C0}" srcOrd="26" destOrd="0" presId="urn:microsoft.com/office/officeart/2008/layout/HexagonCluster"/>
    <dgm:cxn modelId="{6580E12B-5D28-48FE-8B15-8F2FFA204254}" type="presParOf" srcId="{3DB24AD3-BEF0-44C1-8DFB-0170617B03C0}" destId="{1B63C670-36F9-415C-B977-A9B2C4E14260}" srcOrd="0" destOrd="0" presId="urn:microsoft.com/office/officeart/2008/layout/HexagonCluster"/>
    <dgm:cxn modelId="{8680167A-8FF8-45F2-8A28-B6392308B9D5}" type="presParOf" srcId="{60B98F21-BBC0-484B-8EC3-E2B7DD86D10B}" destId="{3E3E367C-456B-453B-B52F-1D04360A15E2}" srcOrd="27" destOrd="0" presId="urn:microsoft.com/office/officeart/2008/layout/HexagonCluster"/>
    <dgm:cxn modelId="{60190B93-4C2C-4F48-9D03-58AD7B18FED4}" type="presParOf" srcId="{3E3E367C-456B-453B-B52F-1D04360A15E2}" destId="{C9A380F3-EBBE-4BD7-B152-473A60EA90FA}" srcOrd="0" destOrd="0" presId="urn:microsoft.com/office/officeart/2008/layout/HexagonCluster"/>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C3F4C5D-FB3B-4598-AC19-C93415DEDF26}">
      <dsp:nvSpPr>
        <dsp:cNvPr id="0" name=""/>
        <dsp:cNvSpPr/>
      </dsp:nvSpPr>
      <dsp:spPr>
        <a:xfrm>
          <a:off x="1549101" y="3500175"/>
          <a:ext cx="1800126" cy="1545723"/>
        </a:xfrm>
        <a:prstGeom prst="hexagon">
          <a:avLst>
            <a:gd name="adj" fmla="val 25000"/>
            <a:gd name="vf" fmla="val 11547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lvl="0" algn="ctr" defTabSz="755650">
            <a:lnSpc>
              <a:spcPct val="90000"/>
            </a:lnSpc>
            <a:spcBef>
              <a:spcPct val="0"/>
            </a:spcBef>
            <a:spcAft>
              <a:spcPct val="35000"/>
            </a:spcAft>
          </a:pPr>
          <a:r>
            <a:rPr lang="fr-CA" sz="1700" b="1" kern="1200" dirty="0">
              <a:solidFill>
                <a:srgbClr val="800000"/>
              </a:solidFill>
              <a:latin typeface="Calibri" panose="020F0502020204030204"/>
              <a:ea typeface="+mn-ea"/>
              <a:cs typeface="+mn-cs"/>
            </a:rPr>
            <a:t>L’intelligence</a:t>
          </a:r>
        </a:p>
      </dsp:txBody>
      <dsp:txXfrm>
        <a:off x="1549101" y="3500175"/>
        <a:ext cx="1800126" cy="1545723"/>
      </dsp:txXfrm>
    </dsp:sp>
    <dsp:sp modelId="{0A82AF47-5013-437A-98B6-02AF6C3EBE93}">
      <dsp:nvSpPr>
        <dsp:cNvPr id="0" name=""/>
        <dsp:cNvSpPr/>
      </dsp:nvSpPr>
      <dsp:spPr>
        <a:xfrm>
          <a:off x="1592052" y="4191177"/>
          <a:ext cx="209982" cy="18119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9CCCB15-9C96-4F77-89CC-6B34335D68C8}">
      <dsp:nvSpPr>
        <dsp:cNvPr id="0" name=""/>
        <dsp:cNvSpPr/>
      </dsp:nvSpPr>
      <dsp:spPr>
        <a:xfrm>
          <a:off x="0" y="2645453"/>
          <a:ext cx="1800126" cy="1545723"/>
        </a:xfrm>
        <a:prstGeom prst="hexagon">
          <a:avLst>
            <a:gd name="adj" fmla="val 25000"/>
            <a:gd name="vf" fmla="val 115470"/>
          </a:avLst>
        </a:prstGeom>
        <a:blipFill>
          <a:blip xmlns:r="http://schemas.openxmlformats.org/officeDocument/2006/relationships" r:embed="rId1" cstate="email">
            <a:extLst>
              <a:ext uri="{28A0092B-C50C-407E-A947-70E740481C1C}">
                <a14:useLocalDpi xmlns:a14="http://schemas.microsoft.com/office/drawing/2010/main" xmlns=""/>
              </a:ext>
            </a:extLst>
          </a:blip>
          <a:srcRect/>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D78DB1-624A-4485-BB2E-FBD237529453}">
      <dsp:nvSpPr>
        <dsp:cNvPr id="0" name=""/>
        <dsp:cNvSpPr/>
      </dsp:nvSpPr>
      <dsp:spPr>
        <a:xfrm>
          <a:off x="1233172" y="3986090"/>
          <a:ext cx="209982" cy="18119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111951"/>
              <a:satOff val="-6456"/>
              <a:lumOff val="664"/>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CC7AFC-80D5-404C-9013-4318530319B5}">
      <dsp:nvSpPr>
        <dsp:cNvPr id="0" name=""/>
        <dsp:cNvSpPr/>
      </dsp:nvSpPr>
      <dsp:spPr>
        <a:xfrm>
          <a:off x="3103567" y="2640792"/>
          <a:ext cx="1800126" cy="1545723"/>
        </a:xfrm>
        <a:prstGeom prst="hexagon">
          <a:avLst>
            <a:gd name="adj" fmla="val 25000"/>
            <a:gd name="vf" fmla="val 115470"/>
          </a:avLst>
        </a:prstGeom>
        <a:solidFill>
          <a:schemeClr val="accent2">
            <a:hueOff val="-242561"/>
            <a:satOff val="-13988"/>
            <a:lumOff val="1438"/>
            <a:alphaOff val="0"/>
          </a:schemeClr>
        </a:solid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fr-CA" sz="1800" b="1" kern="1200" dirty="0">
              <a:solidFill>
                <a:srgbClr val="800000"/>
              </a:solidFill>
            </a:rPr>
            <a:t>Le </a:t>
          </a:r>
          <a:r>
            <a:rPr lang="fr-CA" sz="1800" b="1" kern="1200" dirty="0">
              <a:solidFill>
                <a:srgbClr val="800000"/>
              </a:solidFill>
              <a:latin typeface="Calibri" panose="020F0502020204030204"/>
              <a:ea typeface="+mn-ea"/>
              <a:cs typeface="+mn-cs"/>
            </a:rPr>
            <a:t>conseil</a:t>
          </a:r>
        </a:p>
      </dsp:txBody>
      <dsp:txXfrm>
        <a:off x="3103567" y="2640792"/>
        <a:ext cx="1800126" cy="1545723"/>
      </dsp:txXfrm>
    </dsp:sp>
    <dsp:sp modelId="{A4BA1CCC-FB6F-4993-AC9A-5F0EB055E655}">
      <dsp:nvSpPr>
        <dsp:cNvPr id="0" name=""/>
        <dsp:cNvSpPr/>
      </dsp:nvSpPr>
      <dsp:spPr>
        <a:xfrm>
          <a:off x="4337103" y="3977933"/>
          <a:ext cx="209982" cy="18119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223902"/>
              <a:satOff val="-12912"/>
              <a:lumOff val="1327"/>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105895-A8B8-43DF-83AA-F8313A25B003}">
      <dsp:nvSpPr>
        <dsp:cNvPr id="0" name=""/>
        <dsp:cNvSpPr/>
      </dsp:nvSpPr>
      <dsp:spPr>
        <a:xfrm>
          <a:off x="4646350" y="3496679"/>
          <a:ext cx="1800126" cy="1545723"/>
        </a:xfrm>
        <a:prstGeom prst="hexagon">
          <a:avLst>
            <a:gd name="adj" fmla="val 25000"/>
            <a:gd name="vf" fmla="val 115470"/>
          </a:avLst>
        </a:prstGeom>
        <a:blipFill>
          <a:blip xmlns:r="http://schemas.openxmlformats.org/officeDocument/2006/relationships" r:embed="rId2" cstate="email">
            <a:extLst>
              <a:ext uri="{28A0092B-C50C-407E-A947-70E740481C1C}">
                <a14:useLocalDpi xmlns:a14="http://schemas.microsoft.com/office/drawing/2010/main" xmlns=""/>
              </a:ext>
            </a:extLst>
          </a:blip>
          <a:srcRect/>
          <a:stretch>
            <a:fillRect/>
          </a:stretch>
        </a:blipFill>
        <a:ln w="12700" cap="flat" cmpd="sng" algn="ctr">
          <a:solidFill>
            <a:schemeClr val="accent2">
              <a:hueOff val="-242561"/>
              <a:satOff val="-13988"/>
              <a:lumOff val="1438"/>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51C915-7F73-462E-A40A-E178A2A1EA8F}">
      <dsp:nvSpPr>
        <dsp:cNvPr id="0" name=""/>
        <dsp:cNvSpPr/>
      </dsp:nvSpPr>
      <dsp:spPr>
        <a:xfrm>
          <a:off x="4690256" y="4184768"/>
          <a:ext cx="209982" cy="18119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335853"/>
              <a:satOff val="-19368"/>
              <a:lumOff val="19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D16FE9-00E2-4650-A165-10660893C1F9}">
      <dsp:nvSpPr>
        <dsp:cNvPr id="0" name=""/>
        <dsp:cNvSpPr/>
      </dsp:nvSpPr>
      <dsp:spPr>
        <a:xfrm>
          <a:off x="1549101" y="1791314"/>
          <a:ext cx="1800126" cy="1545723"/>
        </a:xfrm>
        <a:prstGeom prst="hexagon">
          <a:avLst>
            <a:gd name="adj" fmla="val 25000"/>
            <a:gd name="vf" fmla="val 115470"/>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lvl="0" algn="ctr" defTabSz="755650">
            <a:lnSpc>
              <a:spcPct val="90000"/>
            </a:lnSpc>
            <a:spcBef>
              <a:spcPct val="0"/>
            </a:spcBef>
            <a:spcAft>
              <a:spcPct val="35000"/>
            </a:spcAft>
          </a:pPr>
          <a:r>
            <a:rPr lang="fr-CA" sz="1700" b="1" kern="1200" dirty="0">
              <a:solidFill>
                <a:srgbClr val="800000"/>
              </a:solidFill>
            </a:rPr>
            <a:t>La connaissance</a:t>
          </a:r>
        </a:p>
      </dsp:txBody>
      <dsp:txXfrm>
        <a:off x="1549101" y="1791314"/>
        <a:ext cx="1800126" cy="1545723"/>
      </dsp:txXfrm>
    </dsp:sp>
    <dsp:sp modelId="{1C8E0D4E-C942-4BBE-BF06-3A13EAAF6E61}">
      <dsp:nvSpPr>
        <dsp:cNvPr id="0" name=""/>
        <dsp:cNvSpPr/>
      </dsp:nvSpPr>
      <dsp:spPr>
        <a:xfrm>
          <a:off x="2774638" y="1812289"/>
          <a:ext cx="209982" cy="18119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447804"/>
              <a:satOff val="-25824"/>
              <a:lumOff val="2655"/>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E308AF-D8A1-4D2B-A439-9EF9567266EE}">
      <dsp:nvSpPr>
        <dsp:cNvPr id="0" name=""/>
        <dsp:cNvSpPr/>
      </dsp:nvSpPr>
      <dsp:spPr>
        <a:xfrm>
          <a:off x="3098203" y="931932"/>
          <a:ext cx="1800126" cy="1545723"/>
        </a:xfrm>
        <a:prstGeom prst="hexagon">
          <a:avLst>
            <a:gd name="adj" fmla="val 25000"/>
            <a:gd name="vf" fmla="val 115470"/>
          </a:avLst>
        </a:prstGeom>
        <a:blipFill>
          <a:blip xmlns:r="http://schemas.openxmlformats.org/officeDocument/2006/relationships" r:embed="rId3" cstate="email">
            <a:extLst>
              <a:ext uri="{28A0092B-C50C-407E-A947-70E740481C1C}">
                <a14:useLocalDpi xmlns:a14="http://schemas.microsoft.com/office/drawing/2010/main" xmlns=""/>
              </a:ext>
            </a:extLst>
          </a:blip>
          <a:srcRect/>
          <a:stretch>
            <a:fillRect/>
          </a:stretch>
        </a:blip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988FBE-E769-443C-9F39-C0888A5615C9}">
      <dsp:nvSpPr>
        <dsp:cNvPr id="0" name=""/>
        <dsp:cNvSpPr/>
      </dsp:nvSpPr>
      <dsp:spPr>
        <a:xfrm>
          <a:off x="3148790" y="1616525"/>
          <a:ext cx="209982" cy="18119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559755"/>
              <a:satOff val="-32280"/>
              <a:lumOff val="3318"/>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976E08-979E-4845-8E6D-8FA2AD47BE81}">
      <dsp:nvSpPr>
        <dsp:cNvPr id="0" name=""/>
        <dsp:cNvSpPr/>
      </dsp:nvSpPr>
      <dsp:spPr>
        <a:xfrm>
          <a:off x="4646350" y="1787819"/>
          <a:ext cx="1800126" cy="1545723"/>
        </a:xfrm>
        <a:prstGeom prst="hexagon">
          <a:avLst>
            <a:gd name="adj" fmla="val 25000"/>
            <a:gd name="vf" fmla="val 115470"/>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fr-CA" sz="1800" b="1" kern="1200" dirty="0">
              <a:solidFill>
                <a:srgbClr val="800000"/>
              </a:solidFill>
            </a:rPr>
            <a:t>La sagesse</a:t>
          </a:r>
        </a:p>
      </dsp:txBody>
      <dsp:txXfrm>
        <a:off x="4646350" y="1787819"/>
        <a:ext cx="1800126" cy="1545723"/>
      </dsp:txXfrm>
    </dsp:sp>
    <dsp:sp modelId="{A0D19F1A-4BAB-45F7-B5D2-806B044712A5}">
      <dsp:nvSpPr>
        <dsp:cNvPr id="0" name=""/>
        <dsp:cNvSpPr/>
      </dsp:nvSpPr>
      <dsp:spPr>
        <a:xfrm>
          <a:off x="6204042" y="2472994"/>
          <a:ext cx="209982" cy="18119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671706"/>
              <a:satOff val="-38736"/>
              <a:lumOff val="3982"/>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8A96D4-FEFA-49D5-8B04-871C458B2B4D}">
      <dsp:nvSpPr>
        <dsp:cNvPr id="0" name=""/>
        <dsp:cNvSpPr/>
      </dsp:nvSpPr>
      <dsp:spPr>
        <a:xfrm>
          <a:off x="6195452" y="2657106"/>
          <a:ext cx="1800126" cy="1545723"/>
        </a:xfrm>
        <a:prstGeom prst="hexagon">
          <a:avLst>
            <a:gd name="adj" fmla="val 25000"/>
            <a:gd name="vf" fmla="val 115470"/>
          </a:avLst>
        </a:prstGeom>
        <a:blipFill>
          <a:blip xmlns:r="http://schemas.openxmlformats.org/officeDocument/2006/relationships" r:embed="rId4" cstate="email">
            <a:extLst>
              <a:ext uri="{28A0092B-C50C-407E-A947-70E740481C1C}">
                <a14:useLocalDpi xmlns:a14="http://schemas.microsoft.com/office/drawing/2010/main" xmlns=""/>
              </a:ext>
            </a:extLst>
          </a:blip>
          <a:srcRect/>
          <a:stretch>
            <a:fillRect/>
          </a:stretch>
        </a:blip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1ADA2B-BDD7-4CB8-B9AA-B049BDFF13CF}">
      <dsp:nvSpPr>
        <dsp:cNvPr id="0" name=""/>
        <dsp:cNvSpPr/>
      </dsp:nvSpPr>
      <dsp:spPr>
        <a:xfrm>
          <a:off x="6546696" y="2684490"/>
          <a:ext cx="209982" cy="18119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783657"/>
              <a:satOff val="-45192"/>
              <a:lumOff val="4646"/>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CF3276-4530-4CE8-A3A1-2FB87A3CA708}">
      <dsp:nvSpPr>
        <dsp:cNvPr id="0" name=""/>
        <dsp:cNvSpPr/>
      </dsp:nvSpPr>
      <dsp:spPr>
        <a:xfrm>
          <a:off x="6195452" y="948246"/>
          <a:ext cx="1800126" cy="1545723"/>
        </a:xfrm>
        <a:prstGeom prst="hexagon">
          <a:avLst>
            <a:gd name="adj" fmla="val 25000"/>
            <a:gd name="vf" fmla="val 115470"/>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fr-CA" sz="1800" b="1" kern="1200" dirty="0">
              <a:solidFill>
                <a:srgbClr val="800000"/>
              </a:solidFill>
            </a:rPr>
            <a:t>La force</a:t>
          </a:r>
        </a:p>
      </dsp:txBody>
      <dsp:txXfrm>
        <a:off x="6195452" y="948246"/>
        <a:ext cx="1800126" cy="1545723"/>
      </dsp:txXfrm>
    </dsp:sp>
    <dsp:sp modelId="{9E178C9E-DA03-426F-89F4-622032333446}">
      <dsp:nvSpPr>
        <dsp:cNvPr id="0" name=""/>
        <dsp:cNvSpPr/>
      </dsp:nvSpPr>
      <dsp:spPr>
        <a:xfrm>
          <a:off x="7753144" y="1640995"/>
          <a:ext cx="209982" cy="18119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895608"/>
              <a:satOff val="-51648"/>
              <a:lumOff val="531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62F0A6-8FAA-4E55-87D3-4639C1371250}">
      <dsp:nvSpPr>
        <dsp:cNvPr id="0" name=""/>
        <dsp:cNvSpPr/>
      </dsp:nvSpPr>
      <dsp:spPr>
        <a:xfrm>
          <a:off x="7744554" y="1810541"/>
          <a:ext cx="1800126" cy="1545723"/>
        </a:xfrm>
        <a:prstGeom prst="hexagon">
          <a:avLst>
            <a:gd name="adj" fmla="val 25000"/>
            <a:gd name="vf" fmla="val 115470"/>
          </a:avLst>
        </a:prstGeom>
        <a:blipFill>
          <a:blip xmlns:r="http://schemas.openxmlformats.org/officeDocument/2006/relationships" r:embed="rId5" cstate="email">
            <a:extLst>
              <a:ext uri="{28A0092B-C50C-407E-A947-70E740481C1C}">
                <a14:useLocalDpi xmlns:a14="http://schemas.microsoft.com/office/drawing/2010/main" xmlns=""/>
              </a:ext>
            </a:extLst>
          </a:blip>
          <a:srcRect/>
          <a:stretch>
            <a:fillRect/>
          </a:stretch>
        </a:blip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795E91-28D4-4495-9D21-821DCA2F8404}">
      <dsp:nvSpPr>
        <dsp:cNvPr id="0" name=""/>
        <dsp:cNvSpPr/>
      </dsp:nvSpPr>
      <dsp:spPr>
        <a:xfrm>
          <a:off x="8103434" y="1844917"/>
          <a:ext cx="209982" cy="18119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1007559"/>
              <a:satOff val="-58104"/>
              <a:lumOff val="597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5735CD-CF1D-4403-A976-AEC03EB8B6F7}">
      <dsp:nvSpPr>
        <dsp:cNvPr id="0" name=""/>
        <dsp:cNvSpPr/>
      </dsp:nvSpPr>
      <dsp:spPr>
        <a:xfrm>
          <a:off x="7744554" y="3516488"/>
          <a:ext cx="1800126" cy="1545723"/>
        </a:xfrm>
        <a:prstGeom prst="hexagon">
          <a:avLst>
            <a:gd name="adj" fmla="val 25000"/>
            <a:gd name="vf" fmla="val 115470"/>
          </a:avLst>
        </a:prstGeom>
        <a:solidFill>
          <a:schemeClr val="accent2">
            <a:hueOff val="-1212803"/>
            <a:satOff val="-69940"/>
            <a:lumOff val="7190"/>
            <a:alphaOff val="0"/>
          </a:schemeClr>
        </a:solid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2860" rIns="0" bIns="22860" numCol="1" spcCol="1270" anchor="ctr" anchorCtr="0">
          <a:noAutofit/>
        </a:bodyPr>
        <a:lstStyle/>
        <a:p>
          <a:pPr lvl="0" algn="ctr" defTabSz="800100">
            <a:lnSpc>
              <a:spcPct val="90000"/>
            </a:lnSpc>
            <a:spcBef>
              <a:spcPct val="0"/>
            </a:spcBef>
            <a:spcAft>
              <a:spcPct val="35000"/>
            </a:spcAft>
          </a:pPr>
          <a:r>
            <a:rPr lang="fr-CA" sz="1800" b="1" kern="1200" dirty="0">
              <a:solidFill>
                <a:srgbClr val="800000"/>
              </a:solidFill>
            </a:rPr>
            <a:t>L’affection filiale</a:t>
          </a:r>
        </a:p>
      </dsp:txBody>
      <dsp:txXfrm>
        <a:off x="7744554" y="3516488"/>
        <a:ext cx="1800126" cy="1545723"/>
      </dsp:txXfrm>
    </dsp:sp>
    <dsp:sp modelId="{D5C93A0C-4464-4558-82AC-4B380B34C054}">
      <dsp:nvSpPr>
        <dsp:cNvPr id="0" name=""/>
        <dsp:cNvSpPr/>
      </dsp:nvSpPr>
      <dsp:spPr>
        <a:xfrm>
          <a:off x="7726676" y="4161222"/>
          <a:ext cx="209982" cy="18119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1119510"/>
              <a:satOff val="-64560"/>
              <a:lumOff val="6637"/>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ADEA27-60D2-4EDA-BDAC-7DF4EE717676}">
      <dsp:nvSpPr>
        <dsp:cNvPr id="0" name=""/>
        <dsp:cNvSpPr/>
      </dsp:nvSpPr>
      <dsp:spPr>
        <a:xfrm>
          <a:off x="6195452" y="4363053"/>
          <a:ext cx="1800126" cy="1545723"/>
        </a:xfrm>
        <a:prstGeom prst="hexagon">
          <a:avLst>
            <a:gd name="adj" fmla="val 25000"/>
            <a:gd name="vf" fmla="val 115470"/>
          </a:avLst>
        </a:prstGeom>
        <a:blipFill>
          <a:blip xmlns:r="http://schemas.openxmlformats.org/officeDocument/2006/relationships" r:embed="rId6" cstate="email">
            <a:extLst>
              <a:ext uri="{28A0092B-C50C-407E-A947-70E740481C1C}">
                <a14:useLocalDpi xmlns:a14="http://schemas.microsoft.com/office/drawing/2010/main" xmlns=""/>
              </a:ext>
            </a:extLst>
          </a:blip>
          <a:srcRect/>
          <a:stretch>
            <a:fillRect/>
          </a:stretch>
        </a:blipFill>
        <a:ln w="12700" cap="flat" cmpd="sng" algn="ctr">
          <a:solidFill>
            <a:schemeClr val="accent2">
              <a:hueOff val="-1212803"/>
              <a:satOff val="-69940"/>
              <a:lumOff val="719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B05E0C-0E81-418A-9146-7CEE63C28ACC}">
      <dsp:nvSpPr>
        <dsp:cNvPr id="0" name=""/>
        <dsp:cNvSpPr/>
      </dsp:nvSpPr>
      <dsp:spPr>
        <a:xfrm>
          <a:off x="7767461" y="5041237"/>
          <a:ext cx="209982" cy="18119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1231461"/>
              <a:satOff val="-71016"/>
              <a:lumOff val="73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2A7CBE3C-3764-41F0-A122-634F4A3DF68B}">
      <dsp:nvSpPr>
        <dsp:cNvPr id="0" name=""/>
        <dsp:cNvSpPr/>
      </dsp:nvSpPr>
      <dsp:spPr>
        <a:xfrm>
          <a:off x="3096294" y="4353148"/>
          <a:ext cx="1800126" cy="1545723"/>
        </a:xfrm>
        <a:prstGeom prst="hexagon">
          <a:avLst>
            <a:gd name="adj" fmla="val 25000"/>
            <a:gd name="vf" fmla="val 115470"/>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fr-CA" sz="1700" b="1" kern="1200" dirty="0">
              <a:solidFill>
                <a:srgbClr val="800000"/>
              </a:solidFill>
              <a:latin typeface="Calibri" panose="020F0502020204030204"/>
              <a:ea typeface="+mn-ea"/>
              <a:cs typeface="+mn-cs"/>
            </a:rPr>
            <a:t>L’adoration et la louange</a:t>
          </a:r>
        </a:p>
      </dsp:txBody>
      <dsp:txXfrm>
        <a:off x="3096294" y="4353148"/>
        <a:ext cx="1800126" cy="1545723"/>
      </dsp:txXfrm>
    </dsp:sp>
    <dsp:sp modelId="{EFD86EA1-D3FE-4582-9EC0-034E8CA6776B}">
      <dsp:nvSpPr>
        <dsp:cNvPr id="0" name=""/>
        <dsp:cNvSpPr/>
      </dsp:nvSpPr>
      <dsp:spPr>
        <a:xfrm>
          <a:off x="3147835" y="5038324"/>
          <a:ext cx="209982" cy="18119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1343412"/>
              <a:satOff val="-77472"/>
              <a:lumOff val="7964"/>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63C670-36F9-415C-B977-A9B2C4E14260}">
      <dsp:nvSpPr>
        <dsp:cNvPr id="0" name=""/>
        <dsp:cNvSpPr/>
      </dsp:nvSpPr>
      <dsp:spPr>
        <a:xfrm>
          <a:off x="1495601" y="5185187"/>
          <a:ext cx="1800126" cy="1545723"/>
        </a:xfrm>
        <a:prstGeom prst="hexagon">
          <a:avLst>
            <a:gd name="adj" fmla="val 25000"/>
            <a:gd name="vf" fmla="val 115470"/>
          </a:avLst>
        </a:prstGeom>
        <a:blipFill>
          <a:blip xmlns:r="http://schemas.openxmlformats.org/officeDocument/2006/relationships" r:embed="rId7" cstate="email">
            <a:extLst>
              <a:ext uri="{28A0092B-C50C-407E-A947-70E740481C1C}">
                <a14:useLocalDpi xmlns:a14="http://schemas.microsoft.com/office/drawing/2010/main" xmlns=""/>
              </a:ext>
            </a:extLst>
          </a:blip>
          <a:srcRect/>
          <a:stretch>
            <a:fillRect/>
          </a:stretch>
        </a:blip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A380F3-EBBE-4BD7-B152-473A60EA90FA}">
      <dsp:nvSpPr>
        <dsp:cNvPr id="0" name=""/>
        <dsp:cNvSpPr/>
      </dsp:nvSpPr>
      <dsp:spPr>
        <a:xfrm>
          <a:off x="2772729" y="5234088"/>
          <a:ext cx="209982" cy="181198"/>
        </a:xfrm>
        <a:prstGeom prst="hexagon">
          <a:avLst>
            <a:gd name="adj" fmla="val 25000"/>
            <a:gd name="vf" fmla="val 115470"/>
          </a:avLst>
        </a:prstGeom>
        <a:solidFill>
          <a:schemeClr val="lt1">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2" y="0"/>
            <a:ext cx="2950474" cy="498853"/>
          </a:xfrm>
          <a:prstGeom prst="rect">
            <a:avLst/>
          </a:prstGeom>
        </p:spPr>
        <p:txBody>
          <a:bodyPr vert="horz" lIns="93279" tIns="46640" rIns="93279" bIns="46640" rtlCol="0"/>
          <a:lstStyle>
            <a:lvl1pPr algn="l">
              <a:defRPr sz="1200"/>
            </a:lvl1pPr>
          </a:lstStyle>
          <a:p>
            <a:endParaRPr lang="fr-CA"/>
          </a:p>
        </p:txBody>
      </p:sp>
      <p:sp>
        <p:nvSpPr>
          <p:cNvPr id="3" name="Espace réservé de la date 2"/>
          <p:cNvSpPr>
            <a:spLocks noGrp="1"/>
          </p:cNvSpPr>
          <p:nvPr>
            <p:ph type="dt" idx="1"/>
          </p:nvPr>
        </p:nvSpPr>
        <p:spPr>
          <a:xfrm>
            <a:off x="3856740" y="0"/>
            <a:ext cx="2950474" cy="498853"/>
          </a:xfrm>
          <a:prstGeom prst="rect">
            <a:avLst/>
          </a:prstGeom>
        </p:spPr>
        <p:txBody>
          <a:bodyPr vert="horz" lIns="93279" tIns="46640" rIns="93279" bIns="46640" rtlCol="0"/>
          <a:lstStyle>
            <a:lvl1pPr algn="r">
              <a:defRPr sz="1200"/>
            </a:lvl1pPr>
          </a:lstStyle>
          <a:p>
            <a:fld id="{270EE0C1-6C99-4832-A943-3862AAEDCD3E}" type="datetimeFigureOut">
              <a:rPr lang="fr-CA" smtClean="0"/>
              <a:pPr/>
              <a:t>2020-10-01</a:t>
            </a:fld>
            <a:endParaRPr lang="fr-CA"/>
          </a:p>
        </p:txBody>
      </p:sp>
      <p:sp>
        <p:nvSpPr>
          <p:cNvPr id="4" name="Espace réservé de l'image des diapositives 3"/>
          <p:cNvSpPr>
            <a:spLocks noGrp="1" noRot="1" noChangeAspect="1"/>
          </p:cNvSpPr>
          <p:nvPr>
            <p:ph type="sldImg" idx="2"/>
          </p:nvPr>
        </p:nvSpPr>
        <p:spPr>
          <a:xfrm>
            <a:off x="1168400" y="1243013"/>
            <a:ext cx="4471988" cy="3355975"/>
          </a:xfrm>
          <a:prstGeom prst="rect">
            <a:avLst/>
          </a:prstGeom>
          <a:noFill/>
          <a:ln w="12700">
            <a:solidFill>
              <a:prstClr val="black"/>
            </a:solidFill>
          </a:ln>
        </p:spPr>
        <p:txBody>
          <a:bodyPr vert="horz" lIns="93279" tIns="46640" rIns="93279" bIns="46640" rtlCol="0" anchor="ctr"/>
          <a:lstStyle/>
          <a:p>
            <a:endParaRPr lang="fr-CA"/>
          </a:p>
        </p:txBody>
      </p:sp>
      <p:sp>
        <p:nvSpPr>
          <p:cNvPr id="5" name="Espace réservé des notes 4"/>
          <p:cNvSpPr>
            <a:spLocks noGrp="1"/>
          </p:cNvSpPr>
          <p:nvPr>
            <p:ph type="body" sz="quarter" idx="3"/>
          </p:nvPr>
        </p:nvSpPr>
        <p:spPr>
          <a:xfrm>
            <a:off x="680879" y="4784834"/>
            <a:ext cx="5447030" cy="3914864"/>
          </a:xfrm>
          <a:prstGeom prst="rect">
            <a:avLst/>
          </a:prstGeom>
        </p:spPr>
        <p:txBody>
          <a:bodyPr vert="horz" lIns="93279" tIns="46640" rIns="93279" bIns="4664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2" y="9443664"/>
            <a:ext cx="2950474" cy="498852"/>
          </a:xfrm>
          <a:prstGeom prst="rect">
            <a:avLst/>
          </a:prstGeom>
        </p:spPr>
        <p:txBody>
          <a:bodyPr vert="horz" lIns="93279" tIns="46640" rIns="93279" bIns="4664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56740" y="9443664"/>
            <a:ext cx="2950474" cy="498852"/>
          </a:xfrm>
          <a:prstGeom prst="rect">
            <a:avLst/>
          </a:prstGeom>
        </p:spPr>
        <p:txBody>
          <a:bodyPr vert="horz" lIns="93279" tIns="46640" rIns="93279" bIns="46640" rtlCol="0" anchor="b"/>
          <a:lstStyle>
            <a:lvl1pPr algn="r">
              <a:defRPr sz="1200"/>
            </a:lvl1pPr>
          </a:lstStyle>
          <a:p>
            <a:fld id="{6F48B88A-F045-4926-9F6B-C6D4C79064E2}" type="slidenum">
              <a:rPr lang="fr-CA" smtClean="0"/>
              <a:pPr/>
              <a:t>‹N°›</a:t>
            </a:fld>
            <a:endParaRPr lang="fr-CA"/>
          </a:p>
        </p:txBody>
      </p:sp>
    </p:spTree>
    <p:extLst>
      <p:ext uri="{BB962C8B-B14F-4D97-AF65-F5344CB8AC3E}">
        <p14:creationId xmlns:p14="http://schemas.microsoft.com/office/powerpoint/2010/main" xmlns="" val="970379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ecdq.tv/lesprit-saint/"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cursillos.ca/priere/choixdeprieres/espritsaint/PriereEspritSaint.ht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Accueillir chaleureusement les </a:t>
            </a:r>
            <a:r>
              <a:rPr lang="fr-CA" sz="1200" b="1" kern="1200" dirty="0" err="1" smtClean="0">
                <a:solidFill>
                  <a:schemeClr val="tx1"/>
                </a:solidFill>
                <a:latin typeface="+mn-lt"/>
                <a:ea typeface="+mn-ea"/>
                <a:cs typeface="+mn-cs"/>
              </a:rPr>
              <a:t>participant.e.s</a:t>
            </a:r>
            <a:r>
              <a:rPr lang="fr-CA" sz="1200" b="1" kern="1200" dirty="0" smtClean="0">
                <a:solidFill>
                  <a:schemeClr val="tx1"/>
                </a:solidFill>
                <a:latin typeface="+mn-lt"/>
                <a:ea typeface="+mn-ea"/>
                <a:cs typeface="+mn-cs"/>
              </a:rPr>
              <a: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Échanger sur ce qui a été vécu depuis la dernière rencontre.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Faire un retour sur les préparatifs à la rencontre s’il y a lieu</a:t>
            </a:r>
            <a:r>
              <a:rPr lang="fr-CA" sz="1200" b="1" kern="1200" dirty="0" smtClean="0">
                <a:solidFill>
                  <a:schemeClr val="tx1"/>
                </a:solidFill>
                <a:effectLst/>
                <a:latin typeface="+mn-lt"/>
                <a:ea typeface="+mn-ea"/>
                <a:cs typeface="+mn-cs"/>
              </a:rPr>
              <a:t>.</a:t>
            </a:r>
            <a:endParaRPr lang="fr-CA"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a:t>
            </a:fld>
            <a:endParaRPr lang="fr-CA"/>
          </a:p>
        </p:txBody>
      </p:sp>
    </p:spTree>
    <p:extLst>
      <p:ext uri="{BB962C8B-B14F-4D97-AF65-F5344CB8AC3E}">
        <p14:creationId xmlns:p14="http://schemas.microsoft.com/office/powerpoint/2010/main" xmlns="" val="933120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L’Esprit comme … une huile.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Qu’est-ce que l’huile représente? À quoi sert l’huile? L’effet de l’huile est-il toujours bénéfique?</a:t>
            </a:r>
            <a:endParaRPr lang="fr-CA"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l’encadré.)</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les citations bibliques et les lire.)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Comment ce symbole/image nous parle-t-il de l’Esprit saint?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endParaRPr lang="fr-CA" sz="1200" kern="1200" dirty="0" smtClean="0">
              <a:solidFill>
                <a:schemeClr val="tx1"/>
              </a:solidFill>
              <a:latin typeface="+mn-lt"/>
              <a:ea typeface="+mn-ea"/>
              <a:cs typeface="+mn-cs"/>
            </a:endParaRPr>
          </a:p>
          <a:p>
            <a:pPr lvl="0">
              <a:buFont typeface="Arial" pitchFamily="34" charset="0"/>
              <a:buChar char="•"/>
            </a:pPr>
            <a:r>
              <a:rPr lang="fr-CA" sz="1200" kern="1200" dirty="0" smtClean="0">
                <a:solidFill>
                  <a:schemeClr val="tx1"/>
                </a:solidFill>
                <a:latin typeface="+mn-lt"/>
                <a:ea typeface="+mn-ea"/>
                <a:cs typeface="+mn-cs"/>
              </a:rPr>
              <a:t>Dans le Premier Testament, l’onction d’huile désigne un roi selon la volonté de Dieu.</a:t>
            </a:r>
          </a:p>
          <a:p>
            <a:pPr>
              <a:buFont typeface="Arial" pitchFamily="34" charset="0"/>
              <a:buChar char="•"/>
            </a:pPr>
            <a:r>
              <a:rPr lang="fr-CA" sz="1200" kern="1200" dirty="0" smtClean="0">
                <a:solidFill>
                  <a:schemeClr val="tx1"/>
                </a:solidFill>
                <a:latin typeface="+mn-lt"/>
                <a:ea typeface="+mn-ea"/>
                <a:cs typeface="+mn-cs"/>
              </a:rPr>
              <a:t>Dieu Père envoie son Esprit sur Jésus lors de son baptême et peu de temps après, dans la synagogue, celui-ci annonce comment cette onction porte ses fruits. C’est une onction royale qui inaugure le règne de Dieu qui vient, pour le peuple de Dieu et pour </a:t>
            </a:r>
            <a:r>
              <a:rPr lang="fr-CA" sz="1200" kern="1200" dirty="0" err="1" smtClean="0">
                <a:solidFill>
                  <a:schemeClr val="tx1"/>
                </a:solidFill>
                <a:latin typeface="+mn-lt"/>
                <a:ea typeface="+mn-ea"/>
                <a:cs typeface="+mn-cs"/>
              </a:rPr>
              <a:t>chacun.e</a:t>
            </a:r>
            <a:r>
              <a:rPr lang="fr-CA" sz="1200" kern="1200" dirty="0" smtClean="0">
                <a:solidFill>
                  <a:schemeClr val="tx1"/>
                </a:solidFill>
                <a:latin typeface="+mn-lt"/>
                <a:ea typeface="+mn-ea"/>
                <a:cs typeface="+mn-cs"/>
              </a:rPr>
              <a:t> de nous: libération de ce qui nous rend captifs, capacité de voir dans nos aveuglements, possibilité de se remettre librement sur un chemin qui nous sera favorable! Jésus est le oint, i.e. Christ (grec </a:t>
            </a:r>
            <a:r>
              <a:rPr lang="fr-CA" sz="1200" i="1" kern="1200" dirty="0" smtClean="0">
                <a:solidFill>
                  <a:schemeClr val="tx1"/>
                </a:solidFill>
                <a:latin typeface="+mn-lt"/>
                <a:ea typeface="+mn-ea"/>
                <a:cs typeface="+mn-cs"/>
              </a:rPr>
              <a:t>Christus</a:t>
            </a:r>
            <a:r>
              <a:rPr lang="fr-CA" sz="1200" kern="1200" dirty="0" smtClean="0">
                <a:solidFill>
                  <a:schemeClr val="tx1"/>
                </a:solidFill>
                <a:latin typeface="+mn-lt"/>
                <a:ea typeface="+mn-ea"/>
                <a:cs typeface="+mn-cs"/>
              </a:rPr>
              <a:t>), i.e. Messie (</a:t>
            </a:r>
            <a:r>
              <a:rPr lang="fr-CA" sz="1200" i="1" kern="1200" dirty="0" err="1" smtClean="0">
                <a:solidFill>
                  <a:schemeClr val="tx1"/>
                </a:solidFill>
                <a:latin typeface="+mn-lt"/>
                <a:ea typeface="+mn-ea"/>
                <a:cs typeface="+mn-cs"/>
              </a:rPr>
              <a:t>meshiah</a:t>
            </a:r>
            <a:r>
              <a:rPr lang="fr-CA" sz="1200" kern="1200" dirty="0" smtClean="0">
                <a:solidFill>
                  <a:schemeClr val="tx1"/>
                </a:solidFill>
                <a:latin typeface="+mn-lt"/>
                <a:ea typeface="+mn-ea"/>
                <a:cs typeface="+mn-cs"/>
              </a:rPr>
              <a:t> en hébreu). À la confirmation, les </a:t>
            </a:r>
            <a:r>
              <a:rPr lang="fr-CA" sz="1200" kern="1200" dirty="0" err="1" smtClean="0">
                <a:solidFill>
                  <a:schemeClr val="tx1"/>
                </a:solidFill>
                <a:latin typeface="+mn-lt"/>
                <a:ea typeface="+mn-ea"/>
                <a:cs typeface="+mn-cs"/>
              </a:rPr>
              <a:t>chrétien.e.s</a:t>
            </a:r>
            <a:r>
              <a:rPr lang="fr-CA" sz="1200" kern="1200" dirty="0" smtClean="0">
                <a:solidFill>
                  <a:schemeClr val="tx1"/>
                </a:solidFill>
                <a:latin typeface="+mn-lt"/>
                <a:ea typeface="+mn-ea"/>
                <a:cs typeface="+mn-cs"/>
              </a:rPr>
              <a:t> sont oints avec le saint chrême</a:t>
            </a:r>
            <a:r>
              <a:rPr lang="fr-CA" i="1" dirty="0" smtClean="0"/>
              <a:t>.</a:t>
            </a:r>
            <a:endParaRPr lang="fr-CA" i="1" dirty="0"/>
          </a:p>
          <a:p>
            <a:pPr algn="just"/>
            <a:endParaRPr lang="fr-CA" dirty="0"/>
          </a:p>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10</a:t>
            </a:fld>
            <a:endParaRPr lang="fr-CA"/>
          </a:p>
        </p:txBody>
      </p:sp>
    </p:spTree>
    <p:extLst>
      <p:ext uri="{BB962C8B-B14F-4D97-AF65-F5344CB8AC3E}">
        <p14:creationId xmlns:p14="http://schemas.microsoft.com/office/powerpoint/2010/main" xmlns="" val="33492687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Quelle image de l’Esprit me rejoint le plus?</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a:t>
            </a:r>
            <a:r>
              <a:rPr lang="fr-CA" sz="1200" kern="1200" dirty="0" smtClean="0">
                <a:solidFill>
                  <a:schemeClr val="tx1"/>
                </a:solidFill>
                <a:latin typeface="+mn-lt"/>
                <a:ea typeface="+mn-ea"/>
                <a:cs typeface="+mn-cs"/>
              </a:rPr>
              <a:t>: Au fur et à mesure qu’elles sont nommées par les </a:t>
            </a:r>
            <a:r>
              <a:rPr lang="fr-CA" sz="1200" kern="1200" dirty="0" err="1" smtClean="0">
                <a:solidFill>
                  <a:schemeClr val="tx1"/>
                </a:solidFill>
                <a:latin typeface="+mn-lt"/>
                <a:ea typeface="+mn-ea"/>
                <a:cs typeface="+mn-cs"/>
              </a:rPr>
              <a:t>participant.e.s</a:t>
            </a:r>
            <a:r>
              <a:rPr lang="fr-CA" sz="1200" kern="1200" dirty="0" smtClean="0">
                <a:solidFill>
                  <a:schemeClr val="tx1"/>
                </a:solidFill>
                <a:latin typeface="+mn-lt"/>
                <a:ea typeface="+mn-ea"/>
                <a:cs typeface="+mn-cs"/>
              </a:rPr>
              <a:t>, on peut animer les 4 vidéos (eau, souffle, vent et feu) en cliquant sur l’image qui lui correspond</a:t>
            </a:r>
            <a:r>
              <a:rPr lang="fr-CA" i="1" dirty="0" smtClean="0"/>
              <a:t>.</a:t>
            </a:r>
            <a:endParaRPr lang="fr-CA"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11</a:t>
            </a:fld>
            <a:endParaRPr lang="fr-CA"/>
          </a:p>
        </p:txBody>
      </p:sp>
    </p:spTree>
    <p:extLst>
      <p:ext uri="{BB962C8B-B14F-4D97-AF65-F5344CB8AC3E}">
        <p14:creationId xmlns:p14="http://schemas.microsoft.com/office/powerpoint/2010/main" xmlns="" val="3558453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i="0" dirty="0"/>
              <a:t>Lire la diapo.</a:t>
            </a:r>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12</a:t>
            </a:fld>
            <a:endParaRPr lang="fr-CA"/>
          </a:p>
        </p:txBody>
      </p:sp>
    </p:spTree>
    <p:extLst>
      <p:ext uri="{BB962C8B-B14F-4D97-AF65-F5344CB8AC3E}">
        <p14:creationId xmlns:p14="http://schemas.microsoft.com/office/powerpoint/2010/main" xmlns="" val="2877911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le texte et revenir sur la rencontre précédente à propos de Jésus.</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a:t>
            </a:r>
            <a:r>
              <a:rPr lang="fr-CA" sz="1200" b="1" i="1" kern="1200" dirty="0" smtClean="0">
                <a:solidFill>
                  <a:schemeClr val="tx1"/>
                </a:solidFill>
                <a:latin typeface="+mn-lt"/>
                <a:ea typeface="+mn-ea"/>
                <a:cs typeface="+mn-cs"/>
              </a:rPr>
              <a:t> </a:t>
            </a:r>
            <a:r>
              <a:rPr lang="fr-CA" sz="1200" i="1" kern="1200" dirty="0" smtClean="0">
                <a:solidFill>
                  <a:schemeClr val="tx1"/>
                </a:solidFill>
                <a:latin typeface="+mn-lt"/>
                <a:ea typeface="+mn-ea"/>
                <a:cs typeface="+mn-cs"/>
              </a:rPr>
              <a:t>Quelle est la promesse faite par Jésus?</a:t>
            </a:r>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a:t>
            </a:r>
            <a:r>
              <a:rPr lang="fr-CA" sz="1200" b="1" kern="1200" dirty="0" smtClean="0">
                <a:solidFill>
                  <a:schemeClr val="tx1"/>
                </a:solidFill>
                <a:latin typeface="+mn-lt"/>
                <a:ea typeface="+mn-ea"/>
                <a:cs typeface="+mn-cs"/>
              </a:rPr>
              <a:t>Parole libre.</a:t>
            </a:r>
            <a:r>
              <a:rPr lang="fr-CA" sz="1200" kern="1200" dirty="0" smtClean="0">
                <a:solidFill>
                  <a:schemeClr val="tx1"/>
                </a:solidFill>
                <a:latin typeface="+mn-lt"/>
                <a:ea typeface="+mn-ea"/>
                <a:cs typeface="+mn-cs"/>
              </a:rPr>
              <a:t>)</a:t>
            </a:r>
          </a:p>
          <a:p>
            <a:r>
              <a:rPr lang="fr-CA" sz="1200" b="1" kern="1200" dirty="0" smtClean="0">
                <a:solidFill>
                  <a:schemeClr val="tx1"/>
                </a:solidFill>
                <a:latin typeface="+mn-lt"/>
                <a:ea typeface="+mn-ea"/>
                <a:cs typeface="+mn-cs"/>
              </a:rPr>
              <a:t>(Cliquer pour faire apparaître l’extrait en changeant de diapo.)</a:t>
            </a:r>
            <a:endParaRPr lang="fr-CA" b="1" i="1"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13</a:t>
            </a:fld>
            <a:endParaRPr lang="fr-CA"/>
          </a:p>
        </p:txBody>
      </p:sp>
    </p:spTree>
    <p:extLst>
      <p:ext uri="{BB962C8B-B14F-4D97-AF65-F5344CB8AC3E}">
        <p14:creationId xmlns:p14="http://schemas.microsoft.com/office/powerpoint/2010/main" xmlns="" val="4189833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De quoi parle Jésus à votre avis?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Introduire le récit de la Pentecôte qui sera lu avec la prochaine diapo</a:t>
            </a:r>
            <a:r>
              <a:rPr lang="fr-CA" b="1" i="0" dirty="0" smtClean="0"/>
              <a:t>.</a:t>
            </a:r>
            <a:endParaRPr lang="fr-CA" b="1" i="0"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14</a:t>
            </a:fld>
            <a:endParaRPr lang="fr-CA"/>
          </a:p>
        </p:txBody>
      </p:sp>
    </p:spTree>
    <p:extLst>
      <p:ext uri="{BB962C8B-B14F-4D97-AF65-F5344CB8AC3E}">
        <p14:creationId xmlns:p14="http://schemas.microsoft.com/office/powerpoint/2010/main" xmlns="" val="1698452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le récit.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Encourager l’échange sur le récit à partir des questions suivantes:</a:t>
            </a:r>
            <a:endParaRPr lang="fr-CA" sz="1200" kern="1200" dirty="0" smtClean="0">
              <a:solidFill>
                <a:schemeClr val="tx1"/>
              </a:solidFill>
              <a:latin typeface="+mn-lt"/>
              <a:ea typeface="+mn-ea"/>
              <a:cs typeface="+mn-cs"/>
            </a:endParaRPr>
          </a:p>
          <a:p>
            <a:r>
              <a:rPr lang="fr-CA" sz="1200" i="1" kern="1200" dirty="0" smtClean="0">
                <a:solidFill>
                  <a:schemeClr val="tx1"/>
                </a:solidFill>
                <a:latin typeface="+mn-lt"/>
                <a:ea typeface="+mn-ea"/>
                <a:cs typeface="+mn-cs"/>
              </a:rPr>
              <a:t>- Comment se manifeste la présence de l’Esprit? </a:t>
            </a:r>
            <a:r>
              <a:rPr lang="fr-CA" sz="1200" kern="1200" dirty="0" smtClean="0">
                <a:solidFill>
                  <a:schemeClr val="tx1"/>
                </a:solidFill>
                <a:latin typeface="+mn-lt"/>
                <a:ea typeface="+mn-ea"/>
                <a:cs typeface="+mn-cs"/>
              </a:rPr>
              <a:t>(Bruit venant du ciel, comme un coup de vent, langues dites de feu, la voix qui retentissait)</a:t>
            </a:r>
          </a:p>
          <a:p>
            <a:r>
              <a:rPr lang="fr-CA" sz="1200" i="1" kern="1200" dirty="0" smtClean="0">
                <a:solidFill>
                  <a:schemeClr val="tx1"/>
                </a:solidFill>
                <a:latin typeface="+mn-lt"/>
                <a:ea typeface="+mn-ea"/>
                <a:cs typeface="+mn-cs"/>
              </a:rPr>
              <a:t>- Peut-on reconnaître des images de l’Esprit que nous avons vues? </a:t>
            </a:r>
            <a:endParaRPr lang="fr-CA" sz="1200" kern="1200" dirty="0" smtClean="0">
              <a:solidFill>
                <a:schemeClr val="tx1"/>
              </a:solidFill>
              <a:latin typeface="+mn-lt"/>
              <a:ea typeface="+mn-ea"/>
              <a:cs typeface="+mn-cs"/>
            </a:endParaRPr>
          </a:p>
          <a:p>
            <a:r>
              <a:rPr lang="fr-CA" sz="1200" i="1" kern="1200" dirty="0" smtClean="0">
                <a:solidFill>
                  <a:schemeClr val="tx1"/>
                </a:solidFill>
                <a:latin typeface="+mn-lt"/>
                <a:ea typeface="+mn-ea"/>
                <a:cs typeface="+mn-cs"/>
              </a:rPr>
              <a:t>- Sur qui agit l’Esprit? Quels sont les effets de la présence de l’Esprit? </a:t>
            </a:r>
            <a:r>
              <a:rPr lang="fr-CA" sz="1200" kern="1200" dirty="0" smtClean="0">
                <a:solidFill>
                  <a:schemeClr val="tx1"/>
                </a:solidFill>
                <a:latin typeface="+mn-lt"/>
                <a:ea typeface="+mn-ea"/>
                <a:cs typeface="+mn-cs"/>
              </a:rPr>
              <a:t>(sur tous et sur chacun, entendent, confusion, les disciples peuvent s’exprimer, stupéfaction et perplexité, tous les peuples de la terre)</a:t>
            </a:r>
          </a:p>
          <a:p>
            <a:r>
              <a:rPr lang="fr-CA" sz="1200" i="1" kern="1200" dirty="0" smtClean="0">
                <a:solidFill>
                  <a:schemeClr val="tx1"/>
                </a:solidFill>
                <a:latin typeface="+mn-lt"/>
                <a:ea typeface="+mn-ea"/>
                <a:cs typeface="+mn-cs"/>
              </a:rPr>
              <a:t>-  Qu’est-ce qui me touche, me questionne ou m’inspire dans ce récit? </a:t>
            </a:r>
            <a:endParaRPr lang="fr-CA" sz="1200" kern="1200" dirty="0" smtClean="0">
              <a:solidFill>
                <a:schemeClr val="tx1"/>
              </a:solidFill>
              <a:latin typeface="+mn-lt"/>
              <a:ea typeface="+mn-ea"/>
              <a:cs typeface="+mn-cs"/>
            </a:endParaRPr>
          </a:p>
          <a:p>
            <a:r>
              <a:rPr lang="fr-CA" sz="1200" i="1" kern="1200" dirty="0" smtClean="0">
                <a:solidFill>
                  <a:schemeClr val="tx1"/>
                </a:solidFill>
                <a:latin typeface="+mn-lt"/>
                <a:ea typeface="+mn-ea"/>
                <a:cs typeface="+mn-cs"/>
              </a:rPr>
              <a:t>-  Comment puis-je répondre à la question des gens qui assistent à cette scène sans comprendre? Qu’est-ce que cela signifie </a:t>
            </a:r>
            <a:r>
              <a:rPr lang="fr-CA" sz="1200" kern="1200" dirty="0" smtClean="0">
                <a:solidFill>
                  <a:schemeClr val="tx1"/>
                </a:solidFill>
                <a:latin typeface="+mn-lt"/>
                <a:ea typeface="+mn-ea"/>
                <a:cs typeface="+mn-cs"/>
              </a:rPr>
              <a:t>(cf. verset 12)</a:t>
            </a:r>
            <a:r>
              <a:rPr lang="fr-CA" sz="1200" i="1" kern="1200" dirty="0" smtClean="0">
                <a:solidFill>
                  <a:schemeClr val="tx1"/>
                </a:solidFill>
                <a:latin typeface="+mn-lt"/>
                <a:ea typeface="+mn-ea"/>
                <a:cs typeface="+mn-cs"/>
              </a:rPr>
              <a:t> pour moi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pPr defTabSz="932793">
              <a:defRPr/>
            </a:pPr>
            <a:endParaRPr lang="fr-CA" b="1" i="1"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15</a:t>
            </a:fld>
            <a:endParaRPr lang="fr-CA"/>
          </a:p>
        </p:txBody>
      </p:sp>
    </p:spTree>
    <p:extLst>
      <p:ext uri="{BB962C8B-B14F-4D97-AF65-F5344CB8AC3E}">
        <p14:creationId xmlns:p14="http://schemas.microsoft.com/office/powerpoint/2010/main" xmlns="" val="1038271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2793">
              <a:defRPr/>
            </a:pPr>
            <a:r>
              <a:rPr lang="fr-CA" b="1" dirty="0"/>
              <a:t>Introduire l’extrait biblique et demander:</a:t>
            </a:r>
          </a:p>
          <a:p>
            <a:pPr defTabSz="932793">
              <a:defRPr/>
            </a:pPr>
            <a:r>
              <a:rPr lang="fr-CA" i="1" dirty="0"/>
              <a:t>Qu’est-ce qui me touche, me questionne ou m’inspire dans ce récit? </a:t>
            </a:r>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16</a:t>
            </a:fld>
            <a:endParaRPr lang="fr-CA"/>
          </a:p>
        </p:txBody>
      </p:sp>
    </p:spTree>
    <p:extLst>
      <p:ext uri="{BB962C8B-B14F-4D97-AF65-F5344CB8AC3E}">
        <p14:creationId xmlns:p14="http://schemas.microsoft.com/office/powerpoint/2010/main" xmlns="" val="693180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17</a:t>
            </a:fld>
            <a:endParaRPr lang="fr-CA"/>
          </a:p>
        </p:txBody>
      </p:sp>
    </p:spTree>
    <p:extLst>
      <p:ext uri="{BB962C8B-B14F-4D97-AF65-F5344CB8AC3E}">
        <p14:creationId xmlns:p14="http://schemas.microsoft.com/office/powerpoint/2010/main" xmlns="" val="322304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Introduire l’extrait biblique et demander:</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 </a:t>
            </a:r>
            <a:r>
              <a:rPr lang="fr-CA" sz="1200" i="1" kern="1200" dirty="0" smtClean="0">
                <a:solidFill>
                  <a:schemeClr val="tx1"/>
                </a:solidFill>
                <a:latin typeface="+mn-lt"/>
                <a:ea typeface="+mn-ea"/>
                <a:cs typeface="+mn-cs"/>
              </a:rPr>
              <a:t>Qu’est-ce qui me touche, me questionne ou m’inspire dans cet extrait de la lettre aux Romains? </a:t>
            </a:r>
            <a:endParaRPr lang="fr-CA" sz="1200" kern="1200" dirty="0" smtClean="0">
              <a:solidFill>
                <a:schemeClr val="tx1"/>
              </a:solidFill>
              <a:latin typeface="+mn-lt"/>
              <a:ea typeface="+mn-ea"/>
              <a:cs typeface="+mn-cs"/>
            </a:endParaRPr>
          </a:p>
          <a:p>
            <a:r>
              <a:rPr lang="fr-CA" sz="1200" i="1" kern="1200" dirty="0" smtClean="0">
                <a:solidFill>
                  <a:schemeClr val="tx1"/>
                </a:solidFill>
                <a:latin typeface="+mn-lt"/>
                <a:ea typeface="+mn-ea"/>
                <a:cs typeface="+mn-cs"/>
              </a:rPr>
              <a:t>- De quelle façon le texte nous parle-t-il de l’Esprit?</a:t>
            </a:r>
            <a:endParaRPr lang="fr-CA" sz="1200" kern="1200" dirty="0" smtClean="0">
              <a:solidFill>
                <a:schemeClr val="tx1"/>
              </a:solidFill>
              <a:latin typeface="+mn-lt"/>
              <a:ea typeface="+mn-ea"/>
              <a:cs typeface="+mn-cs"/>
            </a:endParaRPr>
          </a:p>
          <a:p>
            <a:r>
              <a:rPr lang="fr-CA" sz="1200" i="1" kern="1200" dirty="0" smtClean="0">
                <a:solidFill>
                  <a:schemeClr val="tx1"/>
                </a:solidFill>
                <a:latin typeface="+mn-lt"/>
                <a:ea typeface="+mn-ea"/>
                <a:cs typeface="+mn-cs"/>
              </a:rPr>
              <a:t>- Qu’est-ce que je comprends de plus à propos de l’Esprit avec ce texte?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b="1" i="1"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18</a:t>
            </a:fld>
            <a:endParaRPr lang="fr-CA"/>
          </a:p>
        </p:txBody>
      </p:sp>
    </p:spTree>
    <p:extLst>
      <p:ext uri="{BB962C8B-B14F-4D97-AF65-F5344CB8AC3E}">
        <p14:creationId xmlns:p14="http://schemas.microsoft.com/office/powerpoint/2010/main" xmlns="" val="1004042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19</a:t>
            </a:fld>
            <a:endParaRPr lang="fr-CA"/>
          </a:p>
        </p:txBody>
      </p:sp>
    </p:spTree>
    <p:extLst>
      <p:ext uri="{BB962C8B-B14F-4D97-AF65-F5344CB8AC3E}">
        <p14:creationId xmlns:p14="http://schemas.microsoft.com/office/powerpoint/2010/main" xmlns="" val="4122202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Présenter les objectifs de la rencontre:</a:t>
            </a:r>
            <a:endParaRPr lang="fr-CA" sz="1200" kern="1200" dirty="0" smtClean="0">
              <a:solidFill>
                <a:schemeClr val="tx1"/>
              </a:solidFill>
              <a:latin typeface="+mn-lt"/>
              <a:ea typeface="+mn-ea"/>
              <a:cs typeface="+mn-cs"/>
            </a:endParaRPr>
          </a:p>
          <a:p>
            <a:pPr lvl="0"/>
            <a:r>
              <a:rPr lang="fr-CA" sz="1200" i="1" kern="1200" dirty="0" smtClean="0">
                <a:solidFill>
                  <a:schemeClr val="tx1"/>
                </a:solidFill>
                <a:latin typeface="+mn-lt"/>
                <a:ea typeface="+mn-ea"/>
                <a:cs typeface="+mn-cs"/>
              </a:rPr>
              <a:t>Se retrouver et partager sur notre vécu.</a:t>
            </a:r>
            <a:endParaRPr lang="fr-CA" sz="1200" kern="1200" dirty="0" smtClean="0">
              <a:solidFill>
                <a:schemeClr val="tx1"/>
              </a:solidFill>
              <a:latin typeface="+mn-lt"/>
              <a:ea typeface="+mn-ea"/>
              <a:cs typeface="+mn-cs"/>
            </a:endParaRPr>
          </a:p>
          <a:p>
            <a:pPr lvl="0"/>
            <a:r>
              <a:rPr lang="fr-FR" sz="1200" i="1" kern="1200" dirty="0" smtClean="0">
                <a:solidFill>
                  <a:schemeClr val="tx1"/>
                </a:solidFill>
                <a:latin typeface="+mn-lt"/>
                <a:ea typeface="+mn-ea"/>
                <a:cs typeface="+mn-cs"/>
              </a:rPr>
              <a:t>Approfondir le sens de la troisième partie du Credo : « Je crois en l’Esprit saint ».</a:t>
            </a:r>
            <a:endParaRPr lang="fr-CA" sz="1200" kern="1200" dirty="0" smtClean="0">
              <a:solidFill>
                <a:schemeClr val="tx1"/>
              </a:solidFill>
              <a:latin typeface="+mn-lt"/>
              <a:ea typeface="+mn-ea"/>
              <a:cs typeface="+mn-cs"/>
            </a:endParaRPr>
          </a:p>
          <a:p>
            <a:pPr lvl="0"/>
            <a:r>
              <a:rPr lang="fr-FR" sz="1200" i="1" kern="1200" dirty="0" smtClean="0">
                <a:solidFill>
                  <a:schemeClr val="tx1"/>
                </a:solidFill>
                <a:latin typeface="+mn-lt"/>
                <a:ea typeface="+mn-ea"/>
                <a:cs typeface="+mn-cs"/>
              </a:rPr>
              <a:t>Découvrir qui est l’Esprit saint à partir d’extraits bibliques.</a:t>
            </a:r>
            <a:endParaRPr lang="fr-CA" sz="1200" kern="1200" dirty="0" smtClean="0">
              <a:solidFill>
                <a:schemeClr val="tx1"/>
              </a:solidFill>
              <a:latin typeface="+mn-lt"/>
              <a:ea typeface="+mn-ea"/>
              <a:cs typeface="+mn-cs"/>
            </a:endParaRPr>
          </a:p>
          <a:p>
            <a:r>
              <a:rPr lang="fr-FR" sz="1200" i="1" kern="1200" dirty="0" smtClean="0">
                <a:solidFill>
                  <a:schemeClr val="tx1"/>
                </a:solidFill>
                <a:latin typeface="+mn-lt"/>
                <a:ea typeface="+mn-ea"/>
                <a:cs typeface="+mn-cs"/>
              </a:rPr>
              <a:t>S’interroger : « Qui est l’Esprit pour moi? ».</a:t>
            </a:r>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a:t>
            </a:fld>
            <a:endParaRPr lang="fr-CA"/>
          </a:p>
        </p:txBody>
      </p:sp>
    </p:spTree>
    <p:extLst>
      <p:ext uri="{BB962C8B-B14F-4D97-AF65-F5344CB8AC3E}">
        <p14:creationId xmlns:p14="http://schemas.microsoft.com/office/powerpoint/2010/main" xmlns="" val="41090441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L’Esprit est à l’origine de plusieurs dons. Voici la petite histoire des dons de l’Esprit, de l’annonce à la réalisation, à partir de trois extraits bibliques.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Lire les extraits et faire ressortir les dons mentionnés.</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Les sept dons de l’Esprit seront explicités dans les prochaines diapos</a:t>
            </a:r>
            <a:r>
              <a:rPr lang="fr-CA" b="0" i="1" dirty="0" smtClean="0"/>
              <a:t>.</a:t>
            </a:r>
            <a:endParaRPr lang="fr-CA" b="0" i="1"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20</a:t>
            </a:fld>
            <a:endParaRPr lang="fr-CA"/>
          </a:p>
        </p:txBody>
      </p:sp>
    </p:spTree>
    <p:extLst>
      <p:ext uri="{BB962C8B-B14F-4D97-AF65-F5344CB8AC3E}">
        <p14:creationId xmlns:p14="http://schemas.microsoft.com/office/powerpoint/2010/main" xmlns="" val="1206249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32793">
              <a:defRPr/>
            </a:pPr>
            <a:r>
              <a:rPr lang="fr-CA" sz="1200" b="1" kern="1200" dirty="0" smtClean="0">
                <a:solidFill>
                  <a:schemeClr val="tx1"/>
                </a:solidFill>
                <a:latin typeface="+mn-lt"/>
                <a:ea typeface="+mn-ea"/>
                <a:cs typeface="+mn-cs"/>
              </a:rPr>
              <a:t>Lire les encadrés ou les faire lire par une personne du groupe</a:t>
            </a:r>
            <a:r>
              <a:rPr lang="fr-CA" b="1" dirty="0" smtClean="0"/>
              <a:t>.</a:t>
            </a:r>
            <a:endParaRPr lang="fr-CA" b="1"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21</a:t>
            </a:fld>
            <a:endParaRPr lang="fr-CA"/>
          </a:p>
        </p:txBody>
      </p:sp>
    </p:spTree>
    <p:extLst>
      <p:ext uri="{BB962C8B-B14F-4D97-AF65-F5344CB8AC3E}">
        <p14:creationId xmlns:p14="http://schemas.microsoft.com/office/powerpoint/2010/main" xmlns="" val="113539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32793"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Lire l’encadré ou le faire lire par une personne du groupe</a:t>
            </a:r>
            <a:r>
              <a:rPr lang="fr-CA" b="1" dirty="0" smtClean="0"/>
              <a:t>.</a:t>
            </a:r>
            <a:endParaRPr lang="fr-CA" b="1" dirty="0"/>
          </a:p>
          <a:p>
            <a:pPr defTabSz="932793">
              <a:defRPr/>
            </a:pPr>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22</a:t>
            </a:fld>
            <a:endParaRPr lang="fr-CA"/>
          </a:p>
        </p:txBody>
      </p:sp>
    </p:spTree>
    <p:extLst>
      <p:ext uri="{BB962C8B-B14F-4D97-AF65-F5344CB8AC3E}">
        <p14:creationId xmlns:p14="http://schemas.microsoft.com/office/powerpoint/2010/main" xmlns="" val="1814892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32793"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Lire les encadrés ou les faire lire par une personne du groupe</a:t>
            </a:r>
            <a:r>
              <a:rPr lang="fr-CA" b="1" dirty="0" smtClean="0"/>
              <a:t>.</a:t>
            </a:r>
            <a:endParaRPr lang="fr-CA" b="1" dirty="0"/>
          </a:p>
          <a:p>
            <a:pPr defTabSz="932793">
              <a:defRPr/>
            </a:pPr>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23</a:t>
            </a:fld>
            <a:endParaRPr lang="fr-CA"/>
          </a:p>
        </p:txBody>
      </p:sp>
    </p:spTree>
    <p:extLst>
      <p:ext uri="{BB962C8B-B14F-4D97-AF65-F5344CB8AC3E}">
        <p14:creationId xmlns:p14="http://schemas.microsoft.com/office/powerpoint/2010/main" xmlns="" val="27701787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32793"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Lire l’encadré ou le faire lire par une personne du groupe</a:t>
            </a:r>
            <a:r>
              <a:rPr lang="fr-CA" b="1" dirty="0" smtClean="0"/>
              <a:t>.</a:t>
            </a:r>
            <a:endParaRPr lang="fr-CA" b="1" dirty="0"/>
          </a:p>
          <a:p>
            <a:pPr defTabSz="932793">
              <a:defRPr/>
            </a:pPr>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24</a:t>
            </a:fld>
            <a:endParaRPr lang="fr-CA"/>
          </a:p>
        </p:txBody>
      </p:sp>
    </p:spTree>
    <p:extLst>
      <p:ext uri="{BB962C8B-B14F-4D97-AF65-F5344CB8AC3E}">
        <p14:creationId xmlns:p14="http://schemas.microsoft.com/office/powerpoint/2010/main" xmlns="" val="2998414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32793" rtl="0" eaLnBrk="1" fontAlgn="auto" latinLnBrk="0" hangingPunct="1">
              <a:lnSpc>
                <a:spcPct val="100000"/>
              </a:lnSpc>
              <a:spcBef>
                <a:spcPts val="0"/>
              </a:spcBef>
              <a:spcAft>
                <a:spcPts val="0"/>
              </a:spcAft>
              <a:buClrTx/>
              <a:buSzTx/>
              <a:buFontTx/>
              <a:buNone/>
              <a:tabLst/>
              <a:defRPr/>
            </a:pPr>
            <a:r>
              <a:rPr lang="fr-CA" sz="1200" b="1" kern="1200" dirty="0" smtClean="0">
                <a:solidFill>
                  <a:schemeClr val="tx1"/>
                </a:solidFill>
                <a:latin typeface="+mn-lt"/>
                <a:ea typeface="+mn-ea"/>
                <a:cs typeface="+mn-cs"/>
              </a:rPr>
              <a:t>Lire l’encadré ou le faire lire par une personne du groupe</a:t>
            </a:r>
            <a:r>
              <a:rPr lang="fr-CA" b="1" dirty="0" smtClean="0"/>
              <a:t>.</a:t>
            </a:r>
            <a:endParaRPr lang="fr-CA" b="1" dirty="0"/>
          </a:p>
          <a:p>
            <a:pPr defTabSz="932793">
              <a:defRPr/>
            </a:pPr>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25</a:t>
            </a:fld>
            <a:endParaRPr lang="fr-CA"/>
          </a:p>
        </p:txBody>
      </p:sp>
    </p:spTree>
    <p:extLst>
      <p:ext uri="{BB962C8B-B14F-4D97-AF65-F5344CB8AC3E}">
        <p14:creationId xmlns:p14="http://schemas.microsoft.com/office/powerpoint/2010/main" xmlns="" val="14588717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Demander:</a:t>
            </a:r>
            <a:endParaRPr lang="fr-CA" sz="1200" kern="1200" dirty="0" smtClean="0">
              <a:solidFill>
                <a:schemeClr val="tx1"/>
              </a:solidFill>
              <a:latin typeface="+mn-lt"/>
              <a:ea typeface="+mn-ea"/>
              <a:cs typeface="+mn-cs"/>
            </a:endParaRPr>
          </a:p>
          <a:p>
            <a:r>
              <a:rPr lang="fr-CA" sz="1200" i="1" kern="1200" dirty="0" smtClean="0">
                <a:solidFill>
                  <a:schemeClr val="tx1"/>
                </a:solidFill>
                <a:latin typeface="+mn-lt"/>
                <a:ea typeface="+mn-ea"/>
                <a:cs typeface="+mn-cs"/>
              </a:rPr>
              <a:t>- Quel don est déjà à l’œuvre dans ta vie?</a:t>
            </a:r>
            <a:endParaRPr lang="fr-CA" sz="1200" kern="1200" dirty="0" smtClean="0">
              <a:solidFill>
                <a:schemeClr val="tx1"/>
              </a:solidFill>
              <a:latin typeface="+mn-lt"/>
              <a:ea typeface="+mn-ea"/>
              <a:cs typeface="+mn-cs"/>
            </a:endParaRPr>
          </a:p>
          <a:p>
            <a:r>
              <a:rPr lang="fr-CA" sz="1200" i="1" kern="1200" dirty="0" smtClean="0">
                <a:solidFill>
                  <a:schemeClr val="tx1"/>
                </a:solidFill>
                <a:latin typeface="+mn-lt"/>
                <a:ea typeface="+mn-ea"/>
                <a:cs typeface="+mn-cs"/>
              </a:rPr>
              <a:t>- Quel don aimerais-tu développer grâce à l’Esprit?</a:t>
            </a:r>
            <a:endParaRPr lang="fr-CA" sz="1200" kern="1200" dirty="0" smtClean="0">
              <a:solidFill>
                <a:schemeClr val="tx1"/>
              </a:solidFill>
              <a:latin typeface="+mn-lt"/>
              <a:ea typeface="+mn-ea"/>
              <a:cs typeface="+mn-cs"/>
            </a:endParaRPr>
          </a:p>
          <a:p>
            <a:r>
              <a:rPr lang="fr-CA" sz="1200" i="1" kern="1200" dirty="0" smtClean="0">
                <a:solidFill>
                  <a:schemeClr val="tx1"/>
                </a:solidFill>
                <a:latin typeface="+mn-lt"/>
                <a:ea typeface="+mn-ea"/>
                <a:cs typeface="+mn-cs"/>
              </a:rPr>
              <a:t>- Comment peut-on voir ces dons à l’œuvre dans nos vies?</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a:solidFill>
                <a:schemeClr val="tx1"/>
              </a:solidFill>
              <a:latin typeface="+mn-lt"/>
              <a:ea typeface="+mn-ea"/>
              <a:cs typeface="+mn-cs"/>
            </a:endParaRPr>
          </a:p>
        </p:txBody>
      </p:sp>
      <p:sp>
        <p:nvSpPr>
          <p:cNvPr id="4" name="Espace réservé du numéro de diapositive 3"/>
          <p:cNvSpPr>
            <a:spLocks noGrp="1"/>
          </p:cNvSpPr>
          <p:nvPr>
            <p:ph type="sldNum" sz="quarter" idx="5"/>
          </p:nvPr>
        </p:nvSpPr>
        <p:spPr/>
        <p:txBody>
          <a:bodyPr/>
          <a:lstStyle/>
          <a:p>
            <a:pPr defTabSz="466397">
              <a:defRPr/>
            </a:pPr>
            <a:fld id="{3A401C4E-7332-4790-A252-A84B5A07DFA1}" type="slidenum">
              <a:rPr lang="fr-CA">
                <a:solidFill>
                  <a:prstClr val="black"/>
                </a:solidFill>
                <a:latin typeface="Calibri" panose="020F0502020204030204"/>
              </a:rPr>
              <a:pPr defTabSz="466397">
                <a:defRPr/>
              </a:pPr>
              <a:t>26</a:t>
            </a:fld>
            <a:endParaRPr lang="fr-CA">
              <a:solidFill>
                <a:prstClr val="black"/>
              </a:solidFill>
              <a:latin typeface="Calibri" panose="020F0502020204030204"/>
            </a:endParaRPr>
          </a:p>
        </p:txBody>
      </p:sp>
    </p:spTree>
    <p:extLst>
      <p:ext uri="{BB962C8B-B14F-4D97-AF65-F5344CB8AC3E}">
        <p14:creationId xmlns:p14="http://schemas.microsoft.com/office/powerpoint/2010/main" xmlns="" val="18940483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Introduire la diapo: </a:t>
            </a:r>
            <a:r>
              <a:rPr lang="fr-CA" sz="1200" i="1" kern="1200" dirty="0" smtClean="0">
                <a:solidFill>
                  <a:schemeClr val="tx1"/>
                </a:solidFill>
                <a:latin typeface="+mn-lt"/>
                <a:ea typeface="+mn-ea"/>
                <a:cs typeface="+mn-cs"/>
              </a:rPr>
              <a:t>Voici un extrait de la lettre aux Galates qui nomme le fruit de l’Esprit.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Lire ou faire lire le texte.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Ces mots sont les signes de la présence de l’Esprit à l’œuvre.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Quel fruit voyez-vous à l’œuvre dans votre vie? Lequel aimeriez voir à l’œuvre dans votre vie?</a:t>
            </a:r>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S’il y a lieu, on peut ajouter cette question: </a:t>
            </a:r>
            <a:r>
              <a:rPr lang="fr-CA" sz="1200" i="1" kern="1200" dirty="0" smtClean="0">
                <a:solidFill>
                  <a:schemeClr val="tx1"/>
                </a:solidFill>
                <a:latin typeface="+mn-lt"/>
                <a:ea typeface="+mn-ea"/>
                <a:cs typeface="+mn-cs"/>
              </a:rPr>
              <a:t>Avez-vous remarqué que Paul parle du « fruit » au singulier et non des « fruits » au pluriel? À votre avis, cela fait-il une différence?</a:t>
            </a:r>
            <a:endParaRPr lang="fr-CA" i="1"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27</a:t>
            </a:fld>
            <a:endParaRPr lang="fr-CA"/>
          </a:p>
        </p:txBody>
      </p:sp>
    </p:spTree>
    <p:extLst>
      <p:ext uri="{BB962C8B-B14F-4D97-AF65-F5344CB8AC3E}">
        <p14:creationId xmlns:p14="http://schemas.microsoft.com/office/powerpoint/2010/main" xmlns="" val="15269306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Lire l’extrait biblique.</a:t>
            </a:r>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28</a:t>
            </a:fld>
            <a:endParaRPr lang="fr-CA"/>
          </a:p>
        </p:txBody>
      </p:sp>
    </p:spTree>
    <p:extLst>
      <p:ext uri="{BB962C8B-B14F-4D97-AF65-F5344CB8AC3E}">
        <p14:creationId xmlns:p14="http://schemas.microsoft.com/office/powerpoint/2010/main" xmlns="" val="10249092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Lire ou faire lire l’extrait biblique.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Recevoir l’Esprit, être rempli de l’Esprit, ça change quoi finalement dans ma vie?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Proposition complémentaire, si la situation le permet: </a:t>
            </a:r>
            <a:r>
              <a:rPr lang="fr-CA" sz="1200" kern="1200" dirty="0" smtClean="0">
                <a:solidFill>
                  <a:schemeClr val="tx1"/>
                </a:solidFill>
                <a:latin typeface="+mn-lt"/>
                <a:ea typeface="+mn-ea"/>
                <a:cs typeface="+mn-cs"/>
              </a:rPr>
              <a:t>visionner une capsule vidéo sur l’Esprit saint : </a:t>
            </a:r>
            <a:r>
              <a:rPr lang="fr-CA" sz="1200" u="sng" kern="1200" dirty="0" smtClean="0">
                <a:solidFill>
                  <a:schemeClr val="tx1"/>
                </a:solidFill>
                <a:latin typeface="+mn-lt"/>
                <a:ea typeface="+mn-ea"/>
                <a:cs typeface="+mn-cs"/>
                <a:hlinkClick r:id="rId3"/>
              </a:rPr>
              <a:t>https://www.ecdq.tv/lesprit-saint/</a:t>
            </a:r>
            <a:r>
              <a:rPr lang="fr-CA" sz="1200" u="sng" kern="1200" dirty="0" smtClean="0">
                <a:solidFill>
                  <a:schemeClr val="tx1"/>
                </a:solidFill>
                <a:latin typeface="+mn-lt"/>
                <a:ea typeface="+mn-ea"/>
                <a:cs typeface="+mn-cs"/>
              </a:rPr>
              <a:t> </a:t>
            </a:r>
            <a:r>
              <a:rPr lang="fr-CA" sz="1200" kern="1200" dirty="0" smtClean="0">
                <a:solidFill>
                  <a:schemeClr val="tx1"/>
                </a:solidFill>
                <a:latin typeface="+mn-lt"/>
                <a:ea typeface="+mn-ea"/>
                <a:cs typeface="+mn-cs"/>
              </a:rPr>
              <a:t>  (8min58) et en discuter en groupe</a:t>
            </a:r>
            <a:r>
              <a:rPr lang="fr-CA" i="1" dirty="0" smtClean="0"/>
              <a:t>.</a:t>
            </a:r>
            <a:endParaRPr lang="fr-CA" i="1" dirty="0"/>
          </a:p>
          <a:p>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29</a:t>
            </a:fld>
            <a:endParaRPr lang="fr-CA"/>
          </a:p>
        </p:txBody>
      </p:sp>
    </p:spTree>
    <p:extLst>
      <p:ext uri="{BB962C8B-B14F-4D97-AF65-F5344CB8AC3E}">
        <p14:creationId xmlns:p14="http://schemas.microsoft.com/office/powerpoint/2010/main" xmlns="" val="787059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t>Lire ensemble le Credo ou demander à une personne du groupe de le faire.</a:t>
            </a:r>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3</a:t>
            </a:fld>
            <a:endParaRPr lang="fr-CA"/>
          </a:p>
        </p:txBody>
      </p:sp>
    </p:spTree>
    <p:extLst>
      <p:ext uri="{BB962C8B-B14F-4D97-AF65-F5344CB8AC3E}">
        <p14:creationId xmlns:p14="http://schemas.microsoft.com/office/powerpoint/2010/main" xmlns="" val="9527957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Conclure la rencontre par cette prière.</a:t>
            </a:r>
            <a:endParaRPr lang="fr-CA" sz="1200" kern="1200" dirty="0" smtClean="0">
              <a:solidFill>
                <a:schemeClr val="tx1"/>
              </a:solidFill>
              <a:latin typeface="+mn-lt"/>
              <a:ea typeface="+mn-ea"/>
              <a:cs typeface="+mn-cs"/>
            </a:endParaRPr>
          </a:p>
          <a:p>
            <a:r>
              <a:rPr lang="fr-CA" sz="1200" kern="1200" dirty="0" smtClean="0">
                <a:solidFill>
                  <a:schemeClr val="tx1"/>
                </a:solidFill>
                <a:latin typeface="+mn-lt"/>
                <a:ea typeface="+mn-ea"/>
                <a:cs typeface="+mn-cs"/>
              </a:rPr>
              <a:t> </a:t>
            </a:r>
          </a:p>
          <a:p>
            <a:r>
              <a:rPr lang="fr-CA" sz="1200" kern="1200" dirty="0" smtClean="0">
                <a:solidFill>
                  <a:schemeClr val="tx1"/>
                </a:solidFill>
                <a:latin typeface="+mn-lt"/>
                <a:ea typeface="+mn-ea"/>
                <a:cs typeface="+mn-cs"/>
              </a:rPr>
              <a:t>Référence: </a:t>
            </a:r>
            <a:r>
              <a:rPr lang="fr-CA" sz="1200" i="1" kern="1200" dirty="0" smtClean="0">
                <a:solidFill>
                  <a:schemeClr val="tx1"/>
                </a:solidFill>
                <a:latin typeface="+mn-lt"/>
                <a:ea typeface="+mn-ea"/>
                <a:cs typeface="+mn-cs"/>
              </a:rPr>
              <a:t>Guide du pèlerin</a:t>
            </a:r>
            <a:r>
              <a:rPr lang="fr-CA" sz="1200" kern="1200" dirty="0" smtClean="0">
                <a:solidFill>
                  <a:schemeClr val="tx1"/>
                </a:solidFill>
                <a:latin typeface="+mn-lt"/>
                <a:ea typeface="+mn-ea"/>
                <a:cs typeface="+mn-cs"/>
              </a:rPr>
              <a:t>, Mouvement </a:t>
            </a:r>
            <a:r>
              <a:rPr lang="fr-CA" sz="1200" kern="1200" dirty="0" err="1" smtClean="0">
                <a:solidFill>
                  <a:schemeClr val="tx1"/>
                </a:solidFill>
                <a:latin typeface="+mn-lt"/>
                <a:ea typeface="+mn-ea"/>
                <a:cs typeface="+mn-cs"/>
              </a:rPr>
              <a:t>Cursillos</a:t>
            </a:r>
            <a:r>
              <a:rPr lang="fr-CA" sz="1200" kern="1200" dirty="0" smtClean="0">
                <a:solidFill>
                  <a:schemeClr val="tx1"/>
                </a:solidFill>
                <a:latin typeface="+mn-lt"/>
                <a:ea typeface="+mn-ea"/>
                <a:cs typeface="+mn-cs"/>
              </a:rPr>
              <a:t>,</a:t>
            </a:r>
          </a:p>
          <a:p>
            <a:r>
              <a:rPr lang="fr-CA" sz="1200" u="sng" kern="1200" dirty="0" smtClean="0">
                <a:solidFill>
                  <a:schemeClr val="tx1"/>
                </a:solidFill>
                <a:latin typeface="+mn-lt"/>
                <a:ea typeface="+mn-ea"/>
                <a:cs typeface="+mn-cs"/>
                <a:hlinkClick r:id="rId3"/>
              </a:rPr>
              <a:t>https://www.cursillos.ca/priere/choixdeprieres/espritsaint/PriereEspritSaint.htm</a:t>
            </a:r>
            <a:endParaRPr lang="fr-CA" b="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30</a:t>
            </a:fld>
            <a:endParaRPr lang="fr-CA"/>
          </a:p>
        </p:txBody>
      </p:sp>
    </p:spTree>
    <p:extLst>
      <p:ext uri="{BB962C8B-B14F-4D97-AF65-F5344CB8AC3E}">
        <p14:creationId xmlns:p14="http://schemas.microsoft.com/office/powerpoint/2010/main" xmlns="" val="33856612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31</a:t>
            </a:fld>
            <a:endParaRPr lang="fr-CA"/>
          </a:p>
        </p:txBody>
      </p:sp>
    </p:spTree>
    <p:extLst>
      <p:ext uri="{BB962C8B-B14F-4D97-AF65-F5344CB8AC3E}">
        <p14:creationId xmlns:p14="http://schemas.microsoft.com/office/powerpoint/2010/main" xmlns="" val="10671396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Proposer une courte évaluation de la rencontre sous le mode de la relecture personnelle.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Donner la parole aux personnes qui le désirent.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Rappeler la prochaine rencontre et toutes les informations pertinentes à la suite des choses.</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Se souhaiter mutuellement « bonne route! »</a:t>
            </a:r>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32</a:t>
            </a:fld>
            <a:endParaRPr lang="fr-CA"/>
          </a:p>
        </p:txBody>
      </p:sp>
    </p:spTree>
    <p:extLst>
      <p:ext uri="{BB962C8B-B14F-4D97-AF65-F5344CB8AC3E}">
        <p14:creationId xmlns:p14="http://schemas.microsoft.com/office/powerpoint/2010/main" xmlns="" val="1092891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33</a:t>
            </a:fld>
            <a:endParaRPr lang="fr-CA"/>
          </a:p>
        </p:txBody>
      </p:sp>
    </p:spTree>
    <p:extLst>
      <p:ext uri="{BB962C8B-B14F-4D97-AF65-F5344CB8AC3E}">
        <p14:creationId xmlns:p14="http://schemas.microsoft.com/office/powerpoint/2010/main" xmlns="" val="2002766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Quelle image vous vient en tête lorsque que vous entendez l’expression « Esprit saint » ou « Saint-Esprit » ? </a:t>
            </a:r>
            <a:r>
              <a:rPr lang="fr-CA" sz="1200" b="1" i="1" kern="1200" dirty="0" smtClean="0">
                <a:solidFill>
                  <a:schemeClr val="tx1"/>
                </a:solidFill>
                <a:latin typeface="+mn-lt"/>
                <a:ea typeface="+mn-ea"/>
                <a:cs typeface="+mn-cs"/>
              </a:rPr>
              <a:t>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L’Esprit dans la Bible est souvent représenté par des images ou des comparaisons: l’Esprit est comme …. Connaissez-vous des façons de parler de l’Esprit?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Poursuivre: </a:t>
            </a:r>
            <a:r>
              <a:rPr lang="fr-CA" sz="1200" i="1" kern="1200" dirty="0" smtClean="0">
                <a:solidFill>
                  <a:schemeClr val="tx1"/>
                </a:solidFill>
                <a:latin typeface="+mn-lt"/>
                <a:ea typeface="+mn-ea"/>
                <a:cs typeface="+mn-cs"/>
              </a:rPr>
              <a:t>Dans les prochaines minutes, nous allons explorer plusieurs images utilisées pour parler de l’Esprit.</a:t>
            </a:r>
            <a:endParaRPr lang="fr-CA" sz="1200" kern="1200" dirty="0" smtClean="0">
              <a:solidFill>
                <a:schemeClr val="tx1"/>
              </a:solidFill>
              <a:latin typeface="+mn-lt"/>
              <a:ea typeface="+mn-ea"/>
              <a:cs typeface="+mn-cs"/>
            </a:endParaRPr>
          </a:p>
          <a:p>
            <a:endParaRPr lang="fr-CA" dirty="0"/>
          </a:p>
        </p:txBody>
      </p:sp>
      <p:sp>
        <p:nvSpPr>
          <p:cNvPr id="4" name="Espace réservé du numéro de diapositive 3"/>
          <p:cNvSpPr>
            <a:spLocks noGrp="1"/>
          </p:cNvSpPr>
          <p:nvPr>
            <p:ph type="sldNum" sz="quarter" idx="5"/>
          </p:nvPr>
        </p:nvSpPr>
        <p:spPr/>
        <p:txBody>
          <a:bodyPr/>
          <a:lstStyle/>
          <a:p>
            <a:fld id="{3A401C4E-7332-4790-A252-A84B5A07DFA1}" type="slidenum">
              <a:rPr lang="fr-CA" smtClean="0"/>
              <a:pPr/>
              <a:t>4</a:t>
            </a:fld>
            <a:endParaRPr lang="fr-CA"/>
          </a:p>
        </p:txBody>
      </p:sp>
    </p:spTree>
    <p:extLst>
      <p:ext uri="{BB962C8B-B14F-4D97-AF65-F5344CB8AC3E}">
        <p14:creationId xmlns:p14="http://schemas.microsoft.com/office/powerpoint/2010/main" xmlns="" val="1289742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L’Esprit comme … de l’eau.</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Qu’est-ce que l’eau représente? À quoi sert-elle? </a:t>
            </a:r>
            <a:r>
              <a:rPr lang="fr-FR" sz="1200" i="1" kern="1200" dirty="0" smtClean="0">
                <a:solidFill>
                  <a:schemeClr val="tx1"/>
                </a:solidFill>
                <a:latin typeface="+mn-lt"/>
                <a:ea typeface="+mn-ea"/>
                <a:cs typeface="+mn-cs"/>
              </a:rPr>
              <a:t>L’eau est-elle toujours une bonne chose? </a:t>
            </a:r>
            <a:endParaRPr lang="fr-CA"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l’encadré.)</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l’encadré avec la citation biblique et lire la citation.)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Comment ce symbole/image nous parle-t-il de l’Esprit saint?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r>
              <a:rPr lang="fr-CA" sz="1200" kern="1200" dirty="0" smtClean="0">
                <a:solidFill>
                  <a:schemeClr val="tx1"/>
                </a:solidFill>
                <a:latin typeface="+mn-lt"/>
                <a:ea typeface="+mn-ea"/>
                <a:cs typeface="+mn-cs"/>
              </a:rPr>
              <a:t>Jésus parle à une Samaritaine près d’un puits. Ils échangent à partir de l’eau que l’on boit et l’eau-source de vie que donnera Jésus. L’eau-Esprit nous est donnée et devient en nous jaillissante pour abreuver toutes nos soifs intérieures si l’on s’ouvre à son action!</a:t>
            </a:r>
            <a:endParaRPr lang="fr-CA" b="1" i="1"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5</a:t>
            </a:fld>
            <a:endParaRPr lang="fr-CA"/>
          </a:p>
        </p:txBody>
      </p:sp>
    </p:spTree>
    <p:extLst>
      <p:ext uri="{BB962C8B-B14F-4D97-AF65-F5344CB8AC3E}">
        <p14:creationId xmlns:p14="http://schemas.microsoft.com/office/powerpoint/2010/main" xmlns="" val="2758075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L’Esprit comme … un souffle.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Qu’est-ce que le souffle/respiration représente? Est-ce quelque chose d’important? </a:t>
            </a:r>
            <a:endParaRPr lang="fr-CA"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l’encadré.)</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les citations bibliques et les lire.)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Comment ce symbole/image nous parle-t-il de l’Esprit saint?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endParaRPr lang="fr-CA" sz="1200" kern="1200" dirty="0" smtClean="0">
              <a:solidFill>
                <a:schemeClr val="tx1"/>
              </a:solidFill>
              <a:latin typeface="+mn-lt"/>
              <a:ea typeface="+mn-ea"/>
              <a:cs typeface="+mn-cs"/>
            </a:endParaRPr>
          </a:p>
          <a:p>
            <a:pPr lvl="0">
              <a:buFont typeface="Arial" pitchFamily="34" charset="0"/>
              <a:buChar char="•"/>
            </a:pPr>
            <a:r>
              <a:rPr lang="fr-CA" sz="1200" kern="1200" dirty="0" smtClean="0">
                <a:solidFill>
                  <a:schemeClr val="tx1"/>
                </a:solidFill>
                <a:latin typeface="+mn-lt"/>
                <a:ea typeface="+mn-ea"/>
                <a:cs typeface="+mn-cs"/>
              </a:rPr>
              <a:t>« Le souffle de Dieu planait… »: L’Esprit est présent en Dieu depuis toujours! </a:t>
            </a:r>
          </a:p>
          <a:p>
            <a:pPr lvl="0">
              <a:buFont typeface="Arial" pitchFamily="34" charset="0"/>
              <a:buChar char="•"/>
            </a:pPr>
            <a:r>
              <a:rPr lang="fr-CA" sz="1200" kern="1200" dirty="0" smtClean="0">
                <a:solidFill>
                  <a:schemeClr val="tx1"/>
                </a:solidFill>
                <a:latin typeface="+mn-lt"/>
                <a:ea typeface="+mn-ea"/>
                <a:cs typeface="+mn-cs"/>
              </a:rPr>
              <a:t>L’Esprit participe à l’œuvre de création de Dieu. Dieu crée la vie en donnant son souffle de vie. Pour dire une Parole qui donne la vie, Dieu le Père créateur a besoin du souffle et du Verbe (Jésus Christ) pour conjuguer sa Parole! Saint Irénée utilise l’expression des deux mains de Dieu le Père, c’est-à-dire, le Fils et l’Esprit, pour la création du monde.</a:t>
            </a:r>
          </a:p>
          <a:p>
            <a:pPr>
              <a:buFont typeface="Arial" pitchFamily="34" charset="0"/>
              <a:buChar char="•"/>
            </a:pPr>
            <a:r>
              <a:rPr lang="fr-CA" sz="1200" kern="1200" dirty="0" smtClean="0">
                <a:solidFill>
                  <a:schemeClr val="tx1"/>
                </a:solidFill>
                <a:latin typeface="+mn-lt"/>
                <a:ea typeface="+mn-ea"/>
                <a:cs typeface="+mn-cs"/>
              </a:rPr>
              <a:t>Toute la vie de Jésus a été mise sous l’influence de l’Esprit. On retrouve l’action de l’Esprit dans tous les moments importants de sa vie et même de sa mort, lorsqu’il a remis entre les mains du Père, son esprit/son dernier souffle</a:t>
            </a:r>
            <a:r>
              <a:rPr lang="fr-CA" i="1" dirty="0" smtClean="0"/>
              <a:t>.</a:t>
            </a:r>
            <a:endParaRPr lang="fr-CA" i="1" dirty="0"/>
          </a:p>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6</a:t>
            </a:fld>
            <a:endParaRPr lang="fr-CA"/>
          </a:p>
        </p:txBody>
      </p:sp>
    </p:spTree>
    <p:extLst>
      <p:ext uri="{BB962C8B-B14F-4D97-AF65-F5344CB8AC3E}">
        <p14:creationId xmlns:p14="http://schemas.microsoft.com/office/powerpoint/2010/main" xmlns="" val="2544425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L’Esprit comme … le vent.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Qu’est-ce que le vent représente? À quoi sert le vent? Peut-on le voir? L’entendre? Si oui, que voit-on? Qu’est-ce qu’on entend?</a:t>
            </a:r>
            <a:endParaRPr lang="fr-CA"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l’encadré.)</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les citations bibliques et les lire.)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Comment ce symbole/image nous parle-t-il de l’Esprit saint?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endParaRPr lang="fr-CA" sz="1200" kern="1200" dirty="0" smtClean="0">
              <a:solidFill>
                <a:schemeClr val="tx1"/>
              </a:solidFill>
              <a:latin typeface="+mn-lt"/>
              <a:ea typeface="+mn-ea"/>
              <a:cs typeface="+mn-cs"/>
            </a:endParaRPr>
          </a:p>
          <a:p>
            <a:pPr lvl="0">
              <a:buFont typeface="Arial" pitchFamily="34" charset="0"/>
              <a:buChar char="•"/>
            </a:pPr>
            <a:r>
              <a:rPr lang="fr-CA" sz="1200" kern="1200" dirty="0" smtClean="0">
                <a:solidFill>
                  <a:schemeClr val="tx1"/>
                </a:solidFill>
                <a:latin typeface="+mn-lt"/>
                <a:ea typeface="+mn-ea"/>
                <a:cs typeface="+mn-cs"/>
              </a:rPr>
              <a:t>Le vent de Dieu chasse la mer et permet la libération de son peuple. </a:t>
            </a:r>
          </a:p>
          <a:p>
            <a:pPr lvl="0">
              <a:buFont typeface="Arial" pitchFamily="34" charset="0"/>
              <a:buChar char="•"/>
            </a:pPr>
            <a:r>
              <a:rPr lang="fr-CA" sz="1200" kern="1200" dirty="0" smtClean="0">
                <a:solidFill>
                  <a:schemeClr val="tx1"/>
                </a:solidFill>
                <a:latin typeface="+mn-lt"/>
                <a:ea typeface="+mn-ea"/>
                <a:cs typeface="+mn-cs"/>
              </a:rPr>
              <a:t>Une colonne de nuée, une petite spirale de vent? Le vent devient visible par ses effets. Il fait sentir sa présence comme guide et protecteur du peuple qui marche dans le désert vers la terre promise. Une petite marche de 40 ans!</a:t>
            </a:r>
          </a:p>
          <a:p>
            <a:pPr>
              <a:buFont typeface="Arial" pitchFamily="34" charset="0"/>
              <a:buChar char="•"/>
            </a:pPr>
            <a:r>
              <a:rPr lang="fr-CA" sz="1200" kern="1200" dirty="0" smtClean="0">
                <a:solidFill>
                  <a:schemeClr val="tx1"/>
                </a:solidFill>
                <a:latin typeface="+mn-lt"/>
                <a:ea typeface="+mn-ea"/>
                <a:cs typeface="+mn-cs"/>
              </a:rPr>
              <a:t>Comment voir l’Esprit agissant? Peut-on le saisir? Si nous sommes nés du souffle de l’Esprit, pouvons-nous être autrement que libres? L’Esprit se révèle par ses effets, il laisse des traces qu’il faut apprendre à discerner avec un regard de foi!</a:t>
            </a:r>
            <a:endParaRPr lang="fr-CA" i="1" dirty="0"/>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7</a:t>
            </a:fld>
            <a:endParaRPr lang="fr-CA"/>
          </a:p>
        </p:txBody>
      </p:sp>
    </p:spTree>
    <p:extLst>
      <p:ext uri="{BB962C8B-B14F-4D97-AF65-F5344CB8AC3E}">
        <p14:creationId xmlns:p14="http://schemas.microsoft.com/office/powerpoint/2010/main" xmlns="" val="1201799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L’Esprit comme … un feu.</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Qu’est-ce que le feu représente? À quoi sert sert-il? Le feu, est-il toujours bénéfique?</a:t>
            </a:r>
            <a:endParaRPr lang="fr-CA"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l’encadré.)</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les citations bibliques et les lire.)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Comment ce symbole/image nous parle-t-il de l’Esprit saint?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endParaRPr lang="fr-CA" sz="1200" kern="1200" dirty="0" smtClean="0">
              <a:solidFill>
                <a:schemeClr val="tx1"/>
              </a:solidFill>
              <a:latin typeface="+mn-lt"/>
              <a:ea typeface="+mn-ea"/>
              <a:cs typeface="+mn-cs"/>
            </a:endParaRPr>
          </a:p>
          <a:p>
            <a:pPr lvl="0">
              <a:buFont typeface="Arial" pitchFamily="34" charset="0"/>
              <a:buChar char="•"/>
            </a:pPr>
            <a:r>
              <a:rPr lang="fr-CA" sz="1200" kern="1200" dirty="0" smtClean="0">
                <a:solidFill>
                  <a:schemeClr val="tx1"/>
                </a:solidFill>
                <a:latin typeface="+mn-lt"/>
                <a:ea typeface="+mn-ea"/>
                <a:cs typeface="+mn-cs"/>
              </a:rPr>
              <a:t>Le feu éclaire et guide dans la noirceur. La colonne de vent aurait été plus difficile à voir la nuit!</a:t>
            </a:r>
          </a:p>
          <a:p>
            <a:pPr lvl="0">
              <a:buFont typeface="Arial" pitchFamily="34" charset="0"/>
              <a:buChar char="•"/>
            </a:pPr>
            <a:r>
              <a:rPr lang="fr-CA" sz="1200" kern="1200" dirty="0" smtClean="0">
                <a:solidFill>
                  <a:schemeClr val="tx1"/>
                </a:solidFill>
                <a:latin typeface="+mn-lt"/>
                <a:ea typeface="+mn-ea"/>
                <a:cs typeface="+mn-cs"/>
              </a:rPr>
              <a:t>Quel est ce feu que Jésus veut nous apporter? Veut-il nous allumer de l’intérieur?</a:t>
            </a:r>
          </a:p>
          <a:p>
            <a:pPr>
              <a:buFont typeface="Arial" pitchFamily="34" charset="0"/>
              <a:buChar char="•"/>
            </a:pPr>
            <a:r>
              <a:rPr lang="fr-CA" sz="1200" kern="1200" dirty="0" smtClean="0">
                <a:solidFill>
                  <a:schemeClr val="tx1"/>
                </a:solidFill>
                <a:latin typeface="+mn-lt"/>
                <a:ea typeface="+mn-ea"/>
                <a:cs typeface="+mn-cs"/>
              </a:rPr>
              <a:t>Il veut allumer notre cœur pour qu’il soit tout brûlant comme l’a été ceux des deux disciples sur la route d’Emmaüs après leur rencontre avec le Ressuscité</a:t>
            </a:r>
            <a:r>
              <a:rPr lang="fr-CA" i="1" dirty="0" smtClean="0"/>
              <a:t>.</a:t>
            </a:r>
            <a:endParaRPr lang="fr-CA" i="1" dirty="0"/>
          </a:p>
          <a:p>
            <a:endParaRPr lang="fr-CA" dirty="0"/>
          </a:p>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8</a:t>
            </a:fld>
            <a:endParaRPr lang="fr-CA"/>
          </a:p>
        </p:txBody>
      </p:sp>
    </p:spTree>
    <p:extLst>
      <p:ext uri="{BB962C8B-B14F-4D97-AF65-F5344CB8AC3E}">
        <p14:creationId xmlns:p14="http://schemas.microsoft.com/office/powerpoint/2010/main" xmlns="" val="2392633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sz="1200" b="1" kern="1200" dirty="0" smtClean="0">
                <a:solidFill>
                  <a:schemeClr val="tx1"/>
                </a:solidFill>
                <a:latin typeface="+mn-lt"/>
                <a:ea typeface="+mn-ea"/>
                <a:cs typeface="+mn-cs"/>
              </a:rPr>
              <a:t>Dire: </a:t>
            </a:r>
            <a:r>
              <a:rPr lang="fr-CA" sz="1200" i="1" kern="1200" dirty="0" smtClean="0">
                <a:solidFill>
                  <a:schemeClr val="tx1"/>
                </a:solidFill>
                <a:latin typeface="+mn-lt"/>
                <a:ea typeface="+mn-ea"/>
                <a:cs typeface="+mn-cs"/>
              </a:rPr>
              <a:t>L’Esprit comme … une colombe.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Qu’est-ce que la colombe représente? À quoi la colombe nous fait-elle penser? </a:t>
            </a:r>
            <a:endParaRPr lang="fr-CA" sz="1200" kern="1200" dirty="0" smtClean="0">
              <a:solidFill>
                <a:schemeClr val="tx1"/>
              </a:solidFill>
              <a:latin typeface="+mn-lt"/>
              <a:ea typeface="+mn-ea"/>
              <a:cs typeface="+mn-cs"/>
            </a:endParaRPr>
          </a:p>
          <a:p>
            <a:r>
              <a:rPr lang="fr-FR"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l’encadré.)</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(Cliquer pour faire apparaître les citations bibliques et les lire.) </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Demander: </a:t>
            </a:r>
            <a:r>
              <a:rPr lang="fr-CA" sz="1200" i="1" kern="1200" dirty="0" smtClean="0">
                <a:solidFill>
                  <a:schemeClr val="tx1"/>
                </a:solidFill>
                <a:latin typeface="+mn-lt"/>
                <a:ea typeface="+mn-ea"/>
                <a:cs typeface="+mn-cs"/>
              </a:rPr>
              <a:t>Comment ce symbole/image nous parle-t-il de l’Esprit saint?</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(Parole libre.)</a:t>
            </a:r>
            <a:endParaRPr lang="fr-CA" sz="1200" kern="1200" dirty="0" smtClean="0">
              <a:solidFill>
                <a:schemeClr val="tx1"/>
              </a:solidFill>
              <a:latin typeface="+mn-lt"/>
              <a:ea typeface="+mn-ea"/>
              <a:cs typeface="+mn-cs"/>
            </a:endParaRPr>
          </a:p>
          <a:p>
            <a:r>
              <a:rPr lang="fr-CA" sz="1200" b="1" kern="1200" dirty="0" smtClean="0">
                <a:solidFill>
                  <a:schemeClr val="tx1"/>
                </a:solidFill>
                <a:latin typeface="+mn-lt"/>
                <a:ea typeface="+mn-ea"/>
                <a:cs typeface="+mn-cs"/>
              </a:rPr>
              <a:t>Note pour l’animation: </a:t>
            </a:r>
            <a:endParaRPr lang="fr-CA" sz="1200" kern="1200" dirty="0" smtClean="0">
              <a:solidFill>
                <a:schemeClr val="tx1"/>
              </a:solidFill>
              <a:latin typeface="+mn-lt"/>
              <a:ea typeface="+mn-ea"/>
              <a:cs typeface="+mn-cs"/>
            </a:endParaRPr>
          </a:p>
          <a:p>
            <a:pPr lvl="0">
              <a:buFont typeface="Arial" pitchFamily="34" charset="0"/>
              <a:buChar char="•"/>
            </a:pPr>
            <a:r>
              <a:rPr lang="fr-CA" sz="1200" kern="1200" dirty="0" smtClean="0">
                <a:solidFill>
                  <a:schemeClr val="tx1"/>
                </a:solidFill>
                <a:latin typeface="+mn-lt"/>
                <a:ea typeface="+mn-ea"/>
                <a:cs typeface="+mn-cs"/>
              </a:rPr>
              <a:t>Noé envoie la colombe une première fois mais elle revient sans rien rapporter: la vie n’est pas encore revenue après le déluge. La  2</a:t>
            </a:r>
            <a:r>
              <a:rPr lang="fr-CA" sz="1200" kern="1200" baseline="30000" dirty="0" smtClean="0">
                <a:solidFill>
                  <a:schemeClr val="tx1"/>
                </a:solidFill>
                <a:latin typeface="+mn-lt"/>
                <a:ea typeface="+mn-ea"/>
                <a:cs typeface="+mn-cs"/>
              </a:rPr>
              <a:t>e</a:t>
            </a:r>
            <a:r>
              <a:rPr lang="fr-CA" sz="1200" kern="1200" dirty="0" smtClean="0">
                <a:solidFill>
                  <a:schemeClr val="tx1"/>
                </a:solidFill>
                <a:latin typeface="+mn-lt"/>
                <a:ea typeface="+mn-ea"/>
                <a:cs typeface="+mn-cs"/>
              </a:rPr>
              <a:t> fois, elle rapporte un rameau d’olivier. La vie est donc revenue et elle pousse vraiment vite!</a:t>
            </a:r>
          </a:p>
          <a:p>
            <a:pPr>
              <a:buFont typeface="Arial" pitchFamily="34" charset="0"/>
              <a:buChar char="•"/>
            </a:pPr>
            <a:r>
              <a:rPr lang="fr-CA" sz="1200" kern="1200" dirty="0" smtClean="0">
                <a:solidFill>
                  <a:schemeClr val="tx1"/>
                </a:solidFill>
                <a:latin typeface="+mn-lt"/>
                <a:ea typeface="+mn-ea"/>
                <a:cs typeface="+mn-cs"/>
              </a:rPr>
              <a:t>Remarquons bien le texte: l’Esprit, sous une apparence corporelle, est comme une colombe. Ce n’est pas une colombe mais un moyen d’exprimer l’expérience qui a été vécue. Une expérience forte et pleine de la présence de Dieu: le Père par sa parole/voix, le Fils par son incarnation et l’Esprit qui unit l’un et l’autre en descendant et en étant « toute là » comme on dit!</a:t>
            </a:r>
            <a:endParaRPr lang="fr-CA" dirty="0"/>
          </a:p>
          <a:p>
            <a:endParaRPr lang="fr-CA" dirty="0"/>
          </a:p>
        </p:txBody>
      </p:sp>
      <p:sp>
        <p:nvSpPr>
          <p:cNvPr id="4" name="Espace réservé du numéro de diapositive 3"/>
          <p:cNvSpPr>
            <a:spLocks noGrp="1"/>
          </p:cNvSpPr>
          <p:nvPr>
            <p:ph type="sldNum" sz="quarter" idx="5"/>
          </p:nvPr>
        </p:nvSpPr>
        <p:spPr/>
        <p:txBody>
          <a:bodyPr/>
          <a:lstStyle/>
          <a:p>
            <a:fld id="{6F48B88A-F045-4926-9F6B-C6D4C79064E2}" type="slidenum">
              <a:rPr lang="fr-CA" smtClean="0"/>
              <a:pPr/>
              <a:t>9</a:t>
            </a:fld>
            <a:endParaRPr lang="fr-CA"/>
          </a:p>
        </p:txBody>
      </p:sp>
    </p:spTree>
    <p:extLst>
      <p:ext uri="{BB962C8B-B14F-4D97-AF65-F5344CB8AC3E}">
        <p14:creationId xmlns:p14="http://schemas.microsoft.com/office/powerpoint/2010/main" xmlns="" val="1109613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611943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89890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89067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5648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5" name="Footer Placeholder 4"/>
          <p:cNvSpPr>
            <a:spLocks noGrp="1"/>
          </p:cNvSpPr>
          <p:nvPr>
            <p:ph type="ftr" sz="quarter" idx="11"/>
          </p:nvPr>
        </p:nvSpPr>
        <p:spPr/>
        <p:txBody>
          <a:bodyPr/>
          <a:lstStyle/>
          <a:p>
            <a:endParaRPr lang="fr-CA"/>
          </a:p>
        </p:txBody>
      </p:sp>
      <p:sp>
        <p:nvSpPr>
          <p:cNvPr id="6" name="Slide Number Placeholder 5"/>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117518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1183221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629842" y="2505075"/>
            <a:ext cx="3868340"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4629150" y="2505075"/>
            <a:ext cx="3887391"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8" name="Footer Placeholder 7"/>
          <p:cNvSpPr>
            <a:spLocks noGrp="1"/>
          </p:cNvSpPr>
          <p:nvPr>
            <p:ph type="ftr" sz="quarter" idx="11"/>
          </p:nvPr>
        </p:nvSpPr>
        <p:spPr/>
        <p:txBody>
          <a:bodyPr/>
          <a:lstStyle/>
          <a:p>
            <a:endParaRPr lang="fr-CA"/>
          </a:p>
        </p:txBody>
      </p:sp>
      <p:sp>
        <p:nvSpPr>
          <p:cNvPr id="9" name="Slide Number Placeholder 8"/>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3879486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4" name="Footer Placeholder 3"/>
          <p:cNvSpPr>
            <a:spLocks noGrp="1"/>
          </p:cNvSpPr>
          <p:nvPr>
            <p:ph type="ftr" sz="quarter" idx="11"/>
          </p:nvPr>
        </p:nvSpPr>
        <p:spPr/>
        <p:txBody>
          <a:bodyPr/>
          <a:lstStyle/>
          <a:p>
            <a:endParaRPr lang="fr-CA"/>
          </a:p>
        </p:txBody>
      </p:sp>
      <p:sp>
        <p:nvSpPr>
          <p:cNvPr id="5" name="Slide Number Placeholder 4"/>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112097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3" name="Footer Placeholder 2"/>
          <p:cNvSpPr>
            <a:spLocks noGrp="1"/>
          </p:cNvSpPr>
          <p:nvPr>
            <p:ph type="ftr" sz="quarter" idx="11"/>
          </p:nvPr>
        </p:nvSpPr>
        <p:spPr/>
        <p:txBody>
          <a:bodyPr/>
          <a:lstStyle/>
          <a:p>
            <a:endParaRPr lang="fr-CA"/>
          </a:p>
        </p:txBody>
      </p:sp>
      <p:sp>
        <p:nvSpPr>
          <p:cNvPr id="4" name="Slide Number Placeholder 3"/>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416785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40000718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2644889A-084E-40C8-BDC4-C233736E16F7}" type="datetimeFigureOut">
              <a:rPr lang="fr-CA" smtClean="0"/>
              <a:pPr/>
              <a:t>2020-10-01</a:t>
            </a:fld>
            <a:endParaRPr lang="fr-CA"/>
          </a:p>
        </p:txBody>
      </p:sp>
      <p:sp>
        <p:nvSpPr>
          <p:cNvPr id="6" name="Footer Placeholder 5"/>
          <p:cNvSpPr>
            <a:spLocks noGrp="1"/>
          </p:cNvSpPr>
          <p:nvPr>
            <p:ph type="ftr" sz="quarter" idx="11"/>
          </p:nvPr>
        </p:nvSpPr>
        <p:spPr/>
        <p:txBody>
          <a:bodyPr/>
          <a:lstStyle/>
          <a:p>
            <a:endParaRPr lang="fr-CA"/>
          </a:p>
        </p:txBody>
      </p:sp>
      <p:sp>
        <p:nvSpPr>
          <p:cNvPr id="7" name="Slide Number Placeholder 6"/>
          <p:cNvSpPr>
            <a:spLocks noGrp="1"/>
          </p:cNvSpPr>
          <p:nvPr>
            <p:ph type="sldNum" sz="quarter" idx="12"/>
          </p:nvPr>
        </p:nvSpPr>
        <p:spPr/>
        <p:txBody>
          <a:body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2973671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44889A-084E-40C8-BDC4-C233736E16F7}" type="datetimeFigureOut">
              <a:rPr lang="fr-CA" smtClean="0"/>
              <a:pPr/>
              <a:t>2020-10-01</a:t>
            </a:fld>
            <a:endParaRPr lang="fr-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B2EDB-5C62-424F-A225-AC37C3EEB6C3}" type="slidenum">
              <a:rPr lang="fr-CA" smtClean="0"/>
              <a:pPr/>
              <a:t>‹N°›</a:t>
            </a:fld>
            <a:endParaRPr lang="fr-CA"/>
          </a:p>
        </p:txBody>
      </p:sp>
    </p:spTree>
    <p:extLst>
      <p:ext uri="{BB962C8B-B14F-4D97-AF65-F5344CB8AC3E}">
        <p14:creationId xmlns:p14="http://schemas.microsoft.com/office/powerpoint/2010/main" xmlns="" val="41746525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microsoft.com/office/2007/relationships/media" Target="../media/media3.mp4"/><Relationship Id="rId3" Type="http://schemas.openxmlformats.org/officeDocument/2006/relationships/video" Target="../media/media3.mp4"/><Relationship Id="rId7" Type="http://schemas.openxmlformats.org/officeDocument/2006/relationships/image" Target="../media/image11.png"/><Relationship Id="rId12" Type="http://schemas.openxmlformats.org/officeDocument/2006/relationships/image" Target="../media/image14.png"/><Relationship Id="rId2" Type="http://schemas.openxmlformats.org/officeDocument/2006/relationships/video" Target="../media/media2.mp4"/><Relationship Id="rId16" Type="http://schemas.openxmlformats.org/officeDocument/2006/relationships/image" Target="../media/image16.png"/><Relationship Id="rId1" Type="http://schemas.openxmlformats.org/officeDocument/2006/relationships/video" Target="../media/media4.mp4"/><Relationship Id="rId6" Type="http://schemas.openxmlformats.org/officeDocument/2006/relationships/notesSlide" Target="../notesSlides/notesSlide11.xml"/><Relationship Id="rId11" Type="http://schemas.microsoft.com/office/2007/relationships/media" Target="../media/media2.mp4"/><Relationship Id="rId5" Type="http://schemas.openxmlformats.org/officeDocument/2006/relationships/slideLayout" Target="../slideLayouts/slideLayout2.xml"/><Relationship Id="rId15" Type="http://schemas.microsoft.com/office/2007/relationships/media" Target="../media/media1.mp4"/><Relationship Id="rId10" Type="http://schemas.openxmlformats.org/officeDocument/2006/relationships/image" Target="../media/image13.png"/><Relationship Id="rId4" Type="http://schemas.openxmlformats.org/officeDocument/2006/relationships/video" Target="../media/media1.mp4"/><Relationship Id="rId9" Type="http://schemas.microsoft.com/office/2007/relationships/media" Target="../media/media4.mp4"/><Relationship Id="rId1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35.sv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www.aelf.org/bible"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media/media1.mp4"/><Relationship Id="rId5" Type="http://schemas.openxmlformats.org/officeDocument/2006/relationships/image" Target="../media/image5.png"/><Relationship Id="rId4" Type="http://schemas.microsoft.com/office/2007/relationships/media" Target="../media/media1.mp4"/></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media/media2.mp4"/><Relationship Id="rId5" Type="http://schemas.openxmlformats.org/officeDocument/2006/relationships/image" Target="../media/image6.png"/><Relationship Id="rId4" Type="http://schemas.microsoft.com/office/2007/relationships/media" Target="../media/media2.mp4"/></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ideo" Target="../media/media3.mp4"/><Relationship Id="rId5" Type="http://schemas.openxmlformats.org/officeDocument/2006/relationships/image" Target="../media/image7.png"/><Relationship Id="rId4" Type="http://schemas.microsoft.com/office/2007/relationships/media" Target="../media/media3.mp4"/></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media/media4.mp4"/><Relationship Id="rId5" Type="http://schemas.openxmlformats.org/officeDocument/2006/relationships/image" Target="../media/image8.png"/><Relationship Id="rId4" Type="http://schemas.microsoft.com/office/2007/relationships/media" Target="../media/media4.mp4"/></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CCEE14BC-299D-4556-B787-103C3B37783B}"/>
              </a:ext>
            </a:extLst>
          </p:cNvPr>
          <p:cNvPicPr>
            <a:picLocks noChangeAspect="1"/>
          </p:cNvPicPr>
          <p:nvPr/>
        </p:nvPicPr>
        <p:blipFill rotWithShape="1">
          <a:blip r:embed="rId3" cstate="print"/>
          <a:srcRect l="19277" r="6619"/>
          <a:stretch/>
        </p:blipFill>
        <p:spPr>
          <a:xfrm>
            <a:off x="-3761" y="-7975"/>
            <a:ext cx="9147761" cy="6858000"/>
          </a:xfrm>
          <a:prstGeom prst="rect">
            <a:avLst/>
          </a:prstGeom>
        </p:spPr>
      </p:pic>
      <p:sp>
        <p:nvSpPr>
          <p:cNvPr id="4" name="Rectangle 3">
            <a:extLst>
              <a:ext uri="{FF2B5EF4-FFF2-40B4-BE49-F238E27FC236}">
                <a16:creationId xmlns:a16="http://schemas.microsoft.com/office/drawing/2014/main" xmlns="" id="{0CE57AC0-8404-429B-A0FB-F7B2FE9173BE}"/>
              </a:ext>
            </a:extLst>
          </p:cNvPr>
          <p:cNvSpPr/>
          <p:nvPr/>
        </p:nvSpPr>
        <p:spPr>
          <a:xfrm>
            <a:off x="2007432" y="255312"/>
            <a:ext cx="5591724" cy="132343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fr-FR" sz="8000" b="1" dirty="0">
                <a:ln/>
                <a:solidFill>
                  <a:schemeClr val="accent5">
                    <a:lumMod val="75000"/>
                  </a:schemeClr>
                </a:solidFill>
              </a:rPr>
              <a:t>Bien-</a:t>
            </a:r>
            <a:r>
              <a:rPr lang="fr-FR" sz="8000" b="1" dirty="0" err="1">
                <a:ln/>
                <a:solidFill>
                  <a:schemeClr val="accent5">
                    <a:lumMod val="75000"/>
                  </a:schemeClr>
                </a:solidFill>
              </a:rPr>
              <a:t>venu.e</a:t>
            </a:r>
            <a:r>
              <a:rPr lang="fr-FR" sz="8000" b="1" dirty="0">
                <a:ln/>
                <a:solidFill>
                  <a:schemeClr val="accent5">
                    <a:lumMod val="75000"/>
                  </a:schemeClr>
                </a:solidFill>
              </a:rPr>
              <a:t>!</a:t>
            </a:r>
          </a:p>
        </p:txBody>
      </p:sp>
      <p:sp>
        <p:nvSpPr>
          <p:cNvPr id="3" name="Sous-titre 2">
            <a:extLst>
              <a:ext uri="{FF2B5EF4-FFF2-40B4-BE49-F238E27FC236}">
                <a16:creationId xmlns:a16="http://schemas.microsoft.com/office/drawing/2014/main" xmlns="" id="{14196C92-8703-4A83-A509-7200765D95F4}"/>
              </a:ext>
            </a:extLst>
          </p:cNvPr>
          <p:cNvSpPr>
            <a:spLocks noGrp="1"/>
          </p:cNvSpPr>
          <p:nvPr>
            <p:ph type="subTitle" idx="1"/>
          </p:nvPr>
        </p:nvSpPr>
        <p:spPr>
          <a:xfrm>
            <a:off x="1646015" y="1913642"/>
            <a:ext cx="5848208" cy="1323439"/>
          </a:xfrm>
          <a:gradFill>
            <a:gsLst>
              <a:gs pos="0">
                <a:schemeClr val="accent1">
                  <a:lumMod val="5000"/>
                  <a:lumOff val="95000"/>
                  <a:alpha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Autofit/>
          </a:bodyPr>
          <a:lstStyle/>
          <a:p>
            <a:r>
              <a:rPr lang="fr-CA" sz="7200" b="1" dirty="0">
                <a:solidFill>
                  <a:schemeClr val="tx2">
                    <a:lumMod val="50000"/>
                  </a:schemeClr>
                </a:solidFill>
              </a:rPr>
              <a:t>L’ESPRIT SAINT</a:t>
            </a:r>
            <a:endParaRPr lang="fr-CA" sz="7200" dirty="0"/>
          </a:p>
        </p:txBody>
      </p:sp>
    </p:spTree>
    <p:extLst>
      <p:ext uri="{BB962C8B-B14F-4D97-AF65-F5344CB8AC3E}">
        <p14:creationId xmlns:p14="http://schemas.microsoft.com/office/powerpoint/2010/main" xmlns="" val="1382964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57">
            <a:extLst>
              <a:ext uri="{FF2B5EF4-FFF2-40B4-BE49-F238E27FC236}">
                <a16:creationId xmlns:a16="http://schemas.microsoft.com/office/drawing/2014/main" xmlns="" id="{922F19F4-FE70-43DC-856F-2CE5F521DC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59">
            <a:extLst>
              <a:ext uri="{FF2B5EF4-FFF2-40B4-BE49-F238E27FC236}">
                <a16:creationId xmlns:a16="http://schemas.microsoft.com/office/drawing/2014/main" xmlns=""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62849"/>
            <a:ext cx="548639" cy="673460"/>
            <a:chOff x="3940602" y="308034"/>
            <a:chExt cx="2116791" cy="3428999"/>
          </a:xfrm>
          <a:solidFill>
            <a:schemeClr val="accent4"/>
          </a:solidFill>
        </p:grpSpPr>
        <p:sp>
          <p:nvSpPr>
            <p:cNvPr id="61" name="Rectangle 60">
              <a:extLst>
                <a:ext uri="{FF2B5EF4-FFF2-40B4-BE49-F238E27FC236}">
                  <a16:creationId xmlns:a16="http://schemas.microsoft.com/office/drawing/2014/main" xmlns=""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a:extLst>
              <a:ext uri="{FF2B5EF4-FFF2-40B4-BE49-F238E27FC236}">
                <a16:creationId xmlns:a16="http://schemas.microsoft.com/office/drawing/2014/main" xmlns=""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0060" y="656150"/>
            <a:ext cx="4193090"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835981FF-EA2C-4C3B-AD7C-E14E05BC2CEE}"/>
              </a:ext>
            </a:extLst>
          </p:cNvPr>
          <p:cNvSpPr>
            <a:spLocks noGrp="1"/>
          </p:cNvSpPr>
          <p:nvPr>
            <p:ph type="title"/>
          </p:nvPr>
        </p:nvSpPr>
        <p:spPr>
          <a:xfrm>
            <a:off x="1125691" y="498342"/>
            <a:ext cx="2901827" cy="1431591"/>
          </a:xfrm>
        </p:spPr>
        <p:txBody>
          <a:bodyPr anchor="ctr">
            <a:normAutofit/>
          </a:bodyPr>
          <a:lstStyle/>
          <a:p>
            <a:r>
              <a:rPr lang="fr-CA" sz="3000" dirty="0"/>
              <a:t>L’Esprit comme …  </a:t>
            </a:r>
            <a:br>
              <a:rPr lang="fr-CA" sz="3000" dirty="0"/>
            </a:br>
            <a:endParaRPr lang="fr-CA" sz="3000" b="1" dirty="0"/>
          </a:p>
        </p:txBody>
      </p:sp>
      <p:sp>
        <p:nvSpPr>
          <p:cNvPr id="67" name="Rectangle 66">
            <a:extLst>
              <a:ext uri="{FF2B5EF4-FFF2-40B4-BE49-F238E27FC236}">
                <a16:creationId xmlns:a16="http://schemas.microsoft.com/office/drawing/2014/main" xmlns="" id="{395ECC94-3D5E-46A7-A7A1-DE807E1563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5813" y="658367"/>
            <a:ext cx="3539537"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8">
            <a:extLst>
              <a:ext uri="{FF2B5EF4-FFF2-40B4-BE49-F238E27FC236}">
                <a16:creationId xmlns:a16="http://schemas.microsoft.com/office/drawing/2014/main" xmlns="" id="{7E549738-9961-462D-81B7-4A7A446911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5813" y="3530966"/>
            <a:ext cx="3539537"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0">
            <a:extLst>
              <a:ext uri="{FF2B5EF4-FFF2-40B4-BE49-F238E27FC236}">
                <a16:creationId xmlns:a16="http://schemas.microsoft.com/office/drawing/2014/main" xmlns=""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28650" y="6492240"/>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78878AA9-A2BA-4316-9426-CAC122A572E0}"/>
              </a:ext>
            </a:extLst>
          </p:cNvPr>
          <p:cNvSpPr/>
          <p:nvPr/>
        </p:nvSpPr>
        <p:spPr>
          <a:xfrm>
            <a:off x="851302" y="1164411"/>
            <a:ext cx="3135912" cy="923330"/>
          </a:xfrm>
          <a:prstGeom prst="rect">
            <a:avLst/>
          </a:prstGeom>
          <a:noFill/>
        </p:spPr>
        <p:txBody>
          <a:bodyPr wrap="square" lIns="91440" tIns="45720" rIns="91440" bIns="45720">
            <a:spAutoFit/>
          </a:bodyPr>
          <a:lstStyle/>
          <a:p>
            <a:pPr algn="ctr"/>
            <a:r>
              <a:rPr lang="fr-FR" sz="5400" dirty="0">
                <a:ln w="0"/>
                <a:effectLst>
                  <a:outerShdw blurRad="38100" dist="19050" dir="2700000" algn="tl" rotWithShape="0">
                    <a:schemeClr val="dk1">
                      <a:alpha val="40000"/>
                    </a:schemeClr>
                  </a:outerShdw>
                </a:effectLst>
              </a:rPr>
              <a:t>une huile</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3" name="Espace réservé du contenu 2">
            <a:extLst>
              <a:ext uri="{FF2B5EF4-FFF2-40B4-BE49-F238E27FC236}">
                <a16:creationId xmlns:a16="http://schemas.microsoft.com/office/drawing/2014/main" xmlns="" id="{D6115BFA-BA79-45EF-AE45-A5DF4F4F22B7}"/>
              </a:ext>
            </a:extLst>
          </p:cNvPr>
          <p:cNvSpPr>
            <a:spLocks noGrp="1"/>
          </p:cNvSpPr>
          <p:nvPr>
            <p:ph idx="1"/>
          </p:nvPr>
        </p:nvSpPr>
        <p:spPr>
          <a:xfrm>
            <a:off x="5111938" y="3619641"/>
            <a:ext cx="3272938" cy="2492674"/>
          </a:xfrm>
          <a:solidFill>
            <a:schemeClr val="accent1">
              <a:lumMod val="60000"/>
              <a:lumOff val="40000"/>
            </a:schemeClr>
          </a:solidFill>
        </p:spPr>
        <p:txBody>
          <a:bodyPr anchor="ctr">
            <a:noAutofit/>
          </a:bodyPr>
          <a:lstStyle/>
          <a:p>
            <a:pPr>
              <a:lnSpc>
                <a:spcPct val="100000"/>
              </a:lnSpc>
              <a:spcBef>
                <a:spcPts val="0"/>
              </a:spcBef>
              <a:buFont typeface="Wingdings" panose="05000000000000000000" pitchFamily="2" charset="2"/>
              <a:buChar char="v"/>
            </a:pPr>
            <a:r>
              <a:rPr lang="fr-FR" sz="1800" b="1" dirty="0">
                <a:latin typeface="Univers" panose="020B0503020202020204" pitchFamily="34" charset="0"/>
              </a:rPr>
              <a:t>L’huile est utilisée pour plusieurs usages.</a:t>
            </a:r>
            <a:endParaRPr lang="fr-FR" sz="1800" i="1" dirty="0">
              <a:latin typeface="Univers" panose="020B0503020202020204" pitchFamily="34" charset="0"/>
            </a:endParaRPr>
          </a:p>
          <a:p>
            <a:pPr>
              <a:lnSpc>
                <a:spcPct val="100000"/>
              </a:lnSpc>
              <a:spcBef>
                <a:spcPts val="0"/>
              </a:spcBef>
              <a:buFont typeface="Wingdings" panose="05000000000000000000" pitchFamily="2" charset="2"/>
              <a:buChar char="v"/>
            </a:pPr>
            <a:r>
              <a:rPr lang="fr-FR" sz="1800" b="1" dirty="0">
                <a:latin typeface="Univers" panose="020B0503020202020204" pitchFamily="34" charset="0"/>
              </a:rPr>
              <a:t>L’huile pénètre dans la peau et laisse son odeur.</a:t>
            </a:r>
          </a:p>
          <a:p>
            <a:pPr>
              <a:lnSpc>
                <a:spcPct val="100000"/>
              </a:lnSpc>
              <a:spcBef>
                <a:spcPts val="0"/>
              </a:spcBef>
              <a:buFont typeface="Wingdings" panose="05000000000000000000" pitchFamily="2" charset="2"/>
              <a:buChar char="v"/>
            </a:pPr>
            <a:r>
              <a:rPr lang="fr-FR" sz="1800" b="1" dirty="0">
                <a:latin typeface="Univers" panose="020B0503020202020204" pitchFamily="34" charset="0"/>
              </a:rPr>
              <a:t>L’huile adoucit, nourrit et a des propriétés thérapeutiques.</a:t>
            </a:r>
            <a:endParaRPr lang="fr-FR" sz="1800" i="1" dirty="0">
              <a:latin typeface="Univers" panose="020B0503020202020204" pitchFamily="34" charset="0"/>
            </a:endParaRPr>
          </a:p>
        </p:txBody>
      </p:sp>
      <p:sp>
        <p:nvSpPr>
          <p:cNvPr id="17" name="ZoneTexte 16">
            <a:extLst>
              <a:ext uri="{FF2B5EF4-FFF2-40B4-BE49-F238E27FC236}">
                <a16:creationId xmlns:a16="http://schemas.microsoft.com/office/drawing/2014/main" xmlns="" id="{FF250A15-1416-404A-889E-7DE55B220A23}"/>
              </a:ext>
            </a:extLst>
          </p:cNvPr>
          <p:cNvSpPr txBox="1"/>
          <p:nvPr/>
        </p:nvSpPr>
        <p:spPr>
          <a:xfrm>
            <a:off x="548639" y="2181932"/>
            <a:ext cx="4193090" cy="1261884"/>
          </a:xfrm>
          <a:prstGeom prst="rect">
            <a:avLst/>
          </a:prstGeom>
          <a:solidFill>
            <a:schemeClr val="accent4">
              <a:lumMod val="50000"/>
            </a:schemeClr>
          </a:solidFill>
        </p:spPr>
        <p:txBody>
          <a:bodyPr wrap="square" rtlCol="0">
            <a:spAutoFit/>
          </a:bodyPr>
          <a:lstStyle/>
          <a:p>
            <a:pPr algn="just"/>
            <a:r>
              <a:rPr lang="fr-FR" sz="1900" b="1" baseline="30000" dirty="0">
                <a:solidFill>
                  <a:schemeClr val="accent4">
                    <a:lumMod val="20000"/>
                    <a:lumOff val="80000"/>
                  </a:schemeClr>
                </a:solidFill>
                <a:latin typeface="Avenir Next LT Pro" panose="020B0504020202020204" pitchFamily="34" charset="0"/>
              </a:rPr>
              <a:t>3</a:t>
            </a:r>
            <a:r>
              <a:rPr lang="fr-FR" sz="1900" dirty="0">
                <a:solidFill>
                  <a:schemeClr val="accent4">
                    <a:lumMod val="20000"/>
                    <a:lumOff val="80000"/>
                  </a:schemeClr>
                </a:solidFill>
                <a:latin typeface="Avenir Next LT Pro" panose="020B0504020202020204" pitchFamily="34" charset="0"/>
              </a:rPr>
              <a:t> Tu prendras une fiole d'huile que tu répandras sur sa tête et tu diras : "Ainsi parle le Seigneur : Je te oins roi d'Israël. (2 R 9,3)</a:t>
            </a:r>
          </a:p>
        </p:txBody>
      </p:sp>
      <p:sp>
        <p:nvSpPr>
          <p:cNvPr id="18" name="ZoneTexte 17">
            <a:extLst>
              <a:ext uri="{FF2B5EF4-FFF2-40B4-BE49-F238E27FC236}">
                <a16:creationId xmlns:a16="http://schemas.microsoft.com/office/drawing/2014/main" xmlns="" id="{CE3D1E34-1583-48EE-BC7B-CCD5E0FAAD82}"/>
              </a:ext>
            </a:extLst>
          </p:cNvPr>
          <p:cNvSpPr txBox="1"/>
          <p:nvPr/>
        </p:nvSpPr>
        <p:spPr>
          <a:xfrm>
            <a:off x="548639" y="3633440"/>
            <a:ext cx="4193090" cy="2585323"/>
          </a:xfrm>
          <a:prstGeom prst="rect">
            <a:avLst/>
          </a:prstGeom>
          <a:solidFill>
            <a:schemeClr val="accent4">
              <a:lumMod val="60000"/>
              <a:lumOff val="40000"/>
            </a:schemeClr>
          </a:solidFill>
        </p:spPr>
        <p:txBody>
          <a:bodyPr wrap="square" rtlCol="0">
            <a:spAutoFit/>
          </a:bodyPr>
          <a:lstStyle/>
          <a:p>
            <a:pPr algn="just"/>
            <a:r>
              <a:rPr lang="fr-FR" dirty="0">
                <a:latin typeface="Avenir Next LT Pro" panose="020B0504020202020204" pitchFamily="34" charset="0"/>
              </a:rPr>
              <a:t>Jésus dit: « </a:t>
            </a:r>
            <a:r>
              <a:rPr lang="fr-FR" b="1" baseline="30000" dirty="0">
                <a:latin typeface="Avenir Next LT Pro" panose="020B0504020202020204" pitchFamily="34" charset="0"/>
              </a:rPr>
              <a:t>18</a:t>
            </a:r>
            <a:r>
              <a:rPr lang="fr-FR" dirty="0">
                <a:latin typeface="Avenir Next LT Pro" panose="020B0504020202020204" pitchFamily="34" charset="0"/>
              </a:rPr>
              <a:t>L’Esprit du Seigneur est sur moi parce que le Seigneur m’a consacré par l’onction. Il m’a envoyé porter la Bonne Nouvelle aux pauvres, annoncer aux captifs leur libération, et aux aveugles qu’ils retrouveront la vue, remettre en liberté les opprimés, </a:t>
            </a:r>
            <a:r>
              <a:rPr lang="fr-FR" b="1" baseline="30000" dirty="0">
                <a:latin typeface="Avenir Next LT Pro" panose="020B0504020202020204" pitchFamily="34" charset="0"/>
              </a:rPr>
              <a:t>19</a:t>
            </a:r>
            <a:r>
              <a:rPr lang="fr-FR" b="1" dirty="0">
                <a:latin typeface="Avenir Next LT Pro" panose="020B0504020202020204" pitchFamily="34" charset="0"/>
              </a:rPr>
              <a:t> </a:t>
            </a:r>
            <a:r>
              <a:rPr lang="fr-FR" dirty="0">
                <a:latin typeface="Avenir Next LT Pro" panose="020B0504020202020204" pitchFamily="34" charset="0"/>
              </a:rPr>
              <a:t>annoncer une année favorable accordée par le Seigneur. (</a:t>
            </a:r>
            <a:r>
              <a:rPr lang="fr-FR" dirty="0" err="1">
                <a:latin typeface="Avenir Next LT Pro" panose="020B0504020202020204" pitchFamily="34" charset="0"/>
              </a:rPr>
              <a:t>Lc</a:t>
            </a:r>
            <a:r>
              <a:rPr lang="fr-FR" dirty="0">
                <a:latin typeface="Avenir Next LT Pro" panose="020B0504020202020204" pitchFamily="34" charset="0"/>
              </a:rPr>
              <a:t> 4, 18-19)</a:t>
            </a:r>
          </a:p>
        </p:txBody>
      </p:sp>
      <p:pic>
        <p:nvPicPr>
          <p:cNvPr id="7" name="Image 6" descr="Une image contenant table, vin, intérieur, assis&#10;&#10;Description générée automatiquement">
            <a:extLst>
              <a:ext uri="{FF2B5EF4-FFF2-40B4-BE49-F238E27FC236}">
                <a16:creationId xmlns:a16="http://schemas.microsoft.com/office/drawing/2014/main" xmlns="" id="{B2096167-818F-41B9-9963-2EA4C6B38B1C}"/>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11938" y="1009411"/>
            <a:ext cx="3254990" cy="2156431"/>
          </a:xfrm>
          <a:prstGeom prst="rect">
            <a:avLst/>
          </a:prstGeom>
        </p:spPr>
      </p:pic>
    </p:spTree>
    <p:extLst>
      <p:ext uri="{BB962C8B-B14F-4D97-AF65-F5344CB8AC3E}">
        <p14:creationId xmlns:p14="http://schemas.microsoft.com/office/powerpoint/2010/main" xmlns="" val="7133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Rectangle 22">
            <a:extLst>
              <a:ext uri="{FF2B5EF4-FFF2-40B4-BE49-F238E27FC236}">
                <a16:creationId xmlns:a16="http://schemas.microsoft.com/office/drawing/2014/main" xmlns="" id="{928F64C6-FE22-4FC1-A763-DFCC514811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ltGray">
          <a:xfrm>
            <a:off x="238227" y="4577975"/>
            <a:ext cx="8612203"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7424B566-B373-48CA-91E1-002A5AED6CC4}"/>
              </a:ext>
            </a:extLst>
          </p:cNvPr>
          <p:cNvSpPr/>
          <p:nvPr/>
        </p:nvSpPr>
        <p:spPr>
          <a:xfrm>
            <a:off x="455493" y="4741948"/>
            <a:ext cx="8119248" cy="862031"/>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sz="3500" b="0" kern="1200" cap="none" spc="0">
                <a:ln w="0"/>
                <a:solidFill>
                  <a:srgbClr val="FFFFFF"/>
                </a:solidFill>
                <a:effectLst>
                  <a:reflection blurRad="6350" stA="53000" endA="300" endPos="35500" dir="5400000" sy="-90000" algn="bl" rotWithShape="0"/>
                </a:effectLst>
                <a:latin typeface="+mj-lt"/>
                <a:ea typeface="+mj-ea"/>
                <a:cs typeface="+mj-cs"/>
              </a:rPr>
              <a:t>Quelle image de l’Esprit me rejoint le plus?</a:t>
            </a:r>
          </a:p>
        </p:txBody>
      </p:sp>
      <p:pic>
        <p:nvPicPr>
          <p:cNvPr id="3" name="Image 2">
            <a:extLst>
              <a:ext uri="{FF2B5EF4-FFF2-40B4-BE49-F238E27FC236}">
                <a16:creationId xmlns:a16="http://schemas.microsoft.com/office/drawing/2014/main" xmlns="" id="{6CB49C4A-B9ED-4D3C-8B73-1D63802B68AC}"/>
              </a:ext>
            </a:extLst>
          </p:cNvPr>
          <p:cNvPicPr>
            <a:picLocks noChangeAspect="1"/>
          </p:cNvPicPr>
          <p:nvPr/>
        </p:nvPicPr>
        <p:blipFill rotWithShape="1">
          <a:blip r:embed="rId7" cstate="print"/>
          <a:srcRect t="969" b="12786"/>
          <a:stretch/>
        </p:blipFill>
        <p:spPr>
          <a:xfrm>
            <a:off x="6092167" y="2586234"/>
            <a:ext cx="2758263" cy="1570020"/>
          </a:xfrm>
          <a:prstGeom prst="rect">
            <a:avLst/>
          </a:prstGeom>
        </p:spPr>
      </p:pic>
      <p:pic>
        <p:nvPicPr>
          <p:cNvPr id="2" name="Image 1">
            <a:extLst>
              <a:ext uri="{FF2B5EF4-FFF2-40B4-BE49-F238E27FC236}">
                <a16:creationId xmlns:a16="http://schemas.microsoft.com/office/drawing/2014/main" xmlns="" id="{D9456498-2530-4016-83E3-DC02364BD153}"/>
              </a:ext>
            </a:extLst>
          </p:cNvPr>
          <p:cNvPicPr>
            <a:picLocks noChangeAspect="1"/>
          </p:cNvPicPr>
          <p:nvPr/>
        </p:nvPicPr>
        <p:blipFill rotWithShape="1">
          <a:blip r:embed="rId8" cstate="print"/>
          <a:srcRect t="12179"/>
          <a:stretch/>
        </p:blipFill>
        <p:spPr>
          <a:xfrm>
            <a:off x="3243845" y="2586234"/>
            <a:ext cx="2678284" cy="1570020"/>
          </a:xfrm>
          <a:prstGeom prst="rect">
            <a:avLst/>
          </a:prstGeom>
        </p:spPr>
      </p:pic>
      <p:pic>
        <p:nvPicPr>
          <p:cNvPr id="4" name="Campfire - 2173" descr="Une image contenant sombre, intérieur, feu, nature&#10;&#10;Description générée automatiquement">
            <a:hlinkClick r:id="" action="ppaction://media"/>
            <a:extLst>
              <a:ext uri="{FF2B5EF4-FFF2-40B4-BE49-F238E27FC236}">
                <a16:creationId xmlns:a16="http://schemas.microsoft.com/office/drawing/2014/main" xmlns="" id="{6C4A7834-8879-4623-9486-7A89204518A5}"/>
              </a:ext>
            </a:extLst>
          </p:cNvPr>
          <p:cNvPicPr>
            <a:picLocks noChangeAspect="1"/>
          </p:cNvPicPr>
          <p:nvPr>
            <a:videoFile r:link="rId1"/>
            <p:extLst>
              <p:ext uri="{DAA4B4D4-6D71-4841-9C94-3DE7FCFB9230}">
                <p14:media xmlns:p14="http://schemas.microsoft.com/office/powerpoint/2010/main" xmlns="" r:embed="rId9"/>
              </p:ext>
            </p:extLst>
          </p:nvPr>
        </p:nvPicPr>
        <p:blipFill>
          <a:blip r:embed="rId10" cstate="print"/>
          <a:stretch>
            <a:fillRect/>
          </a:stretch>
        </p:blipFill>
        <p:spPr>
          <a:xfrm>
            <a:off x="248263" y="2600329"/>
            <a:ext cx="2766090" cy="1555925"/>
          </a:xfrm>
          <a:prstGeom prst="rect">
            <a:avLst/>
          </a:prstGeom>
        </p:spPr>
      </p:pic>
      <p:pic>
        <p:nvPicPr>
          <p:cNvPr id="7" name="Woods - 20173" descr="Une image contenant extérieur, assis, petit, branche&#10;&#10;Description générée automatiquement">
            <a:hlinkClick r:id="" action="ppaction://media"/>
            <a:extLst>
              <a:ext uri="{FF2B5EF4-FFF2-40B4-BE49-F238E27FC236}">
                <a16:creationId xmlns:a16="http://schemas.microsoft.com/office/drawing/2014/main" xmlns="" id="{C7B9D788-3E48-4C82-9688-AA09F742D9A3}"/>
              </a:ext>
            </a:extLst>
          </p:cNvPr>
          <p:cNvPicPr>
            <a:picLocks noChangeAspect="1"/>
          </p:cNvPicPr>
          <p:nvPr>
            <a:videoFile r:link="rId2"/>
            <p:extLst>
              <p:ext uri="{DAA4B4D4-6D71-4841-9C94-3DE7FCFB9230}">
                <p14:media xmlns:p14="http://schemas.microsoft.com/office/powerpoint/2010/main" xmlns="" r:embed="rId11"/>
              </p:ext>
            </p:extLst>
          </p:nvPr>
        </p:nvPicPr>
        <p:blipFill>
          <a:blip r:embed="rId12" cstate="print"/>
          <a:stretch>
            <a:fillRect/>
          </a:stretch>
        </p:blipFill>
        <p:spPr>
          <a:xfrm>
            <a:off x="3203856" y="612991"/>
            <a:ext cx="2758263" cy="1551522"/>
          </a:xfrm>
          <a:prstGeom prst="rect">
            <a:avLst/>
          </a:prstGeom>
        </p:spPr>
      </p:pic>
      <p:pic>
        <p:nvPicPr>
          <p:cNvPr id="5" name="Windmills - 3000" descr="Une image contenant extérieur, herbe, fleur, champ&#10;&#10;Description générée automatiquement">
            <a:hlinkClick r:id="" action="ppaction://media"/>
            <a:extLst>
              <a:ext uri="{FF2B5EF4-FFF2-40B4-BE49-F238E27FC236}">
                <a16:creationId xmlns:a16="http://schemas.microsoft.com/office/drawing/2014/main" xmlns="" id="{2D7E2C66-33EA-4868-ABFD-90AEC54DBA26}"/>
              </a:ext>
            </a:extLst>
          </p:cNvPr>
          <p:cNvPicPr>
            <a:picLocks noChangeAspect="1"/>
          </p:cNvPicPr>
          <p:nvPr>
            <a:videoFile r:link="rId3"/>
            <p:extLst>
              <p:ext uri="{DAA4B4D4-6D71-4841-9C94-3DE7FCFB9230}">
                <p14:media xmlns:p14="http://schemas.microsoft.com/office/powerpoint/2010/main" xmlns="" r:embed="rId13"/>
              </p:ext>
            </p:extLst>
          </p:nvPr>
        </p:nvPicPr>
        <p:blipFill>
          <a:blip r:embed="rId14" cstate="print"/>
          <a:stretch>
            <a:fillRect/>
          </a:stretch>
        </p:blipFill>
        <p:spPr>
          <a:xfrm>
            <a:off x="6172147" y="636238"/>
            <a:ext cx="2678283" cy="1506534"/>
          </a:xfrm>
          <a:prstGeom prst="rect">
            <a:avLst/>
          </a:prstGeom>
        </p:spPr>
      </p:pic>
      <p:pic>
        <p:nvPicPr>
          <p:cNvPr id="6" name="Cascade - 300" descr="Une image contenant roche, extérieur, nature, chute d’eau&#10;&#10;Description générée automatiquement">
            <a:hlinkClick r:id="" action="ppaction://media"/>
            <a:extLst>
              <a:ext uri="{FF2B5EF4-FFF2-40B4-BE49-F238E27FC236}">
                <a16:creationId xmlns:a16="http://schemas.microsoft.com/office/drawing/2014/main" xmlns="" id="{29168F78-F136-4739-9DA3-722C417A5C30}"/>
              </a:ext>
            </a:extLst>
          </p:cNvPr>
          <p:cNvPicPr>
            <a:picLocks noChangeAspect="1"/>
          </p:cNvPicPr>
          <p:nvPr>
            <a:videoFile r:link="rId4"/>
            <p:extLst>
              <p:ext uri="{DAA4B4D4-6D71-4841-9C94-3DE7FCFB9230}">
                <p14:media xmlns:p14="http://schemas.microsoft.com/office/powerpoint/2010/main" xmlns="" r:embed="rId15"/>
              </p:ext>
            </p:extLst>
          </p:nvPr>
        </p:nvPicPr>
        <p:blipFill>
          <a:blip r:embed="rId16" cstate="print"/>
          <a:stretch>
            <a:fillRect/>
          </a:stretch>
        </p:blipFill>
        <p:spPr>
          <a:xfrm>
            <a:off x="248263" y="612991"/>
            <a:ext cx="2766090" cy="1555925"/>
          </a:xfrm>
          <a:prstGeom prst="rect">
            <a:avLst/>
          </a:prstGeom>
        </p:spPr>
      </p:pic>
      <p:cxnSp>
        <p:nvCxnSpPr>
          <p:cNvPr id="36" name="Straight Connector 24">
            <a:extLst>
              <a:ext uri="{FF2B5EF4-FFF2-40B4-BE49-F238E27FC236}">
                <a16:creationId xmlns:a16="http://schemas.microsoft.com/office/drawing/2014/main" xmlns="" id="{5C34627B-48E6-4F4D-B843-97717A86B49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45972" y="5694097"/>
            <a:ext cx="68580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xmlns="" id="{B9874AC8-AD5E-418D-A34F-F890FF6CC8F1}"/>
              </a:ext>
            </a:extLst>
          </p:cNvPr>
          <p:cNvSpPr/>
          <p:nvPr/>
        </p:nvSpPr>
        <p:spPr>
          <a:xfrm>
            <a:off x="-612946" y="3591126"/>
            <a:ext cx="3135912" cy="553998"/>
          </a:xfrm>
          <a:prstGeom prst="rect">
            <a:avLst/>
          </a:prstGeom>
          <a:noFill/>
        </p:spPr>
        <p:txBody>
          <a:bodyPr wrap="square" lIns="91440" tIns="45720" rIns="91440" bIns="45720">
            <a:spAutoFit/>
          </a:bodyPr>
          <a:lstStyle/>
          <a:p>
            <a:pPr algn="ctr">
              <a:spcAft>
                <a:spcPts val="600"/>
              </a:spcAft>
            </a:pPr>
            <a:r>
              <a:rPr lang="fr-FR" sz="3000" dirty="0">
                <a:ln w="0"/>
                <a:solidFill>
                  <a:schemeClr val="bg2"/>
                </a:solidFill>
                <a:effectLst>
                  <a:outerShdw blurRad="38100" dist="19050" dir="2700000" algn="tl" rotWithShape="0">
                    <a:schemeClr val="dk1">
                      <a:alpha val="40000"/>
                    </a:schemeClr>
                  </a:outerShdw>
                </a:effectLst>
              </a:rPr>
              <a:t>un feu</a:t>
            </a:r>
            <a:endParaRPr lang="fr-FR" sz="3000" b="0" cap="none" spc="0" dirty="0">
              <a:ln w="0"/>
              <a:solidFill>
                <a:schemeClr val="bg2"/>
              </a:solidFill>
              <a:effectLst>
                <a:outerShdw blurRad="38100" dist="19050" dir="2700000" algn="tl" rotWithShape="0">
                  <a:schemeClr val="dk1">
                    <a:alpha val="40000"/>
                  </a:schemeClr>
                </a:outerShdw>
              </a:effectLst>
            </a:endParaRPr>
          </a:p>
        </p:txBody>
      </p:sp>
      <p:sp>
        <p:nvSpPr>
          <p:cNvPr id="15" name="Rectangle 14">
            <a:extLst>
              <a:ext uri="{FF2B5EF4-FFF2-40B4-BE49-F238E27FC236}">
                <a16:creationId xmlns:a16="http://schemas.microsoft.com/office/drawing/2014/main" xmlns="" id="{89ACFA46-3C0E-4D0C-9DC5-4548D1AA5699}"/>
              </a:ext>
            </a:extLst>
          </p:cNvPr>
          <p:cNvSpPr/>
          <p:nvPr/>
        </p:nvSpPr>
        <p:spPr>
          <a:xfrm>
            <a:off x="6415935" y="684751"/>
            <a:ext cx="3135912" cy="553998"/>
          </a:xfrm>
          <a:prstGeom prst="rect">
            <a:avLst/>
          </a:prstGeom>
          <a:noFill/>
        </p:spPr>
        <p:txBody>
          <a:bodyPr wrap="square" lIns="91440" tIns="45720" rIns="91440" bIns="45720">
            <a:spAutoFit/>
          </a:bodyPr>
          <a:lstStyle/>
          <a:p>
            <a:pPr algn="ctr">
              <a:spcAft>
                <a:spcPts val="600"/>
              </a:spcAft>
            </a:pPr>
            <a:r>
              <a:rPr lang="fr-FR" sz="3000" dirty="0">
                <a:ln w="0"/>
                <a:effectLst>
                  <a:outerShdw blurRad="38100" dist="19050" dir="2700000" algn="tl" rotWithShape="0">
                    <a:schemeClr val="dk1">
                      <a:alpha val="40000"/>
                    </a:schemeClr>
                  </a:outerShdw>
                </a:effectLst>
              </a:rPr>
              <a:t>le vent</a:t>
            </a:r>
            <a:endParaRPr lang="fr-FR" sz="3000" b="0" cap="none" spc="0" dirty="0">
              <a:ln w="0"/>
              <a:solidFill>
                <a:schemeClr val="tx1"/>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xmlns="" id="{1A0FAF9A-BEAE-40CE-864D-11BE138F1B1E}"/>
              </a:ext>
            </a:extLst>
          </p:cNvPr>
          <p:cNvSpPr/>
          <p:nvPr/>
        </p:nvSpPr>
        <p:spPr>
          <a:xfrm>
            <a:off x="3419756" y="1624610"/>
            <a:ext cx="3135912" cy="553998"/>
          </a:xfrm>
          <a:prstGeom prst="rect">
            <a:avLst/>
          </a:prstGeom>
          <a:noFill/>
        </p:spPr>
        <p:txBody>
          <a:bodyPr wrap="square" lIns="91440" tIns="45720" rIns="91440" bIns="45720">
            <a:spAutoFit/>
          </a:bodyPr>
          <a:lstStyle/>
          <a:p>
            <a:pPr algn="ctr">
              <a:spcAft>
                <a:spcPts val="600"/>
              </a:spcAft>
            </a:pPr>
            <a:r>
              <a:rPr lang="fr-FR" sz="3000" b="0" cap="none" spc="0" dirty="0">
                <a:ln w="0"/>
                <a:solidFill>
                  <a:schemeClr val="tx1"/>
                </a:solidFill>
                <a:effectLst>
                  <a:outerShdw blurRad="38100" dist="19050" dir="2700000" algn="tl" rotWithShape="0">
                    <a:schemeClr val="dk1">
                      <a:alpha val="40000"/>
                    </a:schemeClr>
                  </a:outerShdw>
                </a:effectLst>
              </a:rPr>
              <a:t>un souffle</a:t>
            </a:r>
          </a:p>
        </p:txBody>
      </p:sp>
      <p:sp>
        <p:nvSpPr>
          <p:cNvPr id="18" name="Rectangle 17">
            <a:extLst>
              <a:ext uri="{FF2B5EF4-FFF2-40B4-BE49-F238E27FC236}">
                <a16:creationId xmlns:a16="http://schemas.microsoft.com/office/drawing/2014/main" xmlns="" id="{B13800D0-1218-47A8-B202-057CA3AC010C}"/>
              </a:ext>
            </a:extLst>
          </p:cNvPr>
          <p:cNvSpPr/>
          <p:nvPr/>
        </p:nvSpPr>
        <p:spPr>
          <a:xfrm>
            <a:off x="-453154" y="706534"/>
            <a:ext cx="3135912" cy="553998"/>
          </a:xfrm>
          <a:prstGeom prst="rect">
            <a:avLst/>
          </a:prstGeom>
          <a:noFill/>
        </p:spPr>
        <p:txBody>
          <a:bodyPr wrap="square" lIns="91440" tIns="45720" rIns="91440" bIns="45720">
            <a:spAutoFit/>
          </a:bodyPr>
          <a:lstStyle/>
          <a:p>
            <a:pPr algn="ctr">
              <a:spcAft>
                <a:spcPts val="600"/>
              </a:spcAft>
            </a:pPr>
            <a:r>
              <a:rPr lang="fr-FR" sz="3000" b="0" cap="none" spc="0" dirty="0">
                <a:ln w="0"/>
                <a:solidFill>
                  <a:schemeClr val="bg2"/>
                </a:solidFill>
                <a:effectLst>
                  <a:outerShdw blurRad="38100" dist="19050" dir="2700000" algn="tl" rotWithShape="0">
                    <a:schemeClr val="dk1">
                      <a:alpha val="40000"/>
                    </a:schemeClr>
                  </a:outerShdw>
                </a:effectLst>
              </a:rPr>
              <a:t>de l’eau</a:t>
            </a:r>
          </a:p>
        </p:txBody>
      </p:sp>
      <p:sp>
        <p:nvSpPr>
          <p:cNvPr id="24" name="Rectangle 23">
            <a:extLst>
              <a:ext uri="{FF2B5EF4-FFF2-40B4-BE49-F238E27FC236}">
                <a16:creationId xmlns:a16="http://schemas.microsoft.com/office/drawing/2014/main" xmlns="" id="{0C209AB7-2844-4A10-B109-1E90F637CE19}"/>
              </a:ext>
            </a:extLst>
          </p:cNvPr>
          <p:cNvSpPr/>
          <p:nvPr/>
        </p:nvSpPr>
        <p:spPr>
          <a:xfrm>
            <a:off x="2871236" y="3644069"/>
            <a:ext cx="3135912" cy="553998"/>
          </a:xfrm>
          <a:prstGeom prst="rect">
            <a:avLst/>
          </a:prstGeom>
          <a:noFill/>
        </p:spPr>
        <p:txBody>
          <a:bodyPr wrap="square" lIns="91440" tIns="45720" rIns="91440" bIns="45720">
            <a:spAutoFit/>
          </a:bodyPr>
          <a:lstStyle/>
          <a:p>
            <a:pPr algn="ctr">
              <a:spcAft>
                <a:spcPts val="600"/>
              </a:spcAft>
            </a:pPr>
            <a:r>
              <a:rPr lang="fr-FR" sz="3000" dirty="0">
                <a:ln w="0"/>
                <a:effectLst>
                  <a:outerShdw blurRad="38100" dist="19050" dir="2700000" algn="tl" rotWithShape="0">
                    <a:schemeClr val="dk1">
                      <a:alpha val="40000"/>
                    </a:schemeClr>
                  </a:outerShdw>
                </a:effectLst>
              </a:rPr>
              <a:t>une colombe</a:t>
            </a:r>
            <a:endParaRPr lang="fr-FR" sz="3000" b="0" cap="none" spc="0" dirty="0">
              <a:ln w="0"/>
              <a:solidFill>
                <a:schemeClr val="tx1"/>
              </a:solidFill>
              <a:effectLst>
                <a:outerShdw blurRad="38100" dist="19050" dir="2700000" algn="tl" rotWithShape="0">
                  <a:schemeClr val="dk1">
                    <a:alpha val="40000"/>
                  </a:schemeClr>
                </a:outerShdw>
              </a:effectLst>
            </a:endParaRPr>
          </a:p>
        </p:txBody>
      </p:sp>
      <p:sp>
        <p:nvSpPr>
          <p:cNvPr id="26" name="Rectangle 25">
            <a:extLst>
              <a:ext uri="{FF2B5EF4-FFF2-40B4-BE49-F238E27FC236}">
                <a16:creationId xmlns:a16="http://schemas.microsoft.com/office/drawing/2014/main" xmlns="" id="{FB8F0F34-B455-4812-B116-BDF686D14EA0}"/>
              </a:ext>
            </a:extLst>
          </p:cNvPr>
          <p:cNvSpPr/>
          <p:nvPr/>
        </p:nvSpPr>
        <p:spPr>
          <a:xfrm>
            <a:off x="6415935" y="2511458"/>
            <a:ext cx="3135912" cy="553998"/>
          </a:xfrm>
          <a:prstGeom prst="rect">
            <a:avLst/>
          </a:prstGeom>
          <a:noFill/>
        </p:spPr>
        <p:txBody>
          <a:bodyPr wrap="square" lIns="91440" tIns="45720" rIns="91440" bIns="45720">
            <a:spAutoFit/>
          </a:bodyPr>
          <a:lstStyle/>
          <a:p>
            <a:pPr algn="ctr">
              <a:spcAft>
                <a:spcPts val="600"/>
              </a:spcAft>
            </a:pPr>
            <a:r>
              <a:rPr lang="fr-FR" sz="3000" b="0" cap="none" spc="0" dirty="0">
                <a:ln w="0"/>
                <a:solidFill>
                  <a:schemeClr val="bg2"/>
                </a:solidFill>
                <a:effectLst>
                  <a:outerShdw blurRad="38100" dist="19050" dir="2700000" algn="tl" rotWithShape="0">
                    <a:schemeClr val="dk1">
                      <a:alpha val="40000"/>
                    </a:schemeClr>
                  </a:outerShdw>
                </a:effectLst>
              </a:rPr>
              <a:t>de l’huile</a:t>
            </a:r>
          </a:p>
        </p:txBody>
      </p:sp>
    </p:spTree>
    <p:extLst>
      <p:ext uri="{BB962C8B-B14F-4D97-AF65-F5344CB8AC3E}">
        <p14:creationId xmlns:p14="http://schemas.microsoft.com/office/powerpoint/2010/main" xmlns="" val="5703415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vol="80000">
                <p:cTn id="13" repeatCount="indefinite"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video>
              <p:cMediaNode vol="80000">
                <p:cTn id="19" repeatCount="indefinite"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vol="0">
                <p:cTn id="25" repeatCount="indefinite"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CCEE14BC-299D-4556-B787-103C3B37783B}"/>
              </a:ext>
            </a:extLst>
          </p:cNvPr>
          <p:cNvPicPr>
            <a:picLocks noChangeAspect="1"/>
          </p:cNvPicPr>
          <p:nvPr/>
        </p:nvPicPr>
        <p:blipFill rotWithShape="1">
          <a:blip r:embed="rId3" cstate="print"/>
          <a:srcRect l="19277" r="6619"/>
          <a:stretch/>
        </p:blipFill>
        <p:spPr>
          <a:xfrm>
            <a:off x="-3761" y="0"/>
            <a:ext cx="9147761" cy="6858000"/>
          </a:xfrm>
          <a:prstGeom prst="rect">
            <a:avLst/>
          </a:prstGeom>
        </p:spPr>
      </p:pic>
      <p:sp>
        <p:nvSpPr>
          <p:cNvPr id="3" name="Sous-titre 2">
            <a:extLst>
              <a:ext uri="{FF2B5EF4-FFF2-40B4-BE49-F238E27FC236}">
                <a16:creationId xmlns:a16="http://schemas.microsoft.com/office/drawing/2014/main" xmlns="" id="{14196C92-8703-4A83-A509-7200765D95F4}"/>
              </a:ext>
            </a:extLst>
          </p:cNvPr>
          <p:cNvSpPr>
            <a:spLocks noGrp="1"/>
          </p:cNvSpPr>
          <p:nvPr>
            <p:ph type="subTitle" idx="1"/>
          </p:nvPr>
        </p:nvSpPr>
        <p:spPr>
          <a:xfrm>
            <a:off x="362309" y="302520"/>
            <a:ext cx="6600099" cy="2958263"/>
          </a:xfrm>
          <a:gradFill>
            <a:gsLst>
              <a:gs pos="0">
                <a:schemeClr val="accent1">
                  <a:lumMod val="5000"/>
                  <a:lumOff val="95000"/>
                  <a:alpha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fr-FR" sz="5600" dirty="0">
                <a:latin typeface="Verdana" panose="020B0604030504040204" pitchFamily="34" charset="0"/>
                <a:ea typeface="Verdana" panose="020B0604030504040204" pitchFamily="34" charset="0"/>
              </a:rPr>
              <a:t>L’Esprit saint?</a:t>
            </a:r>
          </a:p>
          <a:p>
            <a:r>
              <a:rPr lang="fr-FR" sz="5600" dirty="0">
                <a:latin typeface="Verdana" panose="020B0604030504040204" pitchFamily="34" charset="0"/>
                <a:ea typeface="Verdana" panose="020B0604030504040204" pitchFamily="34" charset="0"/>
              </a:rPr>
              <a:t>Une promesse</a:t>
            </a:r>
            <a:endParaRPr lang="fr-CA" sz="5600" dirty="0">
              <a:latin typeface="Verdana" panose="020B0604030504040204" pitchFamily="34" charset="0"/>
              <a:ea typeface="Verdana" panose="020B0604030504040204" pitchFamily="34" charset="0"/>
            </a:endParaRPr>
          </a:p>
        </p:txBody>
      </p:sp>
      <p:pic>
        <p:nvPicPr>
          <p:cNvPr id="4" name="Image 3">
            <a:extLst>
              <a:ext uri="{FF2B5EF4-FFF2-40B4-BE49-F238E27FC236}">
                <a16:creationId xmlns:a16="http://schemas.microsoft.com/office/drawing/2014/main" xmlns="" id="{1A8082D6-9A30-47E3-BDC3-5F5F6ACBA2DC}"/>
              </a:ext>
            </a:extLst>
          </p:cNvPr>
          <p:cNvPicPr>
            <a:picLocks noChangeAspect="1"/>
          </p:cNvPicPr>
          <p:nvPr/>
        </p:nvPicPr>
        <p:blipFill>
          <a:blip r:embed="rId4" cstate="print"/>
          <a:stretch>
            <a:fillRect/>
          </a:stretch>
        </p:blipFill>
        <p:spPr>
          <a:xfrm rot="174069">
            <a:off x="1434043" y="3230211"/>
            <a:ext cx="5122051" cy="2831751"/>
          </a:xfrm>
          <a:prstGeom prst="rect">
            <a:avLst/>
          </a:prstGeom>
        </p:spPr>
      </p:pic>
    </p:spTree>
    <p:extLst>
      <p:ext uri="{BB962C8B-B14F-4D97-AF65-F5344CB8AC3E}">
        <p14:creationId xmlns:p14="http://schemas.microsoft.com/office/powerpoint/2010/main" xmlns="" val="1070222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00AF80E-2193-4298-95B4-B443F29CA9EC}"/>
              </a:ext>
            </a:extLst>
          </p:cNvPr>
          <p:cNvSpPr/>
          <p:nvPr/>
        </p:nvSpPr>
        <p:spPr>
          <a:xfrm>
            <a:off x="349758" y="2296606"/>
            <a:ext cx="8444484" cy="421612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b="1" baseline="30000" dirty="0">
                <a:solidFill>
                  <a:schemeClr val="tx1"/>
                </a:solidFill>
                <a:latin typeface="Avenir Next LT Pro" panose="020B0504020202020204" pitchFamily="34" charset="0"/>
              </a:rPr>
              <a:t>44</a:t>
            </a:r>
            <a:r>
              <a:rPr lang="fr-FR" dirty="0">
                <a:solidFill>
                  <a:schemeClr val="tx1"/>
                </a:solidFill>
                <a:latin typeface="Avenir Next LT Pro" panose="020B0504020202020204" pitchFamily="34" charset="0"/>
              </a:rPr>
              <a:t> Puis il (Jésus ressuscité) leur déclara : « Voici les paroles que je vous ai dites quand j’étais encore avec vous : Il faut que s’accomplisse tout ce qui a été écrit à mon sujet dans la loi de Moïse, les Prophètes et les Psaumes. » </a:t>
            </a:r>
            <a:r>
              <a:rPr lang="fr-FR" b="1" baseline="30000" dirty="0">
                <a:solidFill>
                  <a:schemeClr val="tx1"/>
                </a:solidFill>
                <a:latin typeface="Avenir Next LT Pro" panose="020B0504020202020204" pitchFamily="34" charset="0"/>
              </a:rPr>
              <a:t>45</a:t>
            </a:r>
            <a:r>
              <a:rPr lang="fr-FR" dirty="0">
                <a:solidFill>
                  <a:schemeClr val="tx1"/>
                </a:solidFill>
                <a:latin typeface="Avenir Next LT Pro" panose="020B0504020202020204" pitchFamily="34" charset="0"/>
              </a:rPr>
              <a:t> Alors il ouvrit leur intelligence à la compréhension des Écritures. </a:t>
            </a:r>
            <a:r>
              <a:rPr lang="fr-FR" b="1" baseline="30000" dirty="0">
                <a:solidFill>
                  <a:schemeClr val="tx1"/>
                </a:solidFill>
                <a:latin typeface="Avenir Next LT Pro" panose="020B0504020202020204" pitchFamily="34" charset="0"/>
              </a:rPr>
              <a:t>46 </a:t>
            </a:r>
            <a:r>
              <a:rPr lang="fr-FR" dirty="0">
                <a:solidFill>
                  <a:schemeClr val="tx1"/>
                </a:solidFill>
                <a:latin typeface="Avenir Next LT Pro" panose="020B0504020202020204" pitchFamily="34" charset="0"/>
              </a:rPr>
              <a:t>Il leur dit : « Ainsi est-il écrit que le Christ souffrirait, qu’il ressusciterait d’entre les morts le troisième jour, </a:t>
            </a:r>
            <a:r>
              <a:rPr lang="fr-FR" b="1" baseline="30000" dirty="0">
                <a:solidFill>
                  <a:schemeClr val="tx1"/>
                </a:solidFill>
                <a:latin typeface="Avenir Next LT Pro" panose="020B0504020202020204" pitchFamily="34" charset="0"/>
              </a:rPr>
              <a:t>47</a:t>
            </a:r>
            <a:r>
              <a:rPr lang="fr-FR" dirty="0">
                <a:solidFill>
                  <a:schemeClr val="tx1"/>
                </a:solidFill>
                <a:latin typeface="Avenir Next LT Pro" panose="020B0504020202020204" pitchFamily="34" charset="0"/>
              </a:rPr>
              <a:t> et que la conversion serait proclamée en son nom, pour le pardon des péchés, à toutes les nations, en commençant par Jérusalem. </a:t>
            </a:r>
            <a:r>
              <a:rPr lang="fr-FR" b="1" baseline="30000" dirty="0">
                <a:solidFill>
                  <a:schemeClr val="tx1"/>
                </a:solidFill>
                <a:latin typeface="Avenir Next LT Pro" panose="020B0504020202020204" pitchFamily="34" charset="0"/>
              </a:rPr>
              <a:t>48</a:t>
            </a:r>
            <a:r>
              <a:rPr lang="fr-FR" dirty="0">
                <a:solidFill>
                  <a:schemeClr val="tx1"/>
                </a:solidFill>
                <a:latin typeface="Avenir Next LT Pro" panose="020B0504020202020204" pitchFamily="34" charset="0"/>
              </a:rPr>
              <a:t> À vous d’en être les témoins. </a:t>
            </a:r>
            <a:r>
              <a:rPr lang="fr-FR" b="1" baseline="30000" dirty="0">
                <a:solidFill>
                  <a:schemeClr val="tx1"/>
                </a:solidFill>
                <a:latin typeface="Avenir Next LT Pro" panose="020B0504020202020204" pitchFamily="34" charset="0"/>
              </a:rPr>
              <a:t>49</a:t>
            </a:r>
            <a:r>
              <a:rPr lang="fr-FR" dirty="0">
                <a:solidFill>
                  <a:schemeClr val="tx1"/>
                </a:solidFill>
                <a:latin typeface="Avenir Next LT Pro" panose="020B0504020202020204" pitchFamily="34" charset="0"/>
              </a:rPr>
              <a:t> Et moi, je vais envoyer sur vous ce que mon Père a promis. Quant à vous, demeurez dans la ville jusqu’à ce que vous soyez revêtus d’une puissance venue d’en haut. » </a:t>
            </a:r>
          </a:p>
          <a:p>
            <a:pPr algn="just"/>
            <a:endParaRPr lang="fr-FR" sz="800" dirty="0">
              <a:solidFill>
                <a:schemeClr val="tx1"/>
              </a:solidFill>
              <a:latin typeface="Avenir Next LT Pro" panose="020B0504020202020204" pitchFamily="34" charset="0"/>
            </a:endParaRPr>
          </a:p>
          <a:p>
            <a:pPr algn="just"/>
            <a:r>
              <a:rPr lang="fr-FR" b="1" baseline="30000" dirty="0">
                <a:solidFill>
                  <a:schemeClr val="tx1"/>
                </a:solidFill>
                <a:latin typeface="Avenir Next LT Pro" panose="020B0504020202020204" pitchFamily="34" charset="0"/>
              </a:rPr>
              <a:t>50</a:t>
            </a:r>
            <a:r>
              <a:rPr lang="fr-FR" dirty="0">
                <a:solidFill>
                  <a:schemeClr val="tx1"/>
                </a:solidFill>
                <a:latin typeface="Avenir Next LT Pro" panose="020B0504020202020204" pitchFamily="34" charset="0"/>
              </a:rPr>
              <a:t> Puis Jésus les emmena au dehors, jusque vers Béthanie ; et, levant les mains, il les bénit. </a:t>
            </a:r>
            <a:r>
              <a:rPr lang="fr-FR" b="1" baseline="30000" dirty="0">
                <a:solidFill>
                  <a:schemeClr val="tx1"/>
                </a:solidFill>
                <a:latin typeface="Avenir Next LT Pro" panose="020B0504020202020204" pitchFamily="34" charset="0"/>
              </a:rPr>
              <a:t>51</a:t>
            </a:r>
            <a:r>
              <a:rPr lang="fr-FR" dirty="0">
                <a:solidFill>
                  <a:schemeClr val="tx1"/>
                </a:solidFill>
                <a:latin typeface="Avenir Next LT Pro" panose="020B0504020202020204" pitchFamily="34" charset="0"/>
              </a:rPr>
              <a:t> Or, tandis qu’il les bénissait, il se sépara d’eux et il était emporté au ciel. </a:t>
            </a:r>
            <a:r>
              <a:rPr lang="fr-FR" b="1" baseline="30000" dirty="0">
                <a:solidFill>
                  <a:schemeClr val="tx1"/>
                </a:solidFill>
                <a:latin typeface="Avenir Next LT Pro" panose="020B0504020202020204" pitchFamily="34" charset="0"/>
              </a:rPr>
              <a:t>52</a:t>
            </a:r>
            <a:r>
              <a:rPr lang="fr-FR" dirty="0">
                <a:solidFill>
                  <a:schemeClr val="tx1"/>
                </a:solidFill>
                <a:latin typeface="Avenir Next LT Pro" panose="020B0504020202020204" pitchFamily="34" charset="0"/>
              </a:rPr>
              <a:t> Ils se prosternèrent devant lui, puis ils retournèrent à Jérusalem, en grande joie. </a:t>
            </a:r>
            <a:r>
              <a:rPr lang="fr-FR" b="1" baseline="30000" dirty="0">
                <a:solidFill>
                  <a:schemeClr val="tx1"/>
                </a:solidFill>
                <a:latin typeface="Avenir Next LT Pro" panose="020B0504020202020204" pitchFamily="34" charset="0"/>
              </a:rPr>
              <a:t>53</a:t>
            </a:r>
            <a:r>
              <a:rPr lang="fr-FR" dirty="0">
                <a:solidFill>
                  <a:schemeClr val="tx1"/>
                </a:solidFill>
                <a:latin typeface="Avenir Next LT Pro" panose="020B0504020202020204" pitchFamily="34" charset="0"/>
              </a:rPr>
              <a:t> Et ils étaient sans cesse dans le Temple à bénir Dieu. (</a:t>
            </a:r>
            <a:r>
              <a:rPr lang="fr-FR" dirty="0" err="1">
                <a:solidFill>
                  <a:schemeClr val="tx1"/>
                </a:solidFill>
                <a:latin typeface="Avenir Next LT Pro" panose="020B0504020202020204" pitchFamily="34" charset="0"/>
              </a:rPr>
              <a:t>Lc</a:t>
            </a:r>
            <a:r>
              <a:rPr lang="fr-FR" dirty="0">
                <a:solidFill>
                  <a:schemeClr val="tx1"/>
                </a:solidFill>
                <a:latin typeface="Avenir Next LT Pro" panose="020B0504020202020204" pitchFamily="34" charset="0"/>
              </a:rPr>
              <a:t>  24, 44-53)</a:t>
            </a:r>
          </a:p>
        </p:txBody>
      </p:sp>
      <p:sp>
        <p:nvSpPr>
          <p:cNvPr id="5" name="Rectangle 4">
            <a:extLst>
              <a:ext uri="{FF2B5EF4-FFF2-40B4-BE49-F238E27FC236}">
                <a16:creationId xmlns:a16="http://schemas.microsoft.com/office/drawing/2014/main" xmlns="" id="{9FEB54DE-4AEF-4C74-9518-B48BE8734B45}"/>
              </a:ext>
            </a:extLst>
          </p:cNvPr>
          <p:cNvSpPr/>
          <p:nvPr/>
        </p:nvSpPr>
        <p:spPr>
          <a:xfrm>
            <a:off x="2627784" y="432065"/>
            <a:ext cx="6164792" cy="1699185"/>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2627784" y="740600"/>
            <a:ext cx="6130481" cy="1143000"/>
          </a:xfrm>
        </p:spPr>
        <p:txBody>
          <a:bodyPr>
            <a:normAutofit fontScale="90000"/>
          </a:bodyPr>
          <a:lstStyle/>
          <a:p>
            <a:r>
              <a:rPr lang="fr-CA" dirty="0">
                <a:solidFill>
                  <a:schemeClr val="bg1"/>
                </a:solidFill>
              </a:rPr>
              <a:t>La promesse du Ressuscité</a:t>
            </a:r>
            <a:endParaRPr lang="fr-CA" sz="2400" dirty="0">
              <a:solidFill>
                <a:schemeClr val="bg1"/>
              </a:solidFill>
            </a:endParaRPr>
          </a:p>
        </p:txBody>
      </p:sp>
      <p:pic>
        <p:nvPicPr>
          <p:cNvPr id="7" name="Image 6" descr="Une image contenant nuages, extérieur, nuageux, fumée&#10;&#10;Description générée automatiquement">
            <a:extLst>
              <a:ext uri="{FF2B5EF4-FFF2-40B4-BE49-F238E27FC236}">
                <a16:creationId xmlns:a16="http://schemas.microsoft.com/office/drawing/2014/main" xmlns="" id="{08E322A1-F0E1-453F-9449-13911F679359}"/>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99" t="16185" r="-1934" b="20816"/>
          <a:stretch/>
        </p:blipFill>
        <p:spPr>
          <a:xfrm>
            <a:off x="385735" y="323184"/>
            <a:ext cx="2053921" cy="1766919"/>
          </a:xfrm>
          <a:prstGeom prst="rect">
            <a:avLst/>
          </a:prstGeom>
        </p:spPr>
      </p:pic>
    </p:spTree>
    <p:extLst>
      <p:ext uri="{BB962C8B-B14F-4D97-AF65-F5344CB8AC3E}">
        <p14:creationId xmlns:p14="http://schemas.microsoft.com/office/powerpoint/2010/main" xmlns="" val="358475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00AF80E-2193-4298-95B4-B443F29CA9EC}"/>
              </a:ext>
            </a:extLst>
          </p:cNvPr>
          <p:cNvSpPr/>
          <p:nvPr/>
        </p:nvSpPr>
        <p:spPr>
          <a:xfrm>
            <a:off x="349758" y="2296606"/>
            <a:ext cx="8444484" cy="421612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b="1" baseline="30000" dirty="0">
                <a:solidFill>
                  <a:schemeClr val="tx1"/>
                </a:solidFill>
                <a:latin typeface="Avenir Next LT Pro" panose="020B0504020202020204" pitchFamily="34" charset="0"/>
              </a:rPr>
              <a:t>44</a:t>
            </a:r>
            <a:r>
              <a:rPr lang="fr-FR" dirty="0">
                <a:solidFill>
                  <a:schemeClr val="tx1"/>
                </a:solidFill>
                <a:latin typeface="Avenir Next LT Pro" panose="020B0504020202020204" pitchFamily="34" charset="0"/>
              </a:rPr>
              <a:t> Puis il (Jésus ressuscité) leur déclara : « Voici les paroles que je vous ai dites quand j’étais encore avec vous : Il faut que s’accomplisse tout ce qui a été écrit à mon sujet dans la loi de Moïse, les Prophètes et les Psaumes. » </a:t>
            </a:r>
            <a:r>
              <a:rPr lang="fr-FR" b="1" baseline="30000" dirty="0">
                <a:solidFill>
                  <a:schemeClr val="tx1"/>
                </a:solidFill>
                <a:latin typeface="Avenir Next LT Pro" panose="020B0504020202020204" pitchFamily="34" charset="0"/>
              </a:rPr>
              <a:t>45</a:t>
            </a:r>
            <a:r>
              <a:rPr lang="fr-FR" dirty="0">
                <a:solidFill>
                  <a:schemeClr val="tx1"/>
                </a:solidFill>
                <a:latin typeface="Avenir Next LT Pro" panose="020B0504020202020204" pitchFamily="34" charset="0"/>
              </a:rPr>
              <a:t> Alors il ouvrit leur intelligence à la compréhension des Écritures. </a:t>
            </a:r>
            <a:r>
              <a:rPr lang="fr-FR" b="1" baseline="30000" dirty="0">
                <a:solidFill>
                  <a:schemeClr val="tx1"/>
                </a:solidFill>
                <a:latin typeface="Avenir Next LT Pro" panose="020B0504020202020204" pitchFamily="34" charset="0"/>
              </a:rPr>
              <a:t>46 </a:t>
            </a:r>
            <a:r>
              <a:rPr lang="fr-FR" dirty="0">
                <a:solidFill>
                  <a:schemeClr val="tx1"/>
                </a:solidFill>
                <a:latin typeface="Avenir Next LT Pro" panose="020B0504020202020204" pitchFamily="34" charset="0"/>
              </a:rPr>
              <a:t>Il leur dit : « Ainsi est-il écrit que le Christ souffrirait, qu’il ressusciterait d’entre les morts le troisième jour, </a:t>
            </a:r>
            <a:r>
              <a:rPr lang="fr-FR" b="1" baseline="30000" dirty="0">
                <a:solidFill>
                  <a:schemeClr val="tx1"/>
                </a:solidFill>
                <a:latin typeface="Avenir Next LT Pro" panose="020B0504020202020204" pitchFamily="34" charset="0"/>
              </a:rPr>
              <a:t>47</a:t>
            </a:r>
            <a:r>
              <a:rPr lang="fr-FR" dirty="0">
                <a:solidFill>
                  <a:schemeClr val="tx1"/>
                </a:solidFill>
                <a:latin typeface="Avenir Next LT Pro" panose="020B0504020202020204" pitchFamily="34" charset="0"/>
              </a:rPr>
              <a:t> et que la conversion serait proclamée en son nom, pour le pardon des péchés, à toutes les nations, en commençant par Jérusalem. </a:t>
            </a:r>
            <a:r>
              <a:rPr lang="fr-FR" b="1" baseline="30000" dirty="0">
                <a:solidFill>
                  <a:schemeClr val="tx1"/>
                </a:solidFill>
                <a:latin typeface="Avenir Next LT Pro" panose="020B0504020202020204" pitchFamily="34" charset="0"/>
              </a:rPr>
              <a:t>48</a:t>
            </a:r>
            <a:r>
              <a:rPr lang="fr-FR" dirty="0">
                <a:solidFill>
                  <a:schemeClr val="tx1"/>
                </a:solidFill>
                <a:latin typeface="Avenir Next LT Pro" panose="020B0504020202020204" pitchFamily="34" charset="0"/>
              </a:rPr>
              <a:t> À vous d’en être les témoins. </a:t>
            </a:r>
            <a:r>
              <a:rPr lang="fr-FR" b="1" baseline="30000" dirty="0">
                <a:solidFill>
                  <a:schemeClr val="tx1"/>
                </a:solidFill>
                <a:highlight>
                  <a:srgbClr val="BAD2EA"/>
                </a:highlight>
                <a:latin typeface="Avenir Next LT Pro" panose="020B0504020202020204" pitchFamily="34" charset="0"/>
              </a:rPr>
              <a:t>49</a:t>
            </a:r>
            <a:r>
              <a:rPr lang="fr-FR" dirty="0">
                <a:solidFill>
                  <a:schemeClr val="tx1"/>
                </a:solidFill>
                <a:highlight>
                  <a:srgbClr val="BAD2EA"/>
                </a:highlight>
                <a:latin typeface="Avenir Next LT Pro" panose="020B0504020202020204" pitchFamily="34" charset="0"/>
              </a:rPr>
              <a:t> </a:t>
            </a:r>
            <a:r>
              <a:rPr lang="fr-FR" b="1" dirty="0">
                <a:solidFill>
                  <a:schemeClr val="accent2">
                    <a:lumMod val="50000"/>
                  </a:schemeClr>
                </a:solidFill>
                <a:highlight>
                  <a:srgbClr val="BAD2EA"/>
                </a:highlight>
                <a:latin typeface="Avenir Next LT Pro" panose="020B0504020202020204" pitchFamily="34" charset="0"/>
              </a:rPr>
              <a:t>Et moi, je vais envoyer sur vous ce que mon Père a promis. Quant à vous, demeurez dans la ville jusqu’à ce que vous soyez revêtus d’une puissance venue d’en haut. » </a:t>
            </a:r>
          </a:p>
          <a:p>
            <a:pPr algn="just"/>
            <a:endParaRPr lang="fr-FR" sz="800" dirty="0">
              <a:solidFill>
                <a:schemeClr val="tx1"/>
              </a:solidFill>
              <a:latin typeface="Avenir Next LT Pro" panose="020B0504020202020204" pitchFamily="34" charset="0"/>
            </a:endParaRPr>
          </a:p>
          <a:p>
            <a:pPr algn="just"/>
            <a:r>
              <a:rPr lang="fr-FR" b="1" baseline="30000" dirty="0">
                <a:solidFill>
                  <a:schemeClr val="tx1"/>
                </a:solidFill>
                <a:latin typeface="Avenir Next LT Pro" panose="020B0504020202020204" pitchFamily="34" charset="0"/>
              </a:rPr>
              <a:t>50</a:t>
            </a:r>
            <a:r>
              <a:rPr lang="fr-FR" dirty="0">
                <a:solidFill>
                  <a:schemeClr val="tx1"/>
                </a:solidFill>
                <a:latin typeface="Avenir Next LT Pro" panose="020B0504020202020204" pitchFamily="34" charset="0"/>
              </a:rPr>
              <a:t> Puis Jésus les emmena au dehors, jusque vers Béthanie ; et, levant les mains, il les bénit. </a:t>
            </a:r>
            <a:r>
              <a:rPr lang="fr-FR" b="1" baseline="30000" dirty="0">
                <a:solidFill>
                  <a:schemeClr val="tx1"/>
                </a:solidFill>
                <a:latin typeface="Avenir Next LT Pro" panose="020B0504020202020204" pitchFamily="34" charset="0"/>
              </a:rPr>
              <a:t>51</a:t>
            </a:r>
            <a:r>
              <a:rPr lang="fr-FR" dirty="0">
                <a:solidFill>
                  <a:schemeClr val="tx1"/>
                </a:solidFill>
                <a:latin typeface="Avenir Next LT Pro" panose="020B0504020202020204" pitchFamily="34" charset="0"/>
              </a:rPr>
              <a:t> Or, tandis qu’il les bénissait, il se sépara d’eux et il était emporté au ciel. </a:t>
            </a:r>
            <a:r>
              <a:rPr lang="fr-FR" b="1" baseline="30000" dirty="0">
                <a:solidFill>
                  <a:schemeClr val="tx1"/>
                </a:solidFill>
                <a:latin typeface="Avenir Next LT Pro" panose="020B0504020202020204" pitchFamily="34" charset="0"/>
              </a:rPr>
              <a:t>52</a:t>
            </a:r>
            <a:r>
              <a:rPr lang="fr-FR" dirty="0">
                <a:solidFill>
                  <a:schemeClr val="tx1"/>
                </a:solidFill>
                <a:latin typeface="Avenir Next LT Pro" panose="020B0504020202020204" pitchFamily="34" charset="0"/>
              </a:rPr>
              <a:t> Ils se prosternèrent devant lui, puis ils retournèrent à Jérusalem, en grande joie. </a:t>
            </a:r>
            <a:r>
              <a:rPr lang="fr-FR" b="1" baseline="30000" dirty="0">
                <a:solidFill>
                  <a:schemeClr val="tx1"/>
                </a:solidFill>
                <a:latin typeface="Avenir Next LT Pro" panose="020B0504020202020204" pitchFamily="34" charset="0"/>
              </a:rPr>
              <a:t>53</a:t>
            </a:r>
            <a:r>
              <a:rPr lang="fr-FR" dirty="0">
                <a:solidFill>
                  <a:schemeClr val="tx1"/>
                </a:solidFill>
                <a:latin typeface="Avenir Next LT Pro" panose="020B0504020202020204" pitchFamily="34" charset="0"/>
              </a:rPr>
              <a:t> Et ils étaient sans cesse dans le Temple à bénir Dieu. (</a:t>
            </a:r>
            <a:r>
              <a:rPr lang="fr-FR" dirty="0" err="1">
                <a:solidFill>
                  <a:schemeClr val="tx1"/>
                </a:solidFill>
                <a:latin typeface="Avenir Next LT Pro" panose="020B0504020202020204" pitchFamily="34" charset="0"/>
              </a:rPr>
              <a:t>Lc</a:t>
            </a:r>
            <a:r>
              <a:rPr lang="fr-FR" dirty="0">
                <a:solidFill>
                  <a:schemeClr val="tx1"/>
                </a:solidFill>
                <a:latin typeface="Avenir Next LT Pro" panose="020B0504020202020204" pitchFamily="34" charset="0"/>
              </a:rPr>
              <a:t>  24, 44-53)</a:t>
            </a:r>
          </a:p>
        </p:txBody>
      </p:sp>
      <p:sp>
        <p:nvSpPr>
          <p:cNvPr id="5" name="Rectangle 4">
            <a:extLst>
              <a:ext uri="{FF2B5EF4-FFF2-40B4-BE49-F238E27FC236}">
                <a16:creationId xmlns:a16="http://schemas.microsoft.com/office/drawing/2014/main" xmlns="" id="{9FEB54DE-4AEF-4C74-9518-B48BE8734B45}"/>
              </a:ext>
            </a:extLst>
          </p:cNvPr>
          <p:cNvSpPr/>
          <p:nvPr/>
        </p:nvSpPr>
        <p:spPr>
          <a:xfrm>
            <a:off x="2627784" y="432065"/>
            <a:ext cx="6164792" cy="1699185"/>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CA"/>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2627784" y="740600"/>
            <a:ext cx="6130481" cy="1143000"/>
          </a:xfrm>
        </p:spPr>
        <p:txBody>
          <a:bodyPr>
            <a:normAutofit fontScale="90000"/>
          </a:bodyPr>
          <a:lstStyle/>
          <a:p>
            <a:r>
              <a:rPr lang="fr-CA" dirty="0">
                <a:solidFill>
                  <a:schemeClr val="bg1"/>
                </a:solidFill>
              </a:rPr>
              <a:t>La promesse du Ressuscité</a:t>
            </a:r>
            <a:endParaRPr lang="fr-CA" sz="2400" dirty="0">
              <a:solidFill>
                <a:schemeClr val="bg1"/>
              </a:solidFill>
            </a:endParaRPr>
          </a:p>
        </p:txBody>
      </p:sp>
      <p:pic>
        <p:nvPicPr>
          <p:cNvPr id="7" name="Image 6" descr="Une image contenant nuages, extérieur, nuageux, fumée&#10;&#10;Description générée automatiquement">
            <a:extLst>
              <a:ext uri="{FF2B5EF4-FFF2-40B4-BE49-F238E27FC236}">
                <a16:creationId xmlns:a16="http://schemas.microsoft.com/office/drawing/2014/main" xmlns="" id="{9A11ED2B-B91C-4EA2-BA83-694E77AB367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399" t="16185" r="-1934" b="20816"/>
          <a:stretch/>
        </p:blipFill>
        <p:spPr>
          <a:xfrm>
            <a:off x="385735" y="323184"/>
            <a:ext cx="2053921" cy="1766919"/>
          </a:xfrm>
          <a:prstGeom prst="rect">
            <a:avLst/>
          </a:prstGeom>
        </p:spPr>
      </p:pic>
    </p:spTree>
    <p:extLst>
      <p:ext uri="{BB962C8B-B14F-4D97-AF65-F5344CB8AC3E}">
        <p14:creationId xmlns:p14="http://schemas.microsoft.com/office/powerpoint/2010/main" xmlns="" val="1541197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00AF80E-2193-4298-95B4-B443F29CA9EC}"/>
              </a:ext>
            </a:extLst>
          </p:cNvPr>
          <p:cNvSpPr/>
          <p:nvPr/>
        </p:nvSpPr>
        <p:spPr>
          <a:xfrm>
            <a:off x="349758" y="1403132"/>
            <a:ext cx="8444484" cy="526725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1700" b="1" baseline="30000" dirty="0">
                <a:solidFill>
                  <a:schemeClr val="tx1"/>
                </a:solidFill>
                <a:latin typeface="Avenir Next LT Pro" panose="020B0504020202020204" pitchFamily="34" charset="0"/>
              </a:rPr>
              <a:t>01</a:t>
            </a:r>
            <a:r>
              <a:rPr lang="fr-FR" sz="1700" dirty="0">
                <a:solidFill>
                  <a:schemeClr val="tx1"/>
                </a:solidFill>
                <a:latin typeface="Avenir Next LT Pro" panose="020B0504020202020204" pitchFamily="34" charset="0"/>
              </a:rPr>
              <a:t> Quand arriva le jour de la Pentecôte, au terme des cinquante jours, ils se trouvaient réunis tous ensemble. </a:t>
            </a:r>
            <a:r>
              <a:rPr lang="fr-FR" sz="1700" b="1" baseline="30000" dirty="0">
                <a:solidFill>
                  <a:schemeClr val="tx1"/>
                </a:solidFill>
                <a:latin typeface="Avenir Next LT Pro" panose="020B0504020202020204" pitchFamily="34" charset="0"/>
              </a:rPr>
              <a:t>02</a:t>
            </a:r>
            <a:r>
              <a:rPr lang="fr-FR" sz="1700" dirty="0">
                <a:solidFill>
                  <a:schemeClr val="tx1"/>
                </a:solidFill>
                <a:latin typeface="Avenir Next LT Pro" panose="020B0504020202020204" pitchFamily="34" charset="0"/>
              </a:rPr>
              <a:t> Soudain un bruit survint du ciel comme un violent coup de vent : la maison où ils étaient assis en fut remplie tout entière.</a:t>
            </a:r>
          </a:p>
          <a:p>
            <a:pPr algn="just"/>
            <a:r>
              <a:rPr lang="fr-FR" sz="1700" b="1" baseline="30000" dirty="0">
                <a:solidFill>
                  <a:schemeClr val="tx1"/>
                </a:solidFill>
                <a:latin typeface="Avenir Next LT Pro" panose="020B0504020202020204" pitchFamily="34" charset="0"/>
              </a:rPr>
              <a:t>03</a:t>
            </a:r>
            <a:r>
              <a:rPr lang="fr-FR" sz="1700" dirty="0">
                <a:solidFill>
                  <a:schemeClr val="tx1"/>
                </a:solidFill>
                <a:latin typeface="Avenir Next LT Pro" panose="020B0504020202020204" pitchFamily="34" charset="0"/>
              </a:rPr>
              <a:t> Alors leur apparurent des langues qu’on aurait dites de feu, qui se partageaient, et il s’en posa une sur chacun d’eux. </a:t>
            </a:r>
            <a:r>
              <a:rPr lang="fr-FR" sz="1700" b="1" baseline="30000" dirty="0">
                <a:solidFill>
                  <a:schemeClr val="tx1"/>
                </a:solidFill>
                <a:latin typeface="Avenir Next LT Pro" panose="020B0504020202020204" pitchFamily="34" charset="0"/>
              </a:rPr>
              <a:t>04</a:t>
            </a:r>
            <a:r>
              <a:rPr lang="fr-FR" sz="1700" dirty="0">
                <a:solidFill>
                  <a:schemeClr val="tx1"/>
                </a:solidFill>
                <a:latin typeface="Avenir Next LT Pro" panose="020B0504020202020204" pitchFamily="34" charset="0"/>
              </a:rPr>
              <a:t> Tous furent remplis d’Esprit Saint : ils se mirent à parler en d’autres langues, et chacun s’exprimait selon le don de l’Esprit. </a:t>
            </a:r>
            <a:r>
              <a:rPr lang="fr-FR" sz="1700" b="1" baseline="30000" dirty="0">
                <a:solidFill>
                  <a:schemeClr val="tx1"/>
                </a:solidFill>
                <a:latin typeface="Avenir Next LT Pro" panose="020B0504020202020204" pitchFamily="34" charset="0"/>
              </a:rPr>
              <a:t>05</a:t>
            </a:r>
            <a:r>
              <a:rPr lang="fr-FR" sz="1700" dirty="0">
                <a:solidFill>
                  <a:schemeClr val="tx1"/>
                </a:solidFill>
                <a:latin typeface="Avenir Next LT Pro" panose="020B0504020202020204" pitchFamily="34" charset="0"/>
              </a:rPr>
              <a:t> Or, il y avait, résidant à Jérusalem, des Juifs religieux, venant de toutes les nations sous le ciel. </a:t>
            </a:r>
            <a:r>
              <a:rPr lang="fr-FR" sz="1700" b="1" baseline="30000" dirty="0">
                <a:solidFill>
                  <a:schemeClr val="tx1"/>
                </a:solidFill>
                <a:latin typeface="Avenir Next LT Pro" panose="020B0504020202020204" pitchFamily="34" charset="0"/>
              </a:rPr>
              <a:t>06</a:t>
            </a:r>
            <a:r>
              <a:rPr lang="fr-FR" sz="1700" dirty="0">
                <a:solidFill>
                  <a:schemeClr val="tx1"/>
                </a:solidFill>
                <a:latin typeface="Avenir Next LT Pro" panose="020B0504020202020204" pitchFamily="34" charset="0"/>
              </a:rPr>
              <a:t> Lorsque ceux-ci entendirent la voix qui retentissait, ils se rassemblèrent en foule. Ils étaient en pleine confusion parce que chacun d’eux entendait dans son propre dialecte ceux qui parlaient.</a:t>
            </a:r>
          </a:p>
          <a:p>
            <a:pPr algn="just"/>
            <a:r>
              <a:rPr lang="fr-FR" sz="1700" b="1" baseline="30000" dirty="0">
                <a:solidFill>
                  <a:schemeClr val="tx1"/>
                </a:solidFill>
                <a:latin typeface="Avenir Next LT Pro" panose="020B0504020202020204" pitchFamily="34" charset="0"/>
              </a:rPr>
              <a:t>07</a:t>
            </a:r>
            <a:r>
              <a:rPr lang="fr-FR" sz="1700" dirty="0">
                <a:solidFill>
                  <a:schemeClr val="tx1"/>
                </a:solidFill>
                <a:latin typeface="Avenir Next LT Pro" panose="020B0504020202020204" pitchFamily="34" charset="0"/>
              </a:rPr>
              <a:t> Dans la stupéfaction et l’émerveillement, ils disaient : « Ces gens qui parlent ne sont-ils pas tous Galiléens ? </a:t>
            </a:r>
            <a:r>
              <a:rPr lang="fr-FR" sz="1700" b="1" baseline="30000" dirty="0">
                <a:solidFill>
                  <a:schemeClr val="tx1"/>
                </a:solidFill>
                <a:latin typeface="Avenir Next LT Pro" panose="020B0504020202020204" pitchFamily="34" charset="0"/>
              </a:rPr>
              <a:t>08</a:t>
            </a:r>
            <a:r>
              <a:rPr lang="fr-FR" sz="1700" dirty="0">
                <a:solidFill>
                  <a:schemeClr val="tx1"/>
                </a:solidFill>
                <a:latin typeface="Avenir Next LT Pro" panose="020B0504020202020204" pitchFamily="34" charset="0"/>
              </a:rPr>
              <a:t> Comment se fait-il que chacun de nous les entende dans son propre dialecte, sa langue maternelle ? </a:t>
            </a:r>
            <a:r>
              <a:rPr lang="fr-FR" sz="1700" b="1" baseline="30000" dirty="0">
                <a:solidFill>
                  <a:schemeClr val="tx1"/>
                </a:solidFill>
                <a:latin typeface="Avenir Next LT Pro" panose="020B0504020202020204" pitchFamily="34" charset="0"/>
              </a:rPr>
              <a:t>09 </a:t>
            </a:r>
            <a:r>
              <a:rPr lang="fr-FR" sz="1700" dirty="0">
                <a:solidFill>
                  <a:schemeClr val="tx1"/>
                </a:solidFill>
                <a:latin typeface="Avenir Next LT Pro" panose="020B0504020202020204" pitchFamily="34" charset="0"/>
              </a:rPr>
              <a:t>Parthes, Mèdes et Élamites, habitants de la Mésopotamie, de la Judée et de la Cappadoce, de la province du Pont et de celle d’Asie, </a:t>
            </a:r>
            <a:r>
              <a:rPr lang="fr-FR" sz="1700" b="1" baseline="30000" dirty="0">
                <a:solidFill>
                  <a:schemeClr val="tx1"/>
                </a:solidFill>
                <a:latin typeface="Avenir Next LT Pro" panose="020B0504020202020204" pitchFamily="34" charset="0"/>
              </a:rPr>
              <a:t>10</a:t>
            </a:r>
            <a:r>
              <a:rPr lang="fr-FR" sz="1700" dirty="0">
                <a:solidFill>
                  <a:schemeClr val="tx1"/>
                </a:solidFill>
                <a:latin typeface="Avenir Next LT Pro" panose="020B0504020202020204" pitchFamily="34" charset="0"/>
              </a:rPr>
              <a:t> de la Phrygie et de la Pamphylie, de l’Égypte et des contrées de Libye proches de Cyrène, Romains de passage, </a:t>
            </a:r>
            <a:r>
              <a:rPr lang="fr-FR" sz="1700" b="1" baseline="30000" dirty="0">
                <a:solidFill>
                  <a:schemeClr val="tx1"/>
                </a:solidFill>
                <a:latin typeface="Avenir Next LT Pro" panose="020B0504020202020204" pitchFamily="34" charset="0"/>
              </a:rPr>
              <a:t>11</a:t>
            </a:r>
            <a:r>
              <a:rPr lang="fr-FR" sz="1700" dirty="0">
                <a:solidFill>
                  <a:schemeClr val="tx1"/>
                </a:solidFill>
                <a:latin typeface="Avenir Next LT Pro" panose="020B0504020202020204" pitchFamily="34" charset="0"/>
              </a:rPr>
              <a:t> Juifs de naissance et convertis, Crétois et Arabes, tous nous les entendons parler dans nos langues des merveilles de Dieu. » </a:t>
            </a:r>
            <a:r>
              <a:rPr lang="fr-FR" sz="1700" b="1" baseline="30000" dirty="0">
                <a:solidFill>
                  <a:schemeClr val="tx1"/>
                </a:solidFill>
                <a:latin typeface="Avenir Next LT Pro" panose="020B0504020202020204" pitchFamily="34" charset="0"/>
              </a:rPr>
              <a:t>12</a:t>
            </a:r>
            <a:r>
              <a:rPr lang="fr-FR" sz="1700" dirty="0">
                <a:solidFill>
                  <a:schemeClr val="tx1"/>
                </a:solidFill>
                <a:latin typeface="Avenir Next LT Pro" panose="020B0504020202020204" pitchFamily="34" charset="0"/>
              </a:rPr>
              <a:t> Ils étaient tous dans la stupéfaction et la perplexité, se disant l’un à l’autre : « Qu’est-ce que cela signifie ? » (</a:t>
            </a:r>
            <a:r>
              <a:rPr lang="fr-FR" sz="1700" dirty="0" err="1">
                <a:solidFill>
                  <a:schemeClr val="tx1"/>
                </a:solidFill>
                <a:latin typeface="Avenir Next LT Pro" panose="020B0504020202020204" pitchFamily="34" charset="0"/>
              </a:rPr>
              <a:t>Ac</a:t>
            </a:r>
            <a:r>
              <a:rPr lang="fr-FR" sz="1700" dirty="0">
                <a:solidFill>
                  <a:schemeClr val="tx1"/>
                </a:solidFill>
                <a:latin typeface="Avenir Next LT Pro" panose="020B0504020202020204" pitchFamily="34" charset="0"/>
              </a:rPr>
              <a:t> 2, 1-12)</a:t>
            </a:r>
            <a:endParaRPr lang="fr-FR" dirty="0">
              <a:solidFill>
                <a:schemeClr val="tx1"/>
              </a:solidFill>
              <a:latin typeface="Avenir Next LT Pro" panose="020B0504020202020204" pitchFamily="34" charset="0"/>
            </a:endParaRPr>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3243532" y="194577"/>
            <a:ext cx="5531888" cy="1326887"/>
          </a:xfrm>
          <a:solidFill>
            <a:schemeClr val="accent4"/>
          </a:solidFill>
        </p:spPr>
        <p:txBody>
          <a:bodyPr>
            <a:normAutofit/>
          </a:bodyPr>
          <a:lstStyle/>
          <a:p>
            <a:pPr algn="ctr"/>
            <a:r>
              <a:rPr lang="fr-CA" dirty="0">
                <a:solidFill>
                  <a:schemeClr val="bg1"/>
                </a:solidFill>
              </a:rPr>
              <a:t>La Pentecôte</a:t>
            </a:r>
            <a:endParaRPr lang="fr-CA" sz="2400" dirty="0">
              <a:solidFill>
                <a:schemeClr val="bg1"/>
              </a:solidFill>
            </a:endParaRPr>
          </a:p>
        </p:txBody>
      </p:sp>
      <p:pic>
        <p:nvPicPr>
          <p:cNvPr id="4" name="Image 3" descr="Une image contenant dessin&#10;&#10;Description générée automatiquement">
            <a:extLst>
              <a:ext uri="{FF2B5EF4-FFF2-40B4-BE49-F238E27FC236}">
                <a16:creationId xmlns:a16="http://schemas.microsoft.com/office/drawing/2014/main" xmlns="" id="{E64A59C6-0BC7-49F6-88EB-62105EBFB95F}"/>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9577"/>
          <a:stretch/>
        </p:blipFill>
        <p:spPr>
          <a:xfrm>
            <a:off x="368580" y="194577"/>
            <a:ext cx="2874952" cy="1394620"/>
          </a:xfrm>
          <a:prstGeom prst="rect">
            <a:avLst/>
          </a:prstGeom>
        </p:spPr>
      </p:pic>
    </p:spTree>
    <p:extLst>
      <p:ext uri="{BB962C8B-B14F-4D97-AF65-F5344CB8AC3E}">
        <p14:creationId xmlns:p14="http://schemas.microsoft.com/office/powerpoint/2010/main" xmlns="" val="1768164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xmlns="" id="{10301919-F7ED-4EF4-B98E-8D3BE928C13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12381" b="14874"/>
          <a:stretch/>
        </p:blipFill>
        <p:spPr>
          <a:xfrm>
            <a:off x="336258" y="4634311"/>
            <a:ext cx="8412162" cy="1921650"/>
          </a:xfrm>
          <a:prstGeom prst="rect">
            <a:avLst/>
          </a:prstGeom>
        </p:spPr>
      </p:pic>
      <p:sp>
        <p:nvSpPr>
          <p:cNvPr id="6" name="Rectangle 5">
            <a:extLst>
              <a:ext uri="{FF2B5EF4-FFF2-40B4-BE49-F238E27FC236}">
                <a16:creationId xmlns:a16="http://schemas.microsoft.com/office/drawing/2014/main" xmlns="" id="{700AF80E-2193-4298-95B4-B443F29CA9EC}"/>
              </a:ext>
            </a:extLst>
          </p:cNvPr>
          <p:cNvSpPr/>
          <p:nvPr/>
        </p:nvSpPr>
        <p:spPr>
          <a:xfrm>
            <a:off x="336258" y="2184874"/>
            <a:ext cx="8444484" cy="2657933"/>
          </a:xfrm>
          <a:prstGeom prst="rect">
            <a:avLst/>
          </a:prstGeom>
          <a:solidFill>
            <a:srgbClr val="DBD3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b="1" baseline="30000" dirty="0">
                <a:solidFill>
                  <a:schemeClr val="tx1"/>
                </a:solidFill>
                <a:latin typeface="Avenir Next LT Pro" panose="020B0504020202020204" pitchFamily="34" charset="0"/>
              </a:rPr>
              <a:t>23</a:t>
            </a:r>
            <a:r>
              <a:rPr lang="fr-FR" sz="2000" dirty="0">
                <a:solidFill>
                  <a:schemeClr val="tx1"/>
                </a:solidFill>
                <a:latin typeface="Avenir Next LT Pro" panose="020B0504020202020204" pitchFamily="34" charset="0"/>
              </a:rPr>
              <a:t> Jésus lui répondit : « Si quelqu’un m’aime, il gardera ma parole ; mon Père l’aimera, nous viendrons vers lui et, chez lui, nous nous ferons une demeure. </a:t>
            </a:r>
            <a:r>
              <a:rPr lang="fr-FR" sz="2000" b="1" baseline="30000" dirty="0">
                <a:solidFill>
                  <a:schemeClr val="tx1"/>
                </a:solidFill>
                <a:latin typeface="Avenir Next LT Pro" panose="020B0504020202020204" pitchFamily="34" charset="0"/>
              </a:rPr>
              <a:t>24</a:t>
            </a:r>
            <a:r>
              <a:rPr lang="fr-FR" sz="2000" dirty="0">
                <a:solidFill>
                  <a:schemeClr val="tx1"/>
                </a:solidFill>
                <a:latin typeface="Avenir Next LT Pro" panose="020B0504020202020204" pitchFamily="34" charset="0"/>
              </a:rPr>
              <a:t> Celui qui ne m’aime pas ne garde pas mes paroles. Or, la parole que vous entendez n’est pas de moi : elle est du Père, qui m’a envoyé. </a:t>
            </a:r>
            <a:r>
              <a:rPr lang="fr-FR" sz="2000" b="1" baseline="30000" dirty="0">
                <a:solidFill>
                  <a:schemeClr val="tx1"/>
                </a:solidFill>
                <a:latin typeface="Avenir Next LT Pro" panose="020B0504020202020204" pitchFamily="34" charset="0"/>
              </a:rPr>
              <a:t>25</a:t>
            </a:r>
            <a:r>
              <a:rPr lang="fr-FR" sz="2000" dirty="0">
                <a:solidFill>
                  <a:schemeClr val="tx1"/>
                </a:solidFill>
                <a:latin typeface="Avenir Next LT Pro" panose="020B0504020202020204" pitchFamily="34" charset="0"/>
              </a:rPr>
              <a:t> Je vous parle ainsi, tant que je demeure avec vous ;</a:t>
            </a:r>
          </a:p>
          <a:p>
            <a:pPr algn="just"/>
            <a:r>
              <a:rPr lang="fr-FR" sz="2000" b="1" baseline="30000" dirty="0">
                <a:solidFill>
                  <a:schemeClr val="tx1"/>
                </a:solidFill>
                <a:latin typeface="Avenir Next LT Pro" panose="020B0504020202020204" pitchFamily="34" charset="0"/>
              </a:rPr>
              <a:t>26 </a:t>
            </a:r>
            <a:r>
              <a:rPr lang="fr-FR" sz="2000" dirty="0">
                <a:solidFill>
                  <a:schemeClr val="tx1"/>
                </a:solidFill>
                <a:latin typeface="Avenir Next LT Pro" panose="020B0504020202020204" pitchFamily="34" charset="0"/>
              </a:rPr>
              <a:t>mais le Défenseur, l’Esprit Saint que le Père enverra en mon nom, lui, vous enseignera tout, et il vous fera souvenir de tout ce que je vous ai dit. </a:t>
            </a:r>
            <a:r>
              <a:rPr lang="fr-FR" sz="2000" b="1" baseline="30000" dirty="0">
                <a:solidFill>
                  <a:schemeClr val="tx1"/>
                </a:solidFill>
                <a:latin typeface="Avenir Next LT Pro" panose="020B0504020202020204" pitchFamily="34" charset="0"/>
              </a:rPr>
              <a:t>27</a:t>
            </a:r>
            <a:r>
              <a:rPr lang="fr-FR" sz="2000" dirty="0">
                <a:solidFill>
                  <a:schemeClr val="tx1"/>
                </a:solidFill>
                <a:latin typeface="Avenir Next LT Pro" panose="020B0504020202020204" pitchFamily="34" charset="0"/>
              </a:rPr>
              <a:t> Je vous laisse la paix, je vous donne ma paix . (</a:t>
            </a:r>
            <a:r>
              <a:rPr lang="fr-FR" sz="2000" dirty="0" err="1">
                <a:solidFill>
                  <a:schemeClr val="tx1"/>
                </a:solidFill>
                <a:latin typeface="Avenir Next LT Pro" panose="020B0504020202020204" pitchFamily="34" charset="0"/>
              </a:rPr>
              <a:t>Jn</a:t>
            </a:r>
            <a:r>
              <a:rPr lang="fr-FR" sz="2000" dirty="0">
                <a:solidFill>
                  <a:schemeClr val="tx1"/>
                </a:solidFill>
                <a:latin typeface="Avenir Next LT Pro" panose="020B0504020202020204" pitchFamily="34" charset="0"/>
              </a:rPr>
              <a:t> 14, 23-27)</a:t>
            </a:r>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2692400" y="336465"/>
            <a:ext cx="6101842" cy="1754866"/>
          </a:xfrm>
          <a:solidFill>
            <a:schemeClr val="accent4"/>
          </a:solidFill>
        </p:spPr>
        <p:txBody>
          <a:bodyPr>
            <a:normAutofit fontScale="90000"/>
          </a:bodyPr>
          <a:lstStyle/>
          <a:p>
            <a:pPr algn="ctr"/>
            <a:r>
              <a:rPr lang="fr-CA" dirty="0">
                <a:solidFill>
                  <a:schemeClr val="bg1"/>
                </a:solidFill>
              </a:rPr>
              <a:t>Et en surcroit:</a:t>
            </a:r>
            <a:br>
              <a:rPr lang="fr-CA" dirty="0">
                <a:solidFill>
                  <a:schemeClr val="bg1"/>
                </a:solidFill>
              </a:rPr>
            </a:br>
            <a:r>
              <a:rPr lang="fr-CA" dirty="0">
                <a:solidFill>
                  <a:schemeClr val="bg1"/>
                </a:solidFill>
              </a:rPr>
              <a:t>un avocat, un enseignant et un aide-mémoire!</a:t>
            </a:r>
            <a:endParaRPr lang="fr-CA" sz="2400" dirty="0">
              <a:solidFill>
                <a:schemeClr val="bg1"/>
              </a:solidFill>
            </a:endParaRPr>
          </a:p>
        </p:txBody>
      </p:sp>
      <p:pic>
        <p:nvPicPr>
          <p:cNvPr id="3" name="Image 2">
            <a:extLst>
              <a:ext uri="{FF2B5EF4-FFF2-40B4-BE49-F238E27FC236}">
                <a16:creationId xmlns:a16="http://schemas.microsoft.com/office/drawing/2014/main" xmlns="" id="{C0411A43-48DA-4AE1-B611-D01FA7E44E80}"/>
              </a:ext>
            </a:extLst>
          </p:cNvPr>
          <p:cNvPicPr>
            <a:picLocks noChangeAspect="1"/>
          </p:cNvPicPr>
          <p:nvPr/>
        </p:nvPicPr>
        <p:blipFill rotWithShape="1">
          <a:blip r:embed="rId4" cstate="print"/>
          <a:srcRect l="20980" t="23415" r="21765" b="7070"/>
          <a:stretch/>
        </p:blipFill>
        <p:spPr>
          <a:xfrm>
            <a:off x="368580" y="302039"/>
            <a:ext cx="2171420" cy="1754866"/>
          </a:xfrm>
          <a:prstGeom prst="rect">
            <a:avLst/>
          </a:prstGeom>
        </p:spPr>
      </p:pic>
      <p:sp>
        <p:nvSpPr>
          <p:cNvPr id="7" name="Titre 1">
            <a:extLst>
              <a:ext uri="{FF2B5EF4-FFF2-40B4-BE49-F238E27FC236}">
                <a16:creationId xmlns:a16="http://schemas.microsoft.com/office/drawing/2014/main" xmlns="" id="{F60DEDA4-DF52-46AC-950E-26001D762C85}"/>
              </a:ext>
            </a:extLst>
          </p:cNvPr>
          <p:cNvSpPr txBox="1">
            <a:spLocks/>
          </p:cNvSpPr>
          <p:nvPr/>
        </p:nvSpPr>
        <p:spPr>
          <a:xfrm>
            <a:off x="1707019" y="6263258"/>
            <a:ext cx="6068627" cy="516553"/>
          </a:xfrm>
          <a:prstGeom prst="rect">
            <a:avLst/>
          </a:prstGeom>
          <a:solidFill>
            <a:srgbClr val="C00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CA" sz="3000" dirty="0">
                <a:solidFill>
                  <a:schemeClr val="bg1"/>
                </a:solidFill>
              </a:rPr>
              <a:t>Une promesse d’une relation d’amour</a:t>
            </a:r>
          </a:p>
        </p:txBody>
      </p:sp>
    </p:spTree>
    <p:extLst>
      <p:ext uri="{BB962C8B-B14F-4D97-AF65-F5344CB8AC3E}">
        <p14:creationId xmlns:p14="http://schemas.microsoft.com/office/powerpoint/2010/main" xmlns="" val="8207742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CCEE14BC-299D-4556-B787-103C3B37783B}"/>
              </a:ext>
            </a:extLst>
          </p:cNvPr>
          <p:cNvPicPr>
            <a:picLocks noChangeAspect="1"/>
          </p:cNvPicPr>
          <p:nvPr/>
        </p:nvPicPr>
        <p:blipFill rotWithShape="1">
          <a:blip r:embed="rId3" cstate="print"/>
          <a:srcRect l="19277" r="6619"/>
          <a:stretch/>
        </p:blipFill>
        <p:spPr>
          <a:xfrm>
            <a:off x="-3761" y="0"/>
            <a:ext cx="9147761" cy="6858000"/>
          </a:xfrm>
          <a:prstGeom prst="rect">
            <a:avLst/>
          </a:prstGeom>
        </p:spPr>
      </p:pic>
      <p:sp>
        <p:nvSpPr>
          <p:cNvPr id="3" name="Sous-titre 2">
            <a:extLst>
              <a:ext uri="{FF2B5EF4-FFF2-40B4-BE49-F238E27FC236}">
                <a16:creationId xmlns:a16="http://schemas.microsoft.com/office/drawing/2014/main" xmlns="" id="{14196C92-8703-4A83-A509-7200765D95F4}"/>
              </a:ext>
            </a:extLst>
          </p:cNvPr>
          <p:cNvSpPr>
            <a:spLocks noGrp="1"/>
          </p:cNvSpPr>
          <p:nvPr>
            <p:ph type="subTitle" idx="1"/>
          </p:nvPr>
        </p:nvSpPr>
        <p:spPr>
          <a:xfrm>
            <a:off x="362309" y="302520"/>
            <a:ext cx="6600099" cy="2958263"/>
          </a:xfrm>
          <a:gradFill>
            <a:gsLst>
              <a:gs pos="0">
                <a:schemeClr val="accent1">
                  <a:lumMod val="5000"/>
                  <a:lumOff val="95000"/>
                  <a:alpha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fr-FR" sz="5600" dirty="0">
                <a:latin typeface="Verdana" panose="020B0604030504040204" pitchFamily="34" charset="0"/>
                <a:ea typeface="Verdana" panose="020B0604030504040204" pitchFamily="34" charset="0"/>
              </a:rPr>
              <a:t>L’Esprit saint?</a:t>
            </a:r>
          </a:p>
          <a:p>
            <a:r>
              <a:rPr lang="fr-FR" sz="5600" dirty="0">
                <a:latin typeface="Verdana" panose="020B0604030504040204" pitchFamily="34" charset="0"/>
                <a:ea typeface="Verdana" panose="020B0604030504040204" pitchFamily="34" charset="0"/>
              </a:rPr>
              <a:t>Une relation d’amour</a:t>
            </a:r>
            <a:endParaRPr lang="fr-CA" sz="5600" dirty="0">
              <a:latin typeface="Verdana" panose="020B0604030504040204" pitchFamily="34" charset="0"/>
              <a:ea typeface="Verdana" panose="020B0604030504040204" pitchFamily="34" charset="0"/>
            </a:endParaRPr>
          </a:p>
        </p:txBody>
      </p:sp>
      <p:pic>
        <p:nvPicPr>
          <p:cNvPr id="1026" name="Picture 2" descr="Cadre Coeur Arrière Plan - Image gratuite sur Pixabay">
            <a:extLst>
              <a:ext uri="{FF2B5EF4-FFF2-40B4-BE49-F238E27FC236}">
                <a16:creationId xmlns:a16="http://schemas.microsoft.com/office/drawing/2014/main" xmlns="" id="{AA5BDBB5-2B1B-478C-8AE7-CFDC5260E115}"/>
              </a:ext>
            </a:extLst>
          </p:cNvPr>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t="64198"/>
          <a:stretch/>
        </p:blipFill>
        <p:spPr bwMode="auto">
          <a:xfrm rot="20796215">
            <a:off x="337873" y="5247758"/>
            <a:ext cx="9278817" cy="13205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193329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00AF80E-2193-4298-95B4-B443F29CA9EC}"/>
              </a:ext>
            </a:extLst>
          </p:cNvPr>
          <p:cNvSpPr/>
          <p:nvPr/>
        </p:nvSpPr>
        <p:spPr>
          <a:xfrm>
            <a:off x="281904" y="1747742"/>
            <a:ext cx="8512338" cy="228748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b="1" baseline="30000" dirty="0">
                <a:solidFill>
                  <a:schemeClr val="tx1"/>
                </a:solidFill>
                <a:latin typeface="Avenir Next LT Pro" panose="020B0504020202020204" pitchFamily="34" charset="0"/>
              </a:rPr>
              <a:t>14</a:t>
            </a:r>
            <a:r>
              <a:rPr lang="fr-FR" sz="2000" dirty="0">
                <a:solidFill>
                  <a:schemeClr val="tx1"/>
                </a:solidFill>
                <a:latin typeface="Avenir Next LT Pro" panose="020B0504020202020204" pitchFamily="34" charset="0"/>
              </a:rPr>
              <a:t> En effet, tous ceux qui se laissent conduire par l’Esprit de Dieu, ceux-là sont fils de Dieu. </a:t>
            </a:r>
            <a:r>
              <a:rPr lang="fr-FR" sz="2000" b="1" baseline="30000" dirty="0">
                <a:solidFill>
                  <a:schemeClr val="tx1"/>
                </a:solidFill>
                <a:latin typeface="Avenir Next LT Pro" panose="020B0504020202020204" pitchFamily="34" charset="0"/>
              </a:rPr>
              <a:t>15 </a:t>
            </a:r>
            <a:r>
              <a:rPr lang="fr-FR" sz="2000" dirty="0">
                <a:solidFill>
                  <a:schemeClr val="tx1"/>
                </a:solidFill>
                <a:latin typeface="Avenir Next LT Pro" panose="020B0504020202020204" pitchFamily="34" charset="0"/>
              </a:rPr>
              <a:t>Vous n’avez pas reçu un esprit qui fait de vous des esclaves et vous ramène à la peur ; mais vous avez reçu un Esprit qui fait de vous des fils ; et c’est en lui que nous crions « Abba ! », c’est-à-dire : Père ! </a:t>
            </a:r>
            <a:r>
              <a:rPr lang="fr-FR" sz="2000" b="1" baseline="30000" dirty="0">
                <a:solidFill>
                  <a:schemeClr val="tx1"/>
                </a:solidFill>
                <a:latin typeface="Avenir Next LT Pro" panose="020B0504020202020204" pitchFamily="34" charset="0"/>
              </a:rPr>
              <a:t>16 </a:t>
            </a:r>
            <a:r>
              <a:rPr lang="fr-FR" sz="2000" dirty="0">
                <a:solidFill>
                  <a:schemeClr val="tx1"/>
                </a:solidFill>
                <a:latin typeface="Avenir Next LT Pro" panose="020B0504020202020204" pitchFamily="34" charset="0"/>
              </a:rPr>
              <a:t>C’est donc l’Esprit Saint lui-même qui atteste à notre esprit que nous sommes enfants de Dieu. (</a:t>
            </a:r>
            <a:r>
              <a:rPr lang="fr-FR" sz="2000" dirty="0" err="1">
                <a:solidFill>
                  <a:schemeClr val="tx1"/>
                </a:solidFill>
                <a:latin typeface="Avenir Next LT Pro" panose="020B0504020202020204" pitchFamily="34" charset="0"/>
              </a:rPr>
              <a:t>Rm</a:t>
            </a:r>
            <a:r>
              <a:rPr lang="fr-FR" sz="2000" dirty="0">
                <a:solidFill>
                  <a:schemeClr val="tx1"/>
                </a:solidFill>
                <a:latin typeface="Avenir Next LT Pro" panose="020B0504020202020204" pitchFamily="34" charset="0"/>
              </a:rPr>
              <a:t> 8, 14-16)</a:t>
            </a:r>
          </a:p>
        </p:txBody>
      </p:sp>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281904" y="187609"/>
            <a:ext cx="8512338" cy="1326887"/>
          </a:xfrm>
          <a:solidFill>
            <a:srgbClr val="C00000"/>
          </a:solidFill>
        </p:spPr>
        <p:txBody>
          <a:bodyPr>
            <a:normAutofit/>
          </a:bodyPr>
          <a:lstStyle/>
          <a:p>
            <a:pPr algn="ctr"/>
            <a:r>
              <a:rPr lang="fr-CA" dirty="0">
                <a:solidFill>
                  <a:schemeClr val="bg1"/>
                </a:solidFill>
              </a:rPr>
              <a:t>L’Esprit nous fait </a:t>
            </a:r>
            <a:br>
              <a:rPr lang="fr-CA" dirty="0">
                <a:solidFill>
                  <a:schemeClr val="bg1"/>
                </a:solidFill>
              </a:rPr>
            </a:br>
            <a:r>
              <a:rPr lang="fr-CA" dirty="0">
                <a:solidFill>
                  <a:schemeClr val="bg1"/>
                </a:solidFill>
              </a:rPr>
              <a:t>fils et fille de Dieu</a:t>
            </a:r>
            <a:endParaRPr lang="fr-CA" sz="2400" dirty="0">
              <a:solidFill>
                <a:schemeClr val="bg1"/>
              </a:solidFill>
            </a:endParaRPr>
          </a:p>
        </p:txBody>
      </p:sp>
      <p:pic>
        <p:nvPicPr>
          <p:cNvPr id="8" name="Image 7">
            <a:extLst>
              <a:ext uri="{FF2B5EF4-FFF2-40B4-BE49-F238E27FC236}">
                <a16:creationId xmlns:a16="http://schemas.microsoft.com/office/drawing/2014/main" xmlns="" id="{122A7CA9-1FC4-4752-B511-AE5A9CFDB74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12381" b="14874"/>
          <a:stretch/>
        </p:blipFill>
        <p:spPr>
          <a:xfrm>
            <a:off x="336258" y="4268475"/>
            <a:ext cx="8412162" cy="2287486"/>
          </a:xfrm>
          <a:prstGeom prst="rect">
            <a:avLst/>
          </a:prstGeom>
        </p:spPr>
      </p:pic>
    </p:spTree>
    <p:extLst>
      <p:ext uri="{BB962C8B-B14F-4D97-AF65-F5344CB8AC3E}">
        <p14:creationId xmlns:p14="http://schemas.microsoft.com/office/powerpoint/2010/main" xmlns="" val="141430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CCEE14BC-299D-4556-B787-103C3B37783B}"/>
              </a:ext>
            </a:extLst>
          </p:cNvPr>
          <p:cNvPicPr>
            <a:picLocks noChangeAspect="1"/>
          </p:cNvPicPr>
          <p:nvPr/>
        </p:nvPicPr>
        <p:blipFill rotWithShape="1">
          <a:blip r:embed="rId3" cstate="print"/>
          <a:srcRect l="19277" r="6619"/>
          <a:stretch/>
        </p:blipFill>
        <p:spPr>
          <a:xfrm>
            <a:off x="-3761" y="0"/>
            <a:ext cx="9147761" cy="6858000"/>
          </a:xfrm>
          <a:prstGeom prst="rect">
            <a:avLst/>
          </a:prstGeom>
        </p:spPr>
      </p:pic>
      <p:sp>
        <p:nvSpPr>
          <p:cNvPr id="3" name="Sous-titre 2">
            <a:extLst>
              <a:ext uri="{FF2B5EF4-FFF2-40B4-BE49-F238E27FC236}">
                <a16:creationId xmlns:a16="http://schemas.microsoft.com/office/drawing/2014/main" xmlns="" id="{14196C92-8703-4A83-A509-7200765D95F4}"/>
              </a:ext>
            </a:extLst>
          </p:cNvPr>
          <p:cNvSpPr>
            <a:spLocks noGrp="1"/>
          </p:cNvSpPr>
          <p:nvPr>
            <p:ph type="subTitle" idx="1"/>
          </p:nvPr>
        </p:nvSpPr>
        <p:spPr>
          <a:xfrm>
            <a:off x="362309" y="302520"/>
            <a:ext cx="6600099" cy="2958263"/>
          </a:xfrm>
          <a:gradFill>
            <a:gsLst>
              <a:gs pos="0">
                <a:schemeClr val="accent1">
                  <a:lumMod val="5000"/>
                  <a:lumOff val="95000"/>
                  <a:alpha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fr-FR" sz="5600" dirty="0">
                <a:latin typeface="Verdana" panose="020B0604030504040204" pitchFamily="34" charset="0"/>
                <a:ea typeface="Verdana" panose="020B0604030504040204" pitchFamily="34" charset="0"/>
              </a:rPr>
              <a:t>L’Esprit saint?</a:t>
            </a:r>
          </a:p>
          <a:p>
            <a:r>
              <a:rPr lang="fr-FR" sz="5600" dirty="0">
                <a:latin typeface="Verdana" panose="020B0604030504040204" pitchFamily="34" charset="0"/>
                <a:ea typeface="Verdana" panose="020B0604030504040204" pitchFamily="34" charset="0"/>
              </a:rPr>
              <a:t>Un seul Esprit,</a:t>
            </a:r>
          </a:p>
          <a:p>
            <a:r>
              <a:rPr lang="fr-FR" sz="5600" dirty="0">
                <a:latin typeface="Verdana" panose="020B0604030504040204" pitchFamily="34" charset="0"/>
                <a:ea typeface="Verdana" panose="020B0604030504040204" pitchFamily="34" charset="0"/>
              </a:rPr>
              <a:t>plusieurs dons!</a:t>
            </a:r>
            <a:endParaRPr lang="fr-CA" sz="5600" dirty="0">
              <a:latin typeface="Verdana" panose="020B0604030504040204" pitchFamily="34" charset="0"/>
              <a:ea typeface="Verdana" panose="020B0604030504040204" pitchFamily="34" charset="0"/>
            </a:endParaRPr>
          </a:p>
        </p:txBody>
      </p:sp>
      <p:pic>
        <p:nvPicPr>
          <p:cNvPr id="2050" name="Picture 2" descr="Valentine Ballons Cœur De - Image gratuite sur Pixabay">
            <a:extLst>
              <a:ext uri="{FF2B5EF4-FFF2-40B4-BE49-F238E27FC236}">
                <a16:creationId xmlns:a16="http://schemas.microsoft.com/office/drawing/2014/main" xmlns="" id="{3137C872-7330-4FFA-9536-F3315CBD8FCA}"/>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00800" y="992220"/>
            <a:ext cx="2438873" cy="51839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31437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D2EA"/>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B02287D8-0245-4107-A500-886AB816186D}"/>
              </a:ext>
            </a:extLst>
          </p:cNvPr>
          <p:cNvSpPr>
            <a:spLocks noGrp="1"/>
          </p:cNvSpPr>
          <p:nvPr>
            <p:ph type="title"/>
          </p:nvPr>
        </p:nvSpPr>
        <p:spPr>
          <a:xfrm>
            <a:off x="360759" y="3752849"/>
            <a:ext cx="2468166" cy="2452687"/>
          </a:xfrm>
        </p:spPr>
        <p:txBody>
          <a:bodyPr anchor="ctr">
            <a:normAutofit/>
          </a:bodyPr>
          <a:lstStyle/>
          <a:p>
            <a:r>
              <a:rPr lang="fr-CA" sz="3100" b="1" dirty="0">
                <a:latin typeface="Verdana" panose="020B0604030504040204" pitchFamily="34" charset="0"/>
                <a:ea typeface="Verdana" panose="020B0604030504040204" pitchFamily="34" charset="0"/>
              </a:rPr>
              <a:t>Objectifs de la rencontre</a:t>
            </a:r>
          </a:p>
        </p:txBody>
      </p:sp>
      <p:pic>
        <p:nvPicPr>
          <p:cNvPr id="3" name="Image 2">
            <a:extLst>
              <a:ext uri="{FF2B5EF4-FFF2-40B4-BE49-F238E27FC236}">
                <a16:creationId xmlns:a16="http://schemas.microsoft.com/office/drawing/2014/main" xmlns="" id="{5A1F46C4-637D-44BB-80C2-7BECA19FDDDD}"/>
              </a:ext>
            </a:extLst>
          </p:cNvPr>
          <p:cNvPicPr>
            <a:picLocks noChangeAspect="1"/>
          </p:cNvPicPr>
          <p:nvPr/>
        </p:nvPicPr>
        <p:blipFill rotWithShape="1">
          <a:blip r:embed="rId3" cstate="print"/>
          <a:srcRect t="32928" b="12966"/>
          <a:stretch/>
        </p:blipFill>
        <p:spPr>
          <a:xfrm>
            <a:off x="20" y="10"/>
            <a:ext cx="9143980" cy="410246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9" name="Content Placeholder 8">
            <a:extLst>
              <a:ext uri="{FF2B5EF4-FFF2-40B4-BE49-F238E27FC236}">
                <a16:creationId xmlns:a16="http://schemas.microsoft.com/office/drawing/2014/main" xmlns="" id="{921C515C-1BC7-4281-9EB6-735D64F4F0D3}"/>
              </a:ext>
            </a:extLst>
          </p:cNvPr>
          <p:cNvSpPr>
            <a:spLocks noGrp="1"/>
          </p:cNvSpPr>
          <p:nvPr>
            <p:ph idx="1"/>
          </p:nvPr>
        </p:nvSpPr>
        <p:spPr>
          <a:xfrm>
            <a:off x="3182628" y="4102474"/>
            <a:ext cx="5410043" cy="2452687"/>
          </a:xfrm>
        </p:spPr>
        <p:txBody>
          <a:bodyPr anchor="ctr">
            <a:normAutofit/>
          </a:bodyPr>
          <a:lstStyle/>
          <a:p>
            <a:r>
              <a:rPr lang="fr-CA" sz="2000" dirty="0"/>
              <a:t>Se retrouver et partager sur notre vécu.</a:t>
            </a:r>
          </a:p>
          <a:p>
            <a:r>
              <a:rPr lang="fr-CA" sz="2000" dirty="0"/>
              <a:t>Approfondir le sens de la troisième partie du Credo : « </a:t>
            </a:r>
            <a:r>
              <a:rPr lang="fr-CA" sz="2000" i="1" dirty="0"/>
              <a:t>Je crois en l’Esprit saint ».</a:t>
            </a:r>
          </a:p>
          <a:p>
            <a:r>
              <a:rPr lang="fr-CA" sz="2000" dirty="0"/>
              <a:t>Découvrir qui est l’Esprit saint à partir d’extraits bibliques.</a:t>
            </a:r>
            <a:endParaRPr lang="fr-CA" sz="2100" dirty="0"/>
          </a:p>
          <a:p>
            <a:r>
              <a:rPr lang="fr-CA" sz="2000" dirty="0"/>
              <a:t>S’interroger : </a:t>
            </a:r>
            <a:r>
              <a:rPr lang="fr-CA" sz="2000" i="1" dirty="0"/>
              <a:t>« Qui est l’Esprit pour moi? ».</a:t>
            </a:r>
            <a:endParaRPr lang="en-US" sz="2000" dirty="0"/>
          </a:p>
        </p:txBody>
      </p:sp>
    </p:spTree>
    <p:extLst>
      <p:ext uri="{BB962C8B-B14F-4D97-AF65-F5344CB8AC3E}">
        <p14:creationId xmlns:p14="http://schemas.microsoft.com/office/powerpoint/2010/main" xmlns="" val="2732836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00AF80E-2193-4298-95B4-B443F29CA9EC}"/>
              </a:ext>
            </a:extLst>
          </p:cNvPr>
          <p:cNvSpPr/>
          <p:nvPr/>
        </p:nvSpPr>
        <p:spPr>
          <a:xfrm>
            <a:off x="367745" y="2479569"/>
            <a:ext cx="8444484" cy="421612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b="1" i="1" dirty="0">
                <a:solidFill>
                  <a:srgbClr val="C00000"/>
                </a:solidFill>
              </a:rPr>
              <a:t>L’annonce des dons de l’Esprit dans le livre d’</a:t>
            </a:r>
            <a:r>
              <a:rPr lang="fr-CA" b="1" i="1" dirty="0" err="1">
                <a:solidFill>
                  <a:srgbClr val="C00000"/>
                </a:solidFill>
              </a:rPr>
              <a:t>Isaie</a:t>
            </a:r>
            <a:r>
              <a:rPr lang="fr-CA" b="1" i="1" dirty="0">
                <a:solidFill>
                  <a:srgbClr val="C00000"/>
                </a:solidFill>
              </a:rPr>
              <a:t> (Is 11,1-2) : </a:t>
            </a:r>
            <a:endParaRPr lang="fr-CA" dirty="0">
              <a:solidFill>
                <a:srgbClr val="C00000"/>
              </a:solidFill>
            </a:endParaRPr>
          </a:p>
          <a:p>
            <a:r>
              <a:rPr lang="fr-CA" dirty="0">
                <a:solidFill>
                  <a:srgbClr val="C00000"/>
                </a:solidFill>
              </a:rPr>
              <a:t>Un rameau sortira de la souche de Jessé, père de David, un rejeton jaillira de ses racines.</a:t>
            </a:r>
          </a:p>
          <a:p>
            <a:r>
              <a:rPr lang="fr-CA" dirty="0">
                <a:solidFill>
                  <a:srgbClr val="C00000"/>
                </a:solidFill>
              </a:rPr>
              <a:t>Sur lui reposera l’esprit du Seigneur : </a:t>
            </a:r>
            <a:r>
              <a:rPr lang="fr-CA" b="1" dirty="0">
                <a:solidFill>
                  <a:srgbClr val="C00000"/>
                </a:solidFill>
              </a:rPr>
              <a:t>esprit de sagesse</a:t>
            </a:r>
            <a:r>
              <a:rPr lang="fr-CA" dirty="0">
                <a:solidFill>
                  <a:srgbClr val="C00000"/>
                </a:solidFill>
              </a:rPr>
              <a:t> et </a:t>
            </a:r>
            <a:r>
              <a:rPr lang="fr-CA" b="1" dirty="0">
                <a:solidFill>
                  <a:srgbClr val="C00000"/>
                </a:solidFill>
              </a:rPr>
              <a:t>de discernement</a:t>
            </a:r>
            <a:r>
              <a:rPr lang="fr-CA" dirty="0">
                <a:solidFill>
                  <a:srgbClr val="C00000"/>
                </a:solidFill>
              </a:rPr>
              <a:t>, </a:t>
            </a:r>
            <a:r>
              <a:rPr lang="fr-CA" b="1" dirty="0">
                <a:solidFill>
                  <a:srgbClr val="C00000"/>
                </a:solidFill>
              </a:rPr>
              <a:t>esprit de conseil</a:t>
            </a:r>
            <a:r>
              <a:rPr lang="fr-CA" dirty="0">
                <a:solidFill>
                  <a:srgbClr val="C00000"/>
                </a:solidFill>
              </a:rPr>
              <a:t> et </a:t>
            </a:r>
            <a:r>
              <a:rPr lang="fr-CA" b="1" dirty="0">
                <a:solidFill>
                  <a:srgbClr val="C00000"/>
                </a:solidFill>
              </a:rPr>
              <a:t>de force</a:t>
            </a:r>
            <a:r>
              <a:rPr lang="fr-CA" dirty="0">
                <a:solidFill>
                  <a:srgbClr val="C00000"/>
                </a:solidFill>
              </a:rPr>
              <a:t>, </a:t>
            </a:r>
            <a:r>
              <a:rPr lang="fr-CA" b="1" dirty="0">
                <a:solidFill>
                  <a:srgbClr val="C00000"/>
                </a:solidFill>
              </a:rPr>
              <a:t>esprit de connaissance</a:t>
            </a:r>
            <a:r>
              <a:rPr lang="fr-CA" dirty="0">
                <a:solidFill>
                  <a:srgbClr val="C00000"/>
                </a:solidFill>
              </a:rPr>
              <a:t> et de </a:t>
            </a:r>
            <a:r>
              <a:rPr lang="fr-CA" b="1" dirty="0">
                <a:solidFill>
                  <a:srgbClr val="C00000"/>
                </a:solidFill>
              </a:rPr>
              <a:t>crainte du Seigneur.</a:t>
            </a:r>
            <a:endParaRPr lang="fr-CA" dirty="0">
              <a:solidFill>
                <a:srgbClr val="C00000"/>
              </a:solidFill>
            </a:endParaRPr>
          </a:p>
          <a:p>
            <a:r>
              <a:rPr lang="fr-CA" b="1" dirty="0">
                <a:solidFill>
                  <a:srgbClr val="C00000"/>
                </a:solidFill>
              </a:rPr>
              <a:t> </a:t>
            </a:r>
            <a:endParaRPr lang="fr-CA" dirty="0">
              <a:solidFill>
                <a:srgbClr val="C00000"/>
              </a:solidFill>
            </a:endParaRPr>
          </a:p>
          <a:p>
            <a:r>
              <a:rPr lang="fr-CA" b="1" i="1" dirty="0">
                <a:solidFill>
                  <a:srgbClr val="C00000"/>
                </a:solidFill>
              </a:rPr>
              <a:t>Jésus annonce à ses disciples la venue de l’Esprit (</a:t>
            </a:r>
            <a:r>
              <a:rPr lang="fr-CA" b="1" i="1" dirty="0" err="1">
                <a:solidFill>
                  <a:srgbClr val="C00000"/>
                </a:solidFill>
              </a:rPr>
              <a:t>Ac</a:t>
            </a:r>
            <a:r>
              <a:rPr lang="fr-CA" b="1" i="1" dirty="0">
                <a:solidFill>
                  <a:srgbClr val="C00000"/>
                </a:solidFill>
              </a:rPr>
              <a:t> 1,8) : </a:t>
            </a:r>
            <a:endParaRPr lang="fr-CA" dirty="0">
              <a:solidFill>
                <a:srgbClr val="C00000"/>
              </a:solidFill>
            </a:endParaRPr>
          </a:p>
          <a:p>
            <a:r>
              <a:rPr lang="fr-CA" dirty="0">
                <a:solidFill>
                  <a:srgbClr val="C00000"/>
                </a:solidFill>
              </a:rPr>
              <a:t>« Vous allez recevoir une force, celle du Saint-Esprit qui viendra sur vous. Alors vous serez mes témoins à Jérusalem, dans toute la Judée et la Samarie, et jusqu’aux extrémités de la Terre ».</a:t>
            </a:r>
          </a:p>
          <a:p>
            <a:r>
              <a:rPr lang="fr-CA" b="1" i="1" dirty="0">
                <a:solidFill>
                  <a:srgbClr val="C00000"/>
                </a:solidFill>
              </a:rPr>
              <a:t> </a:t>
            </a:r>
            <a:endParaRPr lang="fr-CA" dirty="0">
              <a:solidFill>
                <a:srgbClr val="C00000"/>
              </a:solidFill>
            </a:endParaRPr>
          </a:p>
          <a:p>
            <a:r>
              <a:rPr lang="fr-CA" b="1" i="1" dirty="0">
                <a:solidFill>
                  <a:srgbClr val="C00000"/>
                </a:solidFill>
              </a:rPr>
              <a:t>Dans le récit de la Pentecôte, l’Esprit se manifeste (</a:t>
            </a:r>
            <a:r>
              <a:rPr lang="fr-CA" b="1" i="1" dirty="0" err="1">
                <a:solidFill>
                  <a:srgbClr val="C00000"/>
                </a:solidFill>
              </a:rPr>
              <a:t>Ac</a:t>
            </a:r>
            <a:r>
              <a:rPr lang="fr-CA" b="1" i="1" dirty="0">
                <a:solidFill>
                  <a:srgbClr val="C00000"/>
                </a:solidFill>
              </a:rPr>
              <a:t> 2, 3-4)) :</a:t>
            </a:r>
            <a:endParaRPr lang="fr-CA" dirty="0">
              <a:solidFill>
                <a:srgbClr val="C00000"/>
              </a:solidFill>
            </a:endParaRPr>
          </a:p>
          <a:p>
            <a:r>
              <a:rPr lang="fr-CA" dirty="0">
                <a:solidFill>
                  <a:srgbClr val="C00000"/>
                </a:solidFill>
              </a:rPr>
              <a:t>« Alors leur apparurent des langues qu’on aurait dites de feu, qui se partageaient, et il s’en posa une sur chacun d’eux. Tous furent remplis d’Esprit Saint : ils se mirent à parler en d’autres langues, et chacun s’exprimait selon le don de l’Esprit. »</a:t>
            </a:r>
          </a:p>
        </p:txBody>
      </p:sp>
      <p:pic>
        <p:nvPicPr>
          <p:cNvPr id="5" name="Image 4" descr="Une image contenant cheval, téléphone, blanc&#10;&#10;Description générée automatiquement">
            <a:extLst>
              <a:ext uri="{FF2B5EF4-FFF2-40B4-BE49-F238E27FC236}">
                <a16:creationId xmlns:a16="http://schemas.microsoft.com/office/drawing/2014/main" xmlns="" id="{881221DE-2EE6-4C3F-B65E-3C444989742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6328" b="54991"/>
          <a:stretch/>
        </p:blipFill>
        <p:spPr>
          <a:xfrm>
            <a:off x="403722" y="243483"/>
            <a:ext cx="8408507" cy="2168352"/>
          </a:xfrm>
          <a:prstGeom prst="rect">
            <a:avLst/>
          </a:prstGeom>
          <a:effectLst>
            <a:reflection blurRad="6350" stA="50000" endA="300" endPos="55000" dir="5400000" sy="-100000" algn="bl" rotWithShape="0"/>
          </a:effectLst>
        </p:spPr>
      </p:pic>
      <p:sp>
        <p:nvSpPr>
          <p:cNvPr id="3" name="Rectangle 2">
            <a:extLst>
              <a:ext uri="{FF2B5EF4-FFF2-40B4-BE49-F238E27FC236}">
                <a16:creationId xmlns:a16="http://schemas.microsoft.com/office/drawing/2014/main" xmlns="" id="{DCDB367B-C9A8-4748-85D5-AF954BB041AA}"/>
              </a:ext>
            </a:extLst>
          </p:cNvPr>
          <p:cNvSpPr/>
          <p:nvPr/>
        </p:nvSpPr>
        <p:spPr>
          <a:xfrm>
            <a:off x="2239470" y="1556239"/>
            <a:ext cx="4665060" cy="923330"/>
          </a:xfrm>
          <a:prstGeom prst="rect">
            <a:avLst/>
          </a:prstGeom>
          <a:noFill/>
        </p:spPr>
        <p:txBody>
          <a:bodyPr wrap="none" lIns="91440" tIns="45720" rIns="91440" bIns="45720">
            <a:spAutoFit/>
          </a:bodyPr>
          <a:lstStyle/>
          <a:p>
            <a:pPr algn="ctr"/>
            <a:r>
              <a:rPr lang="fr-F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Dons de l’Esprit</a:t>
            </a:r>
          </a:p>
        </p:txBody>
      </p:sp>
    </p:spTree>
    <p:extLst>
      <p:ext uri="{BB962C8B-B14F-4D97-AF65-F5344CB8AC3E}">
        <p14:creationId xmlns:p14="http://schemas.microsoft.com/office/powerpoint/2010/main" xmlns="" val="1296547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00AF80E-2193-4298-95B4-B443F29CA9EC}"/>
              </a:ext>
            </a:extLst>
          </p:cNvPr>
          <p:cNvSpPr/>
          <p:nvPr/>
        </p:nvSpPr>
        <p:spPr>
          <a:xfrm>
            <a:off x="349758" y="2296606"/>
            <a:ext cx="8444484" cy="84340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200" b="1" i="1" dirty="0">
                <a:solidFill>
                  <a:srgbClr val="C00000"/>
                </a:solidFill>
              </a:rPr>
              <a:t>La tradition de l’Église décline ce don de l’Esprit en 7 dons particuliers </a:t>
            </a:r>
            <a:r>
              <a:rPr lang="fr-CA" b="1" i="1" dirty="0">
                <a:solidFill>
                  <a:srgbClr val="C00000"/>
                </a:solidFill>
              </a:rPr>
              <a:t>:</a:t>
            </a:r>
            <a:endParaRPr lang="fr-CA" dirty="0">
              <a:solidFill>
                <a:srgbClr val="C00000"/>
              </a:solidFill>
            </a:endParaRPr>
          </a:p>
          <a:p>
            <a:endParaRPr lang="fr-CA" dirty="0">
              <a:solidFill>
                <a:srgbClr val="C00000"/>
              </a:solidFill>
            </a:endParaRPr>
          </a:p>
        </p:txBody>
      </p:sp>
      <p:pic>
        <p:nvPicPr>
          <p:cNvPr id="10" name="Image 9" descr="Une image contenant cheval, téléphone, blanc&#10;&#10;Description générée automatiquement">
            <a:extLst>
              <a:ext uri="{FF2B5EF4-FFF2-40B4-BE49-F238E27FC236}">
                <a16:creationId xmlns:a16="http://schemas.microsoft.com/office/drawing/2014/main" xmlns="" id="{31FAC24D-2BD0-4644-B927-449D6450D412}"/>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6328" b="54991"/>
          <a:stretch/>
        </p:blipFill>
        <p:spPr>
          <a:xfrm>
            <a:off x="403722" y="243483"/>
            <a:ext cx="8408507" cy="2168352"/>
          </a:xfrm>
          <a:prstGeom prst="rect">
            <a:avLst/>
          </a:prstGeom>
          <a:effectLst>
            <a:reflection blurRad="6350" stA="50000" endA="300" endPos="55000" dir="5400000" sy="-100000" algn="bl" rotWithShape="0"/>
          </a:effectLst>
        </p:spPr>
      </p:pic>
      <p:sp>
        <p:nvSpPr>
          <p:cNvPr id="3" name="Rectangle 2">
            <a:extLst>
              <a:ext uri="{FF2B5EF4-FFF2-40B4-BE49-F238E27FC236}">
                <a16:creationId xmlns:a16="http://schemas.microsoft.com/office/drawing/2014/main" xmlns="" id="{DCDB367B-C9A8-4748-85D5-AF954BB041AA}"/>
              </a:ext>
            </a:extLst>
          </p:cNvPr>
          <p:cNvSpPr/>
          <p:nvPr/>
        </p:nvSpPr>
        <p:spPr>
          <a:xfrm>
            <a:off x="2239470" y="1488505"/>
            <a:ext cx="4665060" cy="923330"/>
          </a:xfrm>
          <a:prstGeom prst="rect">
            <a:avLst/>
          </a:prstGeom>
          <a:noFill/>
        </p:spPr>
        <p:txBody>
          <a:bodyPr wrap="none" lIns="91440" tIns="45720" rIns="91440" bIns="45720">
            <a:spAutoFit/>
          </a:bodyPr>
          <a:lstStyle/>
          <a:p>
            <a:pPr algn="ctr"/>
            <a:r>
              <a:rPr lang="fr-F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Dons de l’Esprit</a:t>
            </a:r>
          </a:p>
        </p:txBody>
      </p:sp>
      <p:sp>
        <p:nvSpPr>
          <p:cNvPr id="8" name="AutoShape 3">
            <a:extLst>
              <a:ext uri="{FF2B5EF4-FFF2-40B4-BE49-F238E27FC236}">
                <a16:creationId xmlns:a16="http://schemas.microsoft.com/office/drawing/2014/main" xmlns="" id="{FA8D0E05-8CFA-4B79-A296-4AF7EAE44B72}"/>
              </a:ext>
            </a:extLst>
          </p:cNvPr>
          <p:cNvSpPr>
            <a:spLocks noChangeArrowheads="1"/>
          </p:cNvSpPr>
          <p:nvPr/>
        </p:nvSpPr>
        <p:spPr bwMode="auto">
          <a:xfrm>
            <a:off x="513898" y="3297270"/>
            <a:ext cx="3787506" cy="2777849"/>
          </a:xfrm>
          <a:prstGeom prst="roundRect">
            <a:avLst>
              <a:gd name="adj" fmla="val 16667"/>
            </a:avLst>
          </a:prstGeom>
          <a:solidFill>
            <a:srgbClr val="FFFFFF"/>
          </a:solidFill>
          <a:ln>
            <a:noFill/>
          </a:ln>
          <a:effectLst>
            <a:outerShdw dist="250190" dir="8459995" algn="ctr" rotWithShape="0">
              <a:srgbClr val="000000">
                <a:alpha val="28000"/>
              </a:srgbClr>
            </a:outerShdw>
          </a:effectLst>
          <a:extLst>
            <a:ext uri="{91240B29-F687-4F45-9708-019B960494DF}">
              <a14:hiddenLine xmlns:a14="http://schemas.microsoft.com/office/drawing/2010/main" xmlns="" w="317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R="0" indent="0" algn="ctr" defTabSz="914400" eaLnBrk="0" fontAlgn="base" hangingPunct="0">
              <a:lnSpc>
                <a:spcPct val="100000"/>
              </a:lnSpc>
              <a:spcBef>
                <a:spcPct val="0"/>
              </a:spcBef>
              <a:spcAft>
                <a:spcPts val="800"/>
              </a:spcAft>
              <a:buClrTx/>
              <a:buSzTx/>
              <a:buFontTx/>
              <a:buNone/>
              <a:tabLst/>
            </a:pPr>
            <a:r>
              <a:rPr lang="fr-CA" altLang="fr-FR" sz="3000" b="1" i="1" dirty="0">
                <a:solidFill>
                  <a:srgbClr val="538135"/>
                </a:solidFill>
                <a:latin typeface="Century Gothic" panose="020B0502020202020204" pitchFamily="34" charset="0"/>
              </a:rPr>
              <a:t>L’intelligence</a:t>
            </a:r>
          </a:p>
          <a:p>
            <a:pPr marL="0" marR="0" lvl="0" indent="0" algn="ctr" defTabSz="914400" rtl="0" eaLnBrk="0" fontAlgn="base" latinLnBrk="0" hangingPunct="0">
              <a:lnSpc>
                <a:spcPct val="100000"/>
              </a:lnSpc>
              <a:spcBef>
                <a:spcPct val="0"/>
              </a:spcBef>
              <a:spcAft>
                <a:spcPts val="800"/>
              </a:spcAft>
              <a:buClrTx/>
              <a:buSzTx/>
              <a:buFontTx/>
              <a:buNone/>
              <a:tabLst/>
            </a:pPr>
            <a:r>
              <a:rPr kumimoji="0" lang="fr-CA" altLang="fr-FR" sz="2000" b="0" i="0" u="none" strike="noStrike" cap="none" normalizeH="0" baseline="0" dirty="0">
                <a:ln>
                  <a:noFill/>
                </a:ln>
                <a:solidFill>
                  <a:schemeClr val="tx1"/>
                </a:solidFill>
                <a:effectLst/>
              </a:rPr>
              <a:t>L’intelligence, c’est ce qui nous rend capables de comprendre la Parole de Dieu, c’est-à-dire de l’interpréter, d’en saisir la portée dans notre vie, de s’en imprégner pour en vivre.</a:t>
            </a:r>
          </a:p>
          <a:p>
            <a:pPr marL="0" marR="0" lvl="0" indent="0" algn="ctr" defTabSz="914400" rtl="0" eaLnBrk="0" fontAlgn="base" latinLnBrk="0" hangingPunct="0">
              <a:lnSpc>
                <a:spcPct val="100000"/>
              </a:lnSpc>
              <a:spcBef>
                <a:spcPct val="0"/>
              </a:spcBef>
              <a:spcAft>
                <a:spcPts val="800"/>
              </a:spcAft>
              <a:buClrTx/>
              <a:buSzTx/>
              <a:buFontTx/>
              <a:buNone/>
              <a:tabLst/>
            </a:pPr>
            <a:endParaRPr kumimoji="0" lang="fr-CA" altLang="fr-FR" sz="400" b="0" i="0" u="none" strike="noStrike" cap="none" normalizeH="0" baseline="0" dirty="0">
              <a:ln>
                <a:noFill/>
              </a:ln>
              <a:solidFill>
                <a:schemeClr val="tx1"/>
              </a:solidFill>
              <a:effectLst/>
              <a:latin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
        <p:nvSpPr>
          <p:cNvPr id="9" name="Rectangle à coins arrondis 22">
            <a:extLst>
              <a:ext uri="{FF2B5EF4-FFF2-40B4-BE49-F238E27FC236}">
                <a16:creationId xmlns:a16="http://schemas.microsoft.com/office/drawing/2014/main" xmlns="" id="{B105DBA2-3F19-4CDA-844F-28F24DBE6822}"/>
              </a:ext>
            </a:extLst>
          </p:cNvPr>
          <p:cNvSpPr>
            <a:spLocks noChangeArrowheads="1"/>
          </p:cNvSpPr>
          <p:nvPr/>
        </p:nvSpPr>
        <p:spPr bwMode="auto">
          <a:xfrm>
            <a:off x="4611426" y="3284020"/>
            <a:ext cx="4018676" cy="3116306"/>
          </a:xfrm>
          <a:prstGeom prst="roundRect">
            <a:avLst>
              <a:gd name="adj" fmla="val 16667"/>
            </a:avLst>
          </a:prstGeom>
          <a:solidFill>
            <a:srgbClr val="FFFFFF"/>
          </a:solidFill>
          <a:ln>
            <a:noFill/>
          </a:ln>
          <a:effectLst>
            <a:outerShdw dist="250190" dir="8459995" algn="ctr" rotWithShape="0">
              <a:srgbClr val="000000">
                <a:alpha val="28000"/>
              </a:srgbClr>
            </a:outerShdw>
          </a:effectLst>
          <a:extLst>
            <a:ext uri="{91240B29-F687-4F45-9708-019B960494DF}">
              <a14:hiddenLine xmlns:a14="http://schemas.microsoft.com/office/drawing/2010/main" xmlns="" w="317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ts val="800"/>
              </a:spcAft>
            </a:pPr>
            <a:r>
              <a:rPr lang="fr-CA" altLang="fr-FR" sz="3000" b="1" i="1" dirty="0">
                <a:solidFill>
                  <a:srgbClr val="538135"/>
                </a:solidFill>
                <a:latin typeface="Century Gothic" panose="020B0502020202020204" pitchFamily="34" charset="0"/>
              </a:rPr>
              <a:t>Le conseil</a:t>
            </a:r>
          </a:p>
          <a:p>
            <a:pPr marL="0" marR="0" lvl="0" indent="0" algn="ctr" defTabSz="914400" rtl="0" eaLnBrk="0" fontAlgn="base" latinLnBrk="0" hangingPunct="0">
              <a:lnSpc>
                <a:spcPct val="100000"/>
              </a:lnSpc>
              <a:spcBef>
                <a:spcPct val="0"/>
              </a:spcBef>
              <a:spcAft>
                <a:spcPts val="800"/>
              </a:spcAft>
              <a:buClrTx/>
              <a:buSzTx/>
              <a:buFontTx/>
              <a:buNone/>
              <a:tabLst/>
            </a:pPr>
            <a:r>
              <a:rPr lang="fr-CA" altLang="fr-FR" sz="2000" dirty="0"/>
              <a:t>Le conseil, c’est ce qui nous rend capables de porter un jugement éclairé sur les situations de la vie et de choisir correctement ce qu’il y a de plus pertinent à faire pour vivre ces situations en véritable disciple du Christ.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2357906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00AF80E-2193-4298-95B4-B443F29CA9EC}"/>
              </a:ext>
            </a:extLst>
          </p:cNvPr>
          <p:cNvSpPr/>
          <p:nvPr/>
        </p:nvSpPr>
        <p:spPr>
          <a:xfrm>
            <a:off x="349758" y="2296606"/>
            <a:ext cx="8444484" cy="84340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200" b="1" i="1" dirty="0">
                <a:solidFill>
                  <a:srgbClr val="C00000"/>
                </a:solidFill>
              </a:rPr>
              <a:t>La tradition de l’Église décline ce don de l’Esprit en 7 dons particuliers </a:t>
            </a:r>
            <a:r>
              <a:rPr lang="fr-CA" b="1" i="1" dirty="0">
                <a:solidFill>
                  <a:srgbClr val="C00000"/>
                </a:solidFill>
              </a:rPr>
              <a:t>:</a:t>
            </a:r>
            <a:endParaRPr lang="fr-CA" dirty="0">
              <a:solidFill>
                <a:srgbClr val="C00000"/>
              </a:solidFill>
            </a:endParaRPr>
          </a:p>
          <a:p>
            <a:endParaRPr lang="fr-CA" dirty="0">
              <a:solidFill>
                <a:srgbClr val="C00000"/>
              </a:solidFill>
            </a:endParaRPr>
          </a:p>
        </p:txBody>
      </p:sp>
      <p:pic>
        <p:nvPicPr>
          <p:cNvPr id="10" name="Image 9" descr="Une image contenant cheval, téléphone, blanc&#10;&#10;Description générée automatiquement">
            <a:extLst>
              <a:ext uri="{FF2B5EF4-FFF2-40B4-BE49-F238E27FC236}">
                <a16:creationId xmlns:a16="http://schemas.microsoft.com/office/drawing/2014/main" xmlns="" id="{B5C02E36-1057-4874-A508-E5BBADE7DA86}"/>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6328" b="54991"/>
          <a:stretch/>
        </p:blipFill>
        <p:spPr>
          <a:xfrm>
            <a:off x="403722" y="243483"/>
            <a:ext cx="8408507" cy="2168352"/>
          </a:xfrm>
          <a:prstGeom prst="rect">
            <a:avLst/>
          </a:prstGeom>
          <a:effectLst>
            <a:reflection blurRad="6350" stA="50000" endA="300" endPos="55000" dir="5400000" sy="-100000" algn="bl" rotWithShape="0"/>
          </a:effectLst>
        </p:spPr>
      </p:pic>
      <p:sp>
        <p:nvSpPr>
          <p:cNvPr id="3" name="Rectangle 2">
            <a:extLst>
              <a:ext uri="{FF2B5EF4-FFF2-40B4-BE49-F238E27FC236}">
                <a16:creationId xmlns:a16="http://schemas.microsoft.com/office/drawing/2014/main" xmlns="" id="{DCDB367B-C9A8-4748-85D5-AF954BB041AA}"/>
              </a:ext>
            </a:extLst>
          </p:cNvPr>
          <p:cNvSpPr/>
          <p:nvPr/>
        </p:nvSpPr>
        <p:spPr>
          <a:xfrm>
            <a:off x="2239469" y="1488505"/>
            <a:ext cx="4665060" cy="923330"/>
          </a:xfrm>
          <a:prstGeom prst="rect">
            <a:avLst/>
          </a:prstGeom>
          <a:noFill/>
        </p:spPr>
        <p:txBody>
          <a:bodyPr wrap="none" lIns="91440" tIns="45720" rIns="91440" bIns="45720">
            <a:spAutoFit/>
          </a:bodyPr>
          <a:lstStyle/>
          <a:p>
            <a:pPr algn="ctr"/>
            <a:r>
              <a:rPr lang="fr-F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Dons de l’Esprit</a:t>
            </a:r>
          </a:p>
        </p:txBody>
      </p:sp>
      <p:sp>
        <p:nvSpPr>
          <p:cNvPr id="9" name="Rectangle à coins arrondis 22">
            <a:extLst>
              <a:ext uri="{FF2B5EF4-FFF2-40B4-BE49-F238E27FC236}">
                <a16:creationId xmlns:a16="http://schemas.microsoft.com/office/drawing/2014/main" xmlns="" id="{B105DBA2-3F19-4CDA-844F-28F24DBE6822}"/>
              </a:ext>
            </a:extLst>
          </p:cNvPr>
          <p:cNvSpPr>
            <a:spLocks noChangeArrowheads="1"/>
          </p:cNvSpPr>
          <p:nvPr/>
        </p:nvSpPr>
        <p:spPr bwMode="auto">
          <a:xfrm>
            <a:off x="914400" y="3429000"/>
            <a:ext cx="7315199" cy="2902834"/>
          </a:xfrm>
          <a:prstGeom prst="roundRect">
            <a:avLst>
              <a:gd name="adj" fmla="val 16667"/>
            </a:avLst>
          </a:prstGeom>
          <a:solidFill>
            <a:srgbClr val="FFFFFF"/>
          </a:solidFill>
          <a:ln>
            <a:noFill/>
          </a:ln>
          <a:effectLst>
            <a:outerShdw dist="250190" dir="8459995" algn="ctr" rotWithShape="0">
              <a:srgbClr val="000000">
                <a:alpha val="28000"/>
              </a:srgbClr>
            </a:outerShdw>
          </a:effectLst>
          <a:extLst>
            <a:ext uri="{91240B29-F687-4F45-9708-019B960494DF}">
              <a14:hiddenLine xmlns:a14="http://schemas.microsoft.com/office/drawing/2010/main" xmlns="" w="317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ts val="800"/>
              </a:spcAft>
            </a:pPr>
            <a:r>
              <a:rPr lang="fr-FR" altLang="fr-FR" sz="3000" b="1" i="1" dirty="0">
                <a:solidFill>
                  <a:srgbClr val="538135"/>
                </a:solidFill>
                <a:latin typeface="Century Gothic" panose="020B0502020202020204" pitchFamily="34" charset="0"/>
              </a:rPr>
              <a:t>La sagesse </a:t>
            </a:r>
          </a:p>
          <a:p>
            <a:pPr lvl="0" algn="ctr" defTabSz="914400" eaLnBrk="0" fontAlgn="base" hangingPunct="0">
              <a:spcBef>
                <a:spcPct val="0"/>
              </a:spcBef>
              <a:spcAft>
                <a:spcPts val="800"/>
              </a:spcAft>
            </a:pPr>
            <a:r>
              <a:rPr lang="fr-FR" altLang="fr-FR" sz="2000" dirty="0">
                <a:latin typeface="Calibri" panose="020F0502020204030204" pitchFamily="34" charset="0"/>
                <a:cs typeface="Calibri" panose="020F0502020204030204" pitchFamily="34" charset="0"/>
              </a:rPr>
              <a:t>Cette sagesse, ce n’est pas la docilité et la tranquillité de l’enfant sage comme une image! Ce n’est pas non plus la sagesse de la personne âgée, faite d’expérience, de réflexion, de discernement! C’est ce qui nous permet de « goûter comment est bon le Seigneur », ce qui nous rend capables de reconnaître la présence de Dieu dans sa vie, dans les autres et dans la création.</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1896954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00AF80E-2193-4298-95B4-B443F29CA9EC}"/>
              </a:ext>
            </a:extLst>
          </p:cNvPr>
          <p:cNvSpPr/>
          <p:nvPr/>
        </p:nvSpPr>
        <p:spPr>
          <a:xfrm>
            <a:off x="349758" y="2296606"/>
            <a:ext cx="8444484" cy="84340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200" b="1" i="1" dirty="0">
                <a:solidFill>
                  <a:srgbClr val="C00000"/>
                </a:solidFill>
              </a:rPr>
              <a:t>La tradition de l’Église décline ce don de l’Esprit en 7 dons particuliers </a:t>
            </a:r>
            <a:r>
              <a:rPr lang="fr-CA" b="1" i="1" dirty="0">
                <a:solidFill>
                  <a:srgbClr val="C00000"/>
                </a:solidFill>
              </a:rPr>
              <a:t>:</a:t>
            </a:r>
            <a:endParaRPr lang="fr-CA" dirty="0">
              <a:solidFill>
                <a:srgbClr val="C00000"/>
              </a:solidFill>
            </a:endParaRPr>
          </a:p>
          <a:p>
            <a:endParaRPr lang="fr-CA" dirty="0">
              <a:solidFill>
                <a:srgbClr val="C00000"/>
              </a:solidFill>
            </a:endParaRPr>
          </a:p>
        </p:txBody>
      </p:sp>
      <p:pic>
        <p:nvPicPr>
          <p:cNvPr id="8" name="Image 7" descr="Une image contenant cheval, téléphone, blanc&#10;&#10;Description générée automatiquement">
            <a:extLst>
              <a:ext uri="{FF2B5EF4-FFF2-40B4-BE49-F238E27FC236}">
                <a16:creationId xmlns:a16="http://schemas.microsoft.com/office/drawing/2014/main" xmlns="" id="{F3712F91-ED2C-4C26-BFAF-BCADC3B56F90}"/>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6328" b="54991"/>
          <a:stretch/>
        </p:blipFill>
        <p:spPr>
          <a:xfrm>
            <a:off x="403722" y="243483"/>
            <a:ext cx="8408507" cy="2168352"/>
          </a:xfrm>
          <a:prstGeom prst="rect">
            <a:avLst/>
          </a:prstGeom>
          <a:effectLst>
            <a:reflection blurRad="6350" stA="50000" endA="300" endPos="55000" dir="5400000" sy="-100000" algn="bl" rotWithShape="0"/>
          </a:effectLst>
        </p:spPr>
      </p:pic>
      <p:sp>
        <p:nvSpPr>
          <p:cNvPr id="3" name="Rectangle 2">
            <a:extLst>
              <a:ext uri="{FF2B5EF4-FFF2-40B4-BE49-F238E27FC236}">
                <a16:creationId xmlns:a16="http://schemas.microsoft.com/office/drawing/2014/main" xmlns="" id="{DCDB367B-C9A8-4748-85D5-AF954BB041AA}"/>
              </a:ext>
            </a:extLst>
          </p:cNvPr>
          <p:cNvSpPr/>
          <p:nvPr/>
        </p:nvSpPr>
        <p:spPr>
          <a:xfrm>
            <a:off x="2239470" y="1457387"/>
            <a:ext cx="4665060" cy="923330"/>
          </a:xfrm>
          <a:prstGeom prst="rect">
            <a:avLst/>
          </a:prstGeom>
          <a:noFill/>
        </p:spPr>
        <p:txBody>
          <a:bodyPr wrap="none" lIns="91440" tIns="45720" rIns="91440" bIns="45720">
            <a:spAutoFit/>
          </a:bodyPr>
          <a:lstStyle/>
          <a:p>
            <a:pPr algn="ctr"/>
            <a:r>
              <a:rPr lang="fr-F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Dons de l’Esprit</a:t>
            </a:r>
          </a:p>
        </p:txBody>
      </p:sp>
      <p:sp>
        <p:nvSpPr>
          <p:cNvPr id="10" name="AutoShape 3">
            <a:extLst>
              <a:ext uri="{FF2B5EF4-FFF2-40B4-BE49-F238E27FC236}">
                <a16:creationId xmlns:a16="http://schemas.microsoft.com/office/drawing/2014/main" xmlns="" id="{7BE5AB71-7C43-4024-879C-B6F736BD6C5F}"/>
              </a:ext>
            </a:extLst>
          </p:cNvPr>
          <p:cNvSpPr>
            <a:spLocks noChangeArrowheads="1"/>
          </p:cNvSpPr>
          <p:nvPr/>
        </p:nvSpPr>
        <p:spPr bwMode="auto">
          <a:xfrm>
            <a:off x="471013" y="3478470"/>
            <a:ext cx="3796798" cy="2977385"/>
          </a:xfrm>
          <a:prstGeom prst="roundRect">
            <a:avLst>
              <a:gd name="adj" fmla="val 16667"/>
            </a:avLst>
          </a:prstGeom>
          <a:solidFill>
            <a:srgbClr val="FFFFFF"/>
          </a:solidFill>
          <a:ln>
            <a:noFill/>
          </a:ln>
          <a:effectLst>
            <a:outerShdw dist="250190" dir="8459995" algn="ctr" rotWithShape="0">
              <a:srgbClr val="000000">
                <a:alpha val="28000"/>
              </a:srgbClr>
            </a:outerShdw>
          </a:effectLst>
          <a:extLst>
            <a:ext uri="{91240B29-F687-4F45-9708-019B960494DF}">
              <a14:hiddenLine xmlns:a14="http://schemas.microsoft.com/office/drawing/2010/main" xmlns="" w="317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R="0" indent="0" algn="ctr" defTabSz="914400" eaLnBrk="0" fontAlgn="base" hangingPunct="0">
              <a:lnSpc>
                <a:spcPct val="100000"/>
              </a:lnSpc>
              <a:spcBef>
                <a:spcPct val="0"/>
              </a:spcBef>
              <a:spcAft>
                <a:spcPts val="800"/>
              </a:spcAft>
              <a:buClrTx/>
              <a:buSzTx/>
              <a:buFontTx/>
              <a:buNone/>
              <a:tabLst/>
            </a:pPr>
            <a:r>
              <a:rPr lang="fr-CA" altLang="fr-FR" sz="3000" b="1" i="1" dirty="0">
                <a:solidFill>
                  <a:srgbClr val="538135"/>
                </a:solidFill>
                <a:latin typeface="Century Gothic" panose="020B0502020202020204" pitchFamily="34" charset="0"/>
              </a:rPr>
              <a:t>L’affection filiale</a:t>
            </a:r>
          </a:p>
          <a:p>
            <a:pPr marL="0" marR="0" lvl="0" indent="0" algn="ctr" defTabSz="914400" rtl="0" eaLnBrk="0" fontAlgn="base" latinLnBrk="0" hangingPunct="0">
              <a:lnSpc>
                <a:spcPct val="100000"/>
              </a:lnSpc>
              <a:spcBef>
                <a:spcPct val="0"/>
              </a:spcBef>
              <a:spcAft>
                <a:spcPts val="800"/>
              </a:spcAft>
              <a:buClrTx/>
              <a:buSzTx/>
              <a:buFontTx/>
              <a:buNone/>
              <a:tabLst/>
            </a:pPr>
            <a:r>
              <a:rPr lang="fr-CA" altLang="fr-FR" sz="2000" dirty="0">
                <a:latin typeface="Calibri" panose="020F0502020204030204" pitchFamily="34" charset="0"/>
                <a:cs typeface="Calibri" panose="020F0502020204030204" pitchFamily="34" charset="0"/>
              </a:rPr>
              <a:t>L’affection filiale, c’est ce qui nous permet d’aimer comme des fils et des filles de Dieu, de nous adresser à Dieu en disant « notre Père », de voir dans le prochain, un frère et une sœur. </a:t>
            </a:r>
            <a:endParaRPr lang="fr-FR" altLang="fr-FR" sz="2000" dirty="0">
              <a:latin typeface="Calibri" panose="020F0502020204030204" pitchFamily="34" charset="0"/>
              <a:cs typeface="Calibri" panose="020F0502020204030204" pitchFamily="34" charset="0"/>
            </a:endParaRPr>
          </a:p>
        </p:txBody>
      </p:sp>
      <p:sp>
        <p:nvSpPr>
          <p:cNvPr id="11" name="Rectangle à coins arrondis 22">
            <a:extLst>
              <a:ext uri="{FF2B5EF4-FFF2-40B4-BE49-F238E27FC236}">
                <a16:creationId xmlns:a16="http://schemas.microsoft.com/office/drawing/2014/main" xmlns="" id="{3D2756A5-453C-4937-BD98-1270B4C9213D}"/>
              </a:ext>
            </a:extLst>
          </p:cNvPr>
          <p:cNvSpPr>
            <a:spLocks noChangeArrowheads="1"/>
          </p:cNvSpPr>
          <p:nvPr/>
        </p:nvSpPr>
        <p:spPr bwMode="auto">
          <a:xfrm>
            <a:off x="4572000" y="3565263"/>
            <a:ext cx="4360873" cy="2803797"/>
          </a:xfrm>
          <a:prstGeom prst="roundRect">
            <a:avLst>
              <a:gd name="adj" fmla="val 16667"/>
            </a:avLst>
          </a:prstGeom>
          <a:solidFill>
            <a:srgbClr val="FFFFFF"/>
          </a:solidFill>
          <a:ln>
            <a:noFill/>
          </a:ln>
          <a:effectLst>
            <a:outerShdw dist="250190" dir="8459995" algn="ctr" rotWithShape="0">
              <a:srgbClr val="000000">
                <a:alpha val="28000"/>
              </a:srgbClr>
            </a:outerShdw>
          </a:effectLst>
          <a:extLst>
            <a:ext uri="{91240B29-F687-4F45-9708-019B960494DF}">
              <a14:hiddenLine xmlns:a14="http://schemas.microsoft.com/office/drawing/2010/main" xmlns="" w="317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ts val="800"/>
              </a:spcAft>
            </a:pPr>
            <a:r>
              <a:rPr lang="fr-FR" altLang="fr-FR" sz="3000" b="1" i="1" dirty="0">
                <a:solidFill>
                  <a:srgbClr val="538135"/>
                </a:solidFill>
                <a:latin typeface="Century Gothic" panose="020B0502020202020204" pitchFamily="34" charset="0"/>
              </a:rPr>
              <a:t> </a:t>
            </a:r>
            <a:r>
              <a:rPr lang="fr-CA" sz="3000" b="1" i="1" dirty="0">
                <a:solidFill>
                  <a:srgbClr val="538135"/>
                </a:solidFill>
                <a:latin typeface="Century Gothic" panose="020B0502020202020204" pitchFamily="34" charset="0"/>
              </a:rPr>
              <a:t>La connaissance</a:t>
            </a:r>
            <a:r>
              <a:rPr lang="fr-CA" sz="1050" i="1" dirty="0">
                <a:solidFill>
                  <a:srgbClr val="E36C0A"/>
                </a:solidFill>
                <a:latin typeface="Century Gothic" panose="020B0502020202020204" pitchFamily="34" charset="0"/>
                <a:ea typeface="Times New Roman" panose="02020603050405020304" pitchFamily="18" charset="0"/>
                <a:cs typeface="Times New Roman" panose="02020603050405020304" pitchFamily="18" charset="0"/>
              </a:rPr>
              <a:t> </a:t>
            </a:r>
            <a:endParaRPr lang="fr-CA" sz="3200" dirty="0">
              <a:latin typeface="Century Gothic" panose="020B0502020202020204" pitchFamily="34" charset="0"/>
              <a:ea typeface="Times New Roman" panose="02020603050405020304" pitchFamily="18" charset="0"/>
              <a:cs typeface="Times New Roman" panose="02020603050405020304" pitchFamily="18" charset="0"/>
            </a:endParaRPr>
          </a:p>
          <a:p>
            <a:pPr algn="ctr">
              <a:spcAft>
                <a:spcPts val="0"/>
              </a:spcAft>
            </a:pPr>
            <a:r>
              <a:rPr lang="fr-CA" sz="2000" dirty="0">
                <a:latin typeface="Calibri" panose="020F0502020204030204" pitchFamily="34" charset="0"/>
                <a:cs typeface="Calibri" panose="020F0502020204030204" pitchFamily="34" charset="0"/>
              </a:rPr>
              <a:t>La connaissance, c’est ce qui nous permet de comprendre le sens de la vie à la lumière de Jésus ressuscité et de découvrir le sens d’événements particuliers comme la mort, la misère, la maladie, la rupture...</a:t>
            </a: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xmlns="" val="3604808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00AF80E-2193-4298-95B4-B443F29CA9EC}"/>
              </a:ext>
            </a:extLst>
          </p:cNvPr>
          <p:cNvSpPr/>
          <p:nvPr/>
        </p:nvSpPr>
        <p:spPr>
          <a:xfrm>
            <a:off x="349758" y="2296606"/>
            <a:ext cx="8444484" cy="84340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200" b="1" i="1" dirty="0">
                <a:solidFill>
                  <a:srgbClr val="C00000"/>
                </a:solidFill>
              </a:rPr>
              <a:t>La tradition de l’Église décline ce don de l’Esprit en 7 dons particuliers </a:t>
            </a:r>
            <a:r>
              <a:rPr lang="fr-CA" b="1" i="1" dirty="0">
                <a:solidFill>
                  <a:srgbClr val="C00000"/>
                </a:solidFill>
              </a:rPr>
              <a:t>:</a:t>
            </a:r>
            <a:endParaRPr lang="fr-CA" dirty="0">
              <a:solidFill>
                <a:srgbClr val="C00000"/>
              </a:solidFill>
            </a:endParaRPr>
          </a:p>
          <a:p>
            <a:endParaRPr lang="fr-CA" dirty="0">
              <a:solidFill>
                <a:srgbClr val="C00000"/>
              </a:solidFill>
            </a:endParaRPr>
          </a:p>
        </p:txBody>
      </p:sp>
      <p:pic>
        <p:nvPicPr>
          <p:cNvPr id="9" name="Image 8" descr="Une image contenant cheval, téléphone, blanc&#10;&#10;Description générée automatiquement">
            <a:extLst>
              <a:ext uri="{FF2B5EF4-FFF2-40B4-BE49-F238E27FC236}">
                <a16:creationId xmlns:a16="http://schemas.microsoft.com/office/drawing/2014/main" xmlns="" id="{84DDD1E9-32AE-45D4-8A91-789247D0281A}"/>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6328" b="54991"/>
          <a:stretch/>
        </p:blipFill>
        <p:spPr>
          <a:xfrm>
            <a:off x="403722" y="243483"/>
            <a:ext cx="8408507" cy="2168352"/>
          </a:xfrm>
          <a:prstGeom prst="rect">
            <a:avLst/>
          </a:prstGeom>
          <a:effectLst>
            <a:reflection blurRad="6350" stA="50000" endA="300" endPos="55000" dir="5400000" sy="-100000" algn="bl" rotWithShape="0"/>
          </a:effectLst>
        </p:spPr>
      </p:pic>
      <p:sp>
        <p:nvSpPr>
          <p:cNvPr id="3" name="Rectangle 2">
            <a:extLst>
              <a:ext uri="{FF2B5EF4-FFF2-40B4-BE49-F238E27FC236}">
                <a16:creationId xmlns:a16="http://schemas.microsoft.com/office/drawing/2014/main" xmlns="" id="{DCDB367B-C9A8-4748-85D5-AF954BB041AA}"/>
              </a:ext>
            </a:extLst>
          </p:cNvPr>
          <p:cNvSpPr/>
          <p:nvPr/>
        </p:nvSpPr>
        <p:spPr>
          <a:xfrm>
            <a:off x="2239470" y="1488505"/>
            <a:ext cx="4665060" cy="923330"/>
          </a:xfrm>
          <a:prstGeom prst="rect">
            <a:avLst/>
          </a:prstGeom>
          <a:noFill/>
        </p:spPr>
        <p:txBody>
          <a:bodyPr wrap="none" lIns="91440" tIns="45720" rIns="91440" bIns="45720">
            <a:spAutoFit/>
          </a:bodyPr>
          <a:lstStyle/>
          <a:p>
            <a:pPr algn="ctr"/>
            <a:r>
              <a:rPr lang="fr-F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Dons de l’Esprit</a:t>
            </a:r>
          </a:p>
        </p:txBody>
      </p:sp>
      <p:sp>
        <p:nvSpPr>
          <p:cNvPr id="21" name="AutoShape 2">
            <a:extLst>
              <a:ext uri="{FF2B5EF4-FFF2-40B4-BE49-F238E27FC236}">
                <a16:creationId xmlns:a16="http://schemas.microsoft.com/office/drawing/2014/main" xmlns="" id="{F12D1B7B-E433-4CA9-B19F-12BFD374775F}"/>
              </a:ext>
            </a:extLst>
          </p:cNvPr>
          <p:cNvSpPr>
            <a:spLocks noChangeArrowheads="1"/>
          </p:cNvSpPr>
          <p:nvPr/>
        </p:nvSpPr>
        <p:spPr bwMode="auto">
          <a:xfrm>
            <a:off x="1380067" y="3429000"/>
            <a:ext cx="6383866" cy="2820130"/>
          </a:xfrm>
          <a:prstGeom prst="roundRect">
            <a:avLst>
              <a:gd name="adj" fmla="val 16667"/>
            </a:avLst>
          </a:prstGeom>
          <a:solidFill>
            <a:srgbClr val="FFFFFF"/>
          </a:solidFill>
          <a:ln>
            <a:noFill/>
          </a:ln>
          <a:effectLst>
            <a:outerShdw dist="250190" dir="8459995" algn="ctr" rotWithShape="0">
              <a:srgbClr val="000000">
                <a:alpha val="28000"/>
              </a:srgbClr>
            </a:outerShdw>
          </a:effectLst>
          <a:extLst>
            <a:ext uri="{91240B29-F687-4F45-9708-019B960494DF}">
              <a14:hiddenLine xmlns:a14="http://schemas.microsoft.com/office/drawing/2010/main" xmlns="" w="317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lvl="0" algn="ctr" defTabSz="914400" eaLnBrk="0" fontAlgn="base" hangingPunct="0">
              <a:spcBef>
                <a:spcPct val="0"/>
              </a:spcBef>
              <a:spcAft>
                <a:spcPts val="800"/>
              </a:spcAft>
            </a:pPr>
            <a:r>
              <a:rPr lang="fr-CA" altLang="fr-FR" sz="3000" b="1" i="1" dirty="0">
                <a:solidFill>
                  <a:srgbClr val="538135"/>
                </a:solidFill>
                <a:latin typeface="Century Gothic" panose="020B0502020202020204" pitchFamily="34" charset="0"/>
              </a:rPr>
              <a:t>La force</a:t>
            </a:r>
            <a:endParaRPr kumimoji="0" lang="fr-CA" altLang="fr-FR" sz="400" b="0" i="1" u="none" strike="noStrike" cap="none" normalizeH="0" baseline="0" dirty="0">
              <a:ln>
                <a:noFill/>
              </a:ln>
              <a:solidFill>
                <a:srgbClr val="538135"/>
              </a:solidFill>
              <a:effectLst/>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ts val="800"/>
              </a:spcAft>
              <a:buClrTx/>
              <a:buSzTx/>
              <a:buFontTx/>
              <a:buNone/>
              <a:tabLst/>
            </a:pPr>
            <a:r>
              <a:rPr lang="fr-CA" altLang="fr-FR" sz="2000" dirty="0">
                <a:latin typeface="Calibri" panose="020F0502020204030204" pitchFamily="34" charset="0"/>
                <a:cs typeface="Calibri" panose="020F0502020204030204" pitchFamily="34" charset="0"/>
              </a:rPr>
              <a:t>La force, c’est ce qui nous rend capables de faire face aux obstacles qui se dressent sur notre route de chrétiens, de les aplanir ou de les vaincre, d’avoir le courage d’être fidèles à Dieu soit en renonçant à certaines habitudes ou à certains privilèges, soit en prenant une nouvelle orientation de vie. </a:t>
            </a:r>
            <a:endParaRPr lang="fr-FR" altLang="fr-FR"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3336185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xmlns="" id="{700AF80E-2193-4298-95B4-B443F29CA9EC}"/>
              </a:ext>
            </a:extLst>
          </p:cNvPr>
          <p:cNvSpPr/>
          <p:nvPr/>
        </p:nvSpPr>
        <p:spPr>
          <a:xfrm>
            <a:off x="349758" y="2296606"/>
            <a:ext cx="8444484" cy="843409"/>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2200" b="1" i="1" dirty="0">
                <a:solidFill>
                  <a:srgbClr val="C00000"/>
                </a:solidFill>
              </a:rPr>
              <a:t>La tradition de l’Église décline ce don de l’Esprit en 7 dons particuliers </a:t>
            </a:r>
            <a:r>
              <a:rPr lang="fr-CA" b="1" i="1" dirty="0">
                <a:solidFill>
                  <a:srgbClr val="C00000"/>
                </a:solidFill>
              </a:rPr>
              <a:t>:</a:t>
            </a:r>
            <a:endParaRPr lang="fr-CA" dirty="0">
              <a:solidFill>
                <a:srgbClr val="C00000"/>
              </a:solidFill>
            </a:endParaRPr>
          </a:p>
          <a:p>
            <a:endParaRPr lang="fr-CA" dirty="0">
              <a:solidFill>
                <a:srgbClr val="C00000"/>
              </a:solidFill>
            </a:endParaRPr>
          </a:p>
        </p:txBody>
      </p:sp>
      <p:pic>
        <p:nvPicPr>
          <p:cNvPr id="9" name="Image 8" descr="Une image contenant cheval, téléphone, blanc&#10;&#10;Description générée automatiquement">
            <a:extLst>
              <a:ext uri="{FF2B5EF4-FFF2-40B4-BE49-F238E27FC236}">
                <a16:creationId xmlns:a16="http://schemas.microsoft.com/office/drawing/2014/main" xmlns="" id="{222BA912-71CA-4E74-A9B9-36E0BE86CFD4}"/>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t="6328" b="54991"/>
          <a:stretch/>
        </p:blipFill>
        <p:spPr>
          <a:xfrm>
            <a:off x="403722" y="243483"/>
            <a:ext cx="8408507" cy="2168352"/>
          </a:xfrm>
          <a:prstGeom prst="rect">
            <a:avLst/>
          </a:prstGeom>
          <a:effectLst>
            <a:reflection blurRad="6350" stA="50000" endA="300" endPos="55000" dir="5400000" sy="-100000" algn="bl" rotWithShape="0"/>
          </a:effectLst>
        </p:spPr>
      </p:pic>
      <p:sp>
        <p:nvSpPr>
          <p:cNvPr id="3" name="Rectangle 2">
            <a:extLst>
              <a:ext uri="{FF2B5EF4-FFF2-40B4-BE49-F238E27FC236}">
                <a16:creationId xmlns:a16="http://schemas.microsoft.com/office/drawing/2014/main" xmlns="" id="{DCDB367B-C9A8-4748-85D5-AF954BB041AA}"/>
              </a:ext>
            </a:extLst>
          </p:cNvPr>
          <p:cNvSpPr/>
          <p:nvPr/>
        </p:nvSpPr>
        <p:spPr>
          <a:xfrm>
            <a:off x="2239469" y="1488505"/>
            <a:ext cx="4665060" cy="923330"/>
          </a:xfrm>
          <a:prstGeom prst="rect">
            <a:avLst/>
          </a:prstGeom>
          <a:noFill/>
        </p:spPr>
        <p:txBody>
          <a:bodyPr wrap="none" lIns="91440" tIns="45720" rIns="91440" bIns="45720">
            <a:spAutoFit/>
          </a:bodyPr>
          <a:lstStyle/>
          <a:p>
            <a:pPr algn="ctr"/>
            <a:r>
              <a:rPr lang="fr-F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Dons de l’Esprit</a:t>
            </a:r>
          </a:p>
        </p:txBody>
      </p:sp>
      <p:sp>
        <p:nvSpPr>
          <p:cNvPr id="19" name="Rectangle à coins arrondis 22">
            <a:extLst>
              <a:ext uri="{FF2B5EF4-FFF2-40B4-BE49-F238E27FC236}">
                <a16:creationId xmlns:a16="http://schemas.microsoft.com/office/drawing/2014/main" xmlns="" id="{3750AFAD-87C8-4BBF-BBFE-119138057D23}"/>
              </a:ext>
            </a:extLst>
          </p:cNvPr>
          <p:cNvSpPr>
            <a:spLocks noChangeArrowheads="1"/>
          </p:cNvSpPr>
          <p:nvPr/>
        </p:nvSpPr>
        <p:spPr bwMode="auto">
          <a:xfrm>
            <a:off x="1320800" y="3297270"/>
            <a:ext cx="6502399" cy="3158585"/>
          </a:xfrm>
          <a:prstGeom prst="roundRect">
            <a:avLst>
              <a:gd name="adj" fmla="val 16667"/>
            </a:avLst>
          </a:prstGeom>
          <a:solidFill>
            <a:srgbClr val="FFFFFF"/>
          </a:solidFill>
          <a:ln>
            <a:noFill/>
          </a:ln>
          <a:effectLst>
            <a:outerShdw dist="250190" dir="8459995" algn="ctr" rotWithShape="0">
              <a:srgbClr val="000000">
                <a:alpha val="28000"/>
              </a:srgbClr>
            </a:outerShdw>
          </a:effectLst>
          <a:extLst>
            <a:ext uri="{91240B29-F687-4F45-9708-019B960494DF}">
              <a14:hiddenLine xmlns:a14="http://schemas.microsoft.com/office/drawing/2010/main" xmlns="" w="317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defTabSz="914400" eaLnBrk="0" fontAlgn="base" hangingPunct="0">
              <a:spcBef>
                <a:spcPct val="0"/>
              </a:spcBef>
              <a:spcAft>
                <a:spcPts val="800"/>
              </a:spcAft>
            </a:pPr>
            <a:r>
              <a:rPr lang="fr-FR" altLang="fr-FR" sz="3000" b="1" i="1" dirty="0">
                <a:solidFill>
                  <a:srgbClr val="538135"/>
                </a:solidFill>
                <a:latin typeface="Century Gothic" panose="020B0502020202020204" pitchFamily="34" charset="0"/>
              </a:rPr>
              <a:t> </a:t>
            </a:r>
            <a:r>
              <a:rPr lang="fr-FR" sz="3000" b="1" i="1" dirty="0">
                <a:solidFill>
                  <a:srgbClr val="538135"/>
                </a:solidFill>
                <a:latin typeface="Century Gothic" panose="020B0502020202020204" pitchFamily="34" charset="0"/>
              </a:rPr>
              <a:t>L’adoration et la louange (crainte/respect)</a:t>
            </a:r>
          </a:p>
          <a:p>
            <a:pPr algn="ctr">
              <a:spcAft>
                <a:spcPts val="0"/>
              </a:spcAft>
            </a:pPr>
            <a:r>
              <a:rPr lang="fr-FR" sz="2000" dirty="0">
                <a:latin typeface="Calibri" panose="020F0502020204030204" pitchFamily="34" charset="0"/>
                <a:cs typeface="Calibri" panose="020F0502020204030204" pitchFamily="34" charset="0"/>
              </a:rPr>
              <a:t>L’adoration et la louange, c’est ce qui nous rend capables de reconnaître la grandeur de Dieu, sa puissance, sa bonté. Elle nous donne de rencontrer Dieu en toute confiance, de le prier, de le remercier, de célébrer son amour et ses merveilles.</a:t>
            </a:r>
          </a:p>
        </p:txBody>
      </p:sp>
    </p:spTree>
    <p:extLst>
      <p:ext uri="{BB962C8B-B14F-4D97-AF65-F5344CB8AC3E}">
        <p14:creationId xmlns:p14="http://schemas.microsoft.com/office/powerpoint/2010/main" xmlns="" val="2109398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2627784" y="740600"/>
            <a:ext cx="6130481" cy="1143000"/>
          </a:xfrm>
        </p:spPr>
        <p:txBody>
          <a:bodyPr>
            <a:normAutofit fontScale="90000"/>
          </a:bodyPr>
          <a:lstStyle/>
          <a:p>
            <a:r>
              <a:rPr lang="fr-CA" dirty="0">
                <a:solidFill>
                  <a:schemeClr val="bg1"/>
                </a:solidFill>
              </a:rPr>
              <a:t>La promesse du Ressuscité</a:t>
            </a:r>
            <a:endParaRPr lang="fr-CA" sz="2400" dirty="0">
              <a:solidFill>
                <a:schemeClr val="bg1"/>
              </a:solidFill>
            </a:endParaRPr>
          </a:p>
        </p:txBody>
      </p:sp>
      <p:graphicFrame>
        <p:nvGraphicFramePr>
          <p:cNvPr id="5" name="Diagramme 4">
            <a:extLst>
              <a:ext uri="{FF2B5EF4-FFF2-40B4-BE49-F238E27FC236}">
                <a16:creationId xmlns:a16="http://schemas.microsoft.com/office/drawing/2014/main" xmlns="" id="{1CAAF03B-71D6-4F3C-9AD7-92077CB2E3C0}"/>
              </a:ext>
            </a:extLst>
          </p:cNvPr>
          <p:cNvGraphicFramePr/>
          <p:nvPr/>
        </p:nvGraphicFramePr>
        <p:xfrm>
          <a:off x="-400682" y="402145"/>
          <a:ext cx="9544681" cy="76901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descr="Résultat de recherche d'images pour &quot;esprit saint&quot;">
            <a:extLst>
              <a:ext uri="{FF2B5EF4-FFF2-40B4-BE49-F238E27FC236}">
                <a16:creationId xmlns:a16="http://schemas.microsoft.com/office/drawing/2014/main" xmlns="" id="{18934B34-508D-4E0C-B843-1B6249DA62BD}"/>
              </a:ext>
            </a:extLst>
          </p:cNvPr>
          <p:cNvPicPr/>
          <p:nvPr/>
        </p:nvPicPr>
        <p:blipFill>
          <a:blip r:embed="rId8" cstate="email">
            <a:extLst>
              <a:ext uri="{28A0092B-C50C-407E-A947-70E740481C1C}">
                <a14:useLocalDpi xmlns:a14="http://schemas.microsoft.com/office/drawing/2010/main" xmlns=""/>
              </a:ext>
            </a:extLst>
          </a:blip>
          <a:srcRect/>
          <a:stretch>
            <a:fillRect/>
          </a:stretch>
        </p:blipFill>
        <p:spPr bwMode="auto">
          <a:xfrm>
            <a:off x="385735" y="402145"/>
            <a:ext cx="8372530" cy="1122425"/>
          </a:xfrm>
          <a:prstGeom prst="rect">
            <a:avLst/>
          </a:prstGeom>
          <a:noFill/>
          <a:ln>
            <a:noFill/>
          </a:ln>
          <a:effectLst>
            <a:reflection stA="50000" endPos="65000" dist="50800" dir="5400000" sy="-100000" algn="bl" rotWithShape="0"/>
          </a:effectLst>
        </p:spPr>
      </p:pic>
      <p:sp>
        <p:nvSpPr>
          <p:cNvPr id="3" name="Rectangle 2">
            <a:extLst>
              <a:ext uri="{FF2B5EF4-FFF2-40B4-BE49-F238E27FC236}">
                <a16:creationId xmlns:a16="http://schemas.microsoft.com/office/drawing/2014/main" xmlns="" id="{DCDB367B-C9A8-4748-85D5-AF954BB041AA}"/>
              </a:ext>
            </a:extLst>
          </p:cNvPr>
          <p:cNvSpPr/>
          <p:nvPr/>
        </p:nvSpPr>
        <p:spPr>
          <a:xfrm>
            <a:off x="2239470" y="601240"/>
            <a:ext cx="466506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5400" b="1" i="0" u="none" strike="noStrike" kern="1200" cap="none" spc="0" normalizeH="0" baseline="0" noProof="0" dirty="0">
                <a:ln w="10160">
                  <a:solidFill>
                    <a:srgbClr val="5B9BD5"/>
                  </a:solidFill>
                  <a:prstDash val="solid"/>
                </a:ln>
                <a:solidFill>
                  <a:srgbClr val="FFFFFF"/>
                </a:solidFill>
                <a:effectLst>
                  <a:outerShdw blurRad="38100" dist="22860" dir="5400000" algn="tl" rotWithShape="0">
                    <a:srgbClr val="000000">
                      <a:alpha val="30000"/>
                    </a:srgbClr>
                  </a:outerShdw>
                </a:effectLst>
                <a:uLnTx/>
                <a:uFillTx/>
                <a:latin typeface="Calibri" panose="020F0502020204030204"/>
                <a:ea typeface="+mn-ea"/>
                <a:cs typeface="+mn-cs"/>
              </a:rPr>
              <a:t>Dons de l’Esprit</a:t>
            </a:r>
          </a:p>
        </p:txBody>
      </p:sp>
      <p:sp>
        <p:nvSpPr>
          <p:cNvPr id="4" name="Rectangle 3">
            <a:extLst>
              <a:ext uri="{FF2B5EF4-FFF2-40B4-BE49-F238E27FC236}">
                <a16:creationId xmlns:a16="http://schemas.microsoft.com/office/drawing/2014/main" xmlns="" id="{9B097F56-AFA4-4153-984F-7A5609D327AC}"/>
              </a:ext>
            </a:extLst>
          </p:cNvPr>
          <p:cNvSpPr/>
          <p:nvPr/>
        </p:nvSpPr>
        <p:spPr>
          <a:xfrm flipH="1">
            <a:off x="1025506" y="4820512"/>
            <a:ext cx="1999047" cy="52322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Interpréter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la Parole</a:t>
            </a:r>
          </a:p>
        </p:txBody>
      </p:sp>
      <p:sp>
        <p:nvSpPr>
          <p:cNvPr id="8" name="Rectangle 7">
            <a:extLst>
              <a:ext uri="{FF2B5EF4-FFF2-40B4-BE49-F238E27FC236}">
                <a16:creationId xmlns:a16="http://schemas.microsoft.com/office/drawing/2014/main" xmlns="" id="{F183BBB6-2CE5-4A4E-BF5F-8A428C176DC3}"/>
              </a:ext>
            </a:extLst>
          </p:cNvPr>
          <p:cNvSpPr/>
          <p:nvPr/>
        </p:nvSpPr>
        <p:spPr>
          <a:xfrm flipH="1">
            <a:off x="2686060" y="5764432"/>
            <a:ext cx="1751898" cy="307777"/>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Se relier à Dieu</a:t>
            </a:r>
          </a:p>
        </p:txBody>
      </p:sp>
      <p:sp>
        <p:nvSpPr>
          <p:cNvPr id="10" name="Rectangle 9">
            <a:extLst>
              <a:ext uri="{FF2B5EF4-FFF2-40B4-BE49-F238E27FC236}">
                <a16:creationId xmlns:a16="http://schemas.microsoft.com/office/drawing/2014/main" xmlns="" id="{39C64B11-E936-4259-B10B-F0A8EB057D79}"/>
              </a:ext>
            </a:extLst>
          </p:cNvPr>
          <p:cNvSpPr/>
          <p:nvPr/>
        </p:nvSpPr>
        <p:spPr>
          <a:xfrm flipH="1">
            <a:off x="5962671" y="2222499"/>
            <a:ext cx="1387698" cy="738664"/>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Courage d’être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fidèle à Dieu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en actes</a:t>
            </a:r>
          </a:p>
        </p:txBody>
      </p:sp>
      <p:sp>
        <p:nvSpPr>
          <p:cNvPr id="11" name="Rectangle 10">
            <a:extLst>
              <a:ext uri="{FF2B5EF4-FFF2-40B4-BE49-F238E27FC236}">
                <a16:creationId xmlns:a16="http://schemas.microsoft.com/office/drawing/2014/main" xmlns="" id="{D7101B9D-AE50-41C9-8BF5-8F3B3D191087}"/>
              </a:ext>
            </a:extLst>
          </p:cNvPr>
          <p:cNvSpPr/>
          <p:nvPr/>
        </p:nvSpPr>
        <p:spPr>
          <a:xfrm flipH="1">
            <a:off x="1025506" y="3245344"/>
            <a:ext cx="1999047" cy="738664"/>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Découvrir le sens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à la lumière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du Christ</a:t>
            </a:r>
          </a:p>
        </p:txBody>
      </p:sp>
      <p:sp>
        <p:nvSpPr>
          <p:cNvPr id="12" name="Rectangle 11">
            <a:extLst>
              <a:ext uri="{FF2B5EF4-FFF2-40B4-BE49-F238E27FC236}">
                <a16:creationId xmlns:a16="http://schemas.microsoft.com/office/drawing/2014/main" xmlns="" id="{311EF95E-E1F2-4C2A-98E2-65CF817AC3DB}"/>
              </a:ext>
            </a:extLst>
          </p:cNvPr>
          <p:cNvSpPr/>
          <p:nvPr/>
        </p:nvSpPr>
        <p:spPr>
          <a:xfrm flipH="1">
            <a:off x="7548568" y="4974401"/>
            <a:ext cx="1456376" cy="52322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Aimer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comme Jésus</a:t>
            </a:r>
          </a:p>
        </p:txBody>
      </p:sp>
      <p:sp>
        <p:nvSpPr>
          <p:cNvPr id="13" name="Rectangle 12">
            <a:extLst>
              <a:ext uri="{FF2B5EF4-FFF2-40B4-BE49-F238E27FC236}">
                <a16:creationId xmlns:a16="http://schemas.microsoft.com/office/drawing/2014/main" xmlns="" id="{67526230-6617-4328-B79F-698DE1461A37}"/>
              </a:ext>
            </a:extLst>
          </p:cNvPr>
          <p:cNvSpPr/>
          <p:nvPr/>
        </p:nvSpPr>
        <p:spPr>
          <a:xfrm flipH="1">
            <a:off x="4120402" y="3129953"/>
            <a:ext cx="1999047" cy="52322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Reconnaître Dieu</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dans sa vie</a:t>
            </a:r>
          </a:p>
        </p:txBody>
      </p:sp>
      <p:sp>
        <p:nvSpPr>
          <p:cNvPr id="14" name="Rectangle 13">
            <a:extLst>
              <a:ext uri="{FF2B5EF4-FFF2-40B4-BE49-F238E27FC236}">
                <a16:creationId xmlns:a16="http://schemas.microsoft.com/office/drawing/2014/main" xmlns="" id="{95D65D6C-00F9-499C-BC95-9FF96BC5AF14}"/>
              </a:ext>
            </a:extLst>
          </p:cNvPr>
          <p:cNvSpPr/>
          <p:nvPr/>
        </p:nvSpPr>
        <p:spPr>
          <a:xfrm flipH="1">
            <a:off x="2562486" y="4022802"/>
            <a:ext cx="1999047" cy="52322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Discerner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comme Jésus</a:t>
            </a:r>
          </a:p>
        </p:txBody>
      </p:sp>
    </p:spTree>
    <p:extLst>
      <p:ext uri="{BB962C8B-B14F-4D97-AF65-F5344CB8AC3E}">
        <p14:creationId xmlns:p14="http://schemas.microsoft.com/office/powerpoint/2010/main" xmlns="" val="2617225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953389FF-0052-4E0F-AC71-185DEA0DA89D}"/>
              </a:ext>
            </a:extLst>
          </p:cNvPr>
          <p:cNvSpPr>
            <a:spLocks noGrp="1"/>
          </p:cNvSpPr>
          <p:nvPr>
            <p:ph type="title"/>
          </p:nvPr>
        </p:nvSpPr>
        <p:spPr>
          <a:xfrm>
            <a:off x="2627784" y="740600"/>
            <a:ext cx="6130481" cy="1143000"/>
          </a:xfrm>
        </p:spPr>
        <p:txBody>
          <a:bodyPr>
            <a:normAutofit fontScale="90000"/>
          </a:bodyPr>
          <a:lstStyle/>
          <a:p>
            <a:r>
              <a:rPr lang="fr-CA" dirty="0">
                <a:solidFill>
                  <a:schemeClr val="bg1"/>
                </a:solidFill>
              </a:rPr>
              <a:t>La promesse du Ressuscité</a:t>
            </a:r>
            <a:endParaRPr lang="fr-CA" sz="2400" dirty="0">
              <a:solidFill>
                <a:schemeClr val="bg1"/>
              </a:solidFill>
            </a:endParaRPr>
          </a:p>
        </p:txBody>
      </p:sp>
      <p:pic>
        <p:nvPicPr>
          <p:cNvPr id="7" name="Image 6" descr="Résultat de recherche d'images pour &quot;esprit saint&quot;">
            <a:extLst>
              <a:ext uri="{FF2B5EF4-FFF2-40B4-BE49-F238E27FC236}">
                <a16:creationId xmlns:a16="http://schemas.microsoft.com/office/drawing/2014/main" xmlns="" id="{18934B34-508D-4E0C-B843-1B6249DA62BD}"/>
              </a:ext>
            </a:extLst>
          </p:cNvPr>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5735" y="402145"/>
            <a:ext cx="8372530" cy="1321520"/>
          </a:xfrm>
          <a:prstGeom prst="rect">
            <a:avLst/>
          </a:prstGeom>
          <a:noFill/>
          <a:ln>
            <a:noFill/>
          </a:ln>
          <a:effectLst>
            <a:reflection stA="50000" endPos="65000" dist="50800" dir="5400000" sy="-100000" algn="bl" rotWithShape="0"/>
          </a:effectLst>
        </p:spPr>
      </p:pic>
      <p:sp>
        <p:nvSpPr>
          <p:cNvPr id="3" name="Rectangle 2">
            <a:extLst>
              <a:ext uri="{FF2B5EF4-FFF2-40B4-BE49-F238E27FC236}">
                <a16:creationId xmlns:a16="http://schemas.microsoft.com/office/drawing/2014/main" xmlns="" id="{DCDB367B-C9A8-4748-85D5-AF954BB041AA}"/>
              </a:ext>
            </a:extLst>
          </p:cNvPr>
          <p:cNvSpPr/>
          <p:nvPr/>
        </p:nvSpPr>
        <p:spPr>
          <a:xfrm>
            <a:off x="1865170" y="800335"/>
            <a:ext cx="5413663" cy="923330"/>
          </a:xfrm>
          <a:prstGeom prst="rect">
            <a:avLst/>
          </a:prstGeom>
          <a:noFill/>
        </p:spPr>
        <p:txBody>
          <a:bodyPr wrap="none" lIns="91440" tIns="45720" rIns="91440" bIns="45720">
            <a:spAutoFit/>
          </a:bodyPr>
          <a:lstStyle/>
          <a:p>
            <a:pPr algn="ctr"/>
            <a:r>
              <a:rPr lang="fr-FR"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Le fruit </a:t>
            </a:r>
            <a:r>
              <a:rPr lang="fr-FR"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de l’Esprit</a:t>
            </a:r>
          </a:p>
        </p:txBody>
      </p:sp>
      <p:pic>
        <p:nvPicPr>
          <p:cNvPr id="10" name="Image 9">
            <a:extLst>
              <a:ext uri="{FF2B5EF4-FFF2-40B4-BE49-F238E27FC236}">
                <a16:creationId xmlns:a16="http://schemas.microsoft.com/office/drawing/2014/main" xmlns="" id="{3A06F27B-C553-45EB-81CD-9A8D7636D7CA}"/>
              </a:ext>
            </a:extLst>
          </p:cNvPr>
          <p:cNvPicPr>
            <a:picLocks noChangeAspect="1"/>
          </p:cNvPicPr>
          <p:nvPr/>
        </p:nvPicPr>
        <p:blipFill>
          <a:blip r:embed="rId4" cstate="print"/>
          <a:stretch>
            <a:fillRect/>
          </a:stretch>
        </p:blipFill>
        <p:spPr>
          <a:xfrm>
            <a:off x="4478574" y="1943335"/>
            <a:ext cx="4252790" cy="4698320"/>
          </a:xfrm>
          <a:prstGeom prst="rect">
            <a:avLst/>
          </a:prstGeom>
        </p:spPr>
      </p:pic>
      <p:pic>
        <p:nvPicPr>
          <p:cNvPr id="5" name="Image 4" descr="Une image contenant fruit, raisin&#10;&#10;Description générée automatiquement">
            <a:extLst>
              <a:ext uri="{FF2B5EF4-FFF2-40B4-BE49-F238E27FC236}">
                <a16:creationId xmlns:a16="http://schemas.microsoft.com/office/drawing/2014/main" xmlns="" id="{E18C31DF-D4FC-4060-97FF-AAE51A5E66FC}"/>
              </a:ext>
            </a:extLst>
          </p:cNvPr>
          <p:cNvPicPr>
            <a:picLocks noChangeAspect="1"/>
          </p:cNvPicPr>
          <p:nvPr/>
        </p:nvPicPr>
        <p:blipFill rotWithShape="1">
          <a:blip r:embed="rId5" cstate="print">
            <a:extLst>
              <a:ext uri="{28A0092B-C50C-407E-A947-70E740481C1C}">
                <a14:useLocalDpi xmlns:a14="http://schemas.microsoft.com/office/drawing/2010/main" xmlns="" val="0"/>
              </a:ext>
            </a:extLst>
          </a:blip>
          <a:srcRect l="16880" r="28235"/>
          <a:stretch/>
        </p:blipFill>
        <p:spPr>
          <a:xfrm>
            <a:off x="412636" y="1943335"/>
            <a:ext cx="3868014" cy="4698320"/>
          </a:xfrm>
          <a:prstGeom prst="rect">
            <a:avLst/>
          </a:prstGeom>
        </p:spPr>
      </p:pic>
    </p:spTree>
    <p:extLst>
      <p:ext uri="{BB962C8B-B14F-4D97-AF65-F5344CB8AC3E}">
        <p14:creationId xmlns:p14="http://schemas.microsoft.com/office/powerpoint/2010/main" xmlns="" val="1237353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5131A"/>
        </a:solidFill>
        <a:effectLst/>
      </p:bgPr>
    </p:bg>
    <p:spTree>
      <p:nvGrpSpPr>
        <p:cNvPr id="1" name=""/>
        <p:cNvGrpSpPr/>
        <p:nvPr/>
      </p:nvGrpSpPr>
      <p:grpSpPr>
        <a:xfrm>
          <a:off x="0" y="0"/>
          <a:ext cx="0" cy="0"/>
          <a:chOff x="0" y="0"/>
          <a:chExt cx="0" cy="0"/>
        </a:xfrm>
      </p:grpSpPr>
      <p:pic>
        <p:nvPicPr>
          <p:cNvPr id="7" name="Image 6" descr="Une image contenant plante, extérieur, arbre, jaune&#10;&#10;Description générée automatiquement">
            <a:extLst>
              <a:ext uri="{FF2B5EF4-FFF2-40B4-BE49-F238E27FC236}">
                <a16:creationId xmlns:a16="http://schemas.microsoft.com/office/drawing/2014/main" xmlns="" id="{9B73B995-3EE2-422A-B557-46F8C872E53C}"/>
              </a:ext>
            </a:extLst>
          </p:cNvPr>
          <p:cNvPicPr>
            <a:picLocks noChangeAspect="1"/>
          </p:cNvPicPr>
          <p:nvPr/>
        </p:nvPicPr>
        <p:blipFill rotWithShape="1">
          <a:blip r:embed="rId3" cstate="print">
            <a:extLst>
              <a:ext uri="{28A0092B-C50C-407E-A947-70E740481C1C}">
                <a14:useLocalDpi xmlns:a14="http://schemas.microsoft.com/office/drawing/2010/main" xmlns="" val="0"/>
              </a:ext>
            </a:extLst>
          </a:blip>
          <a:srcRect l="15405" t="2189" r="8108" b="11763"/>
          <a:stretch/>
        </p:blipFill>
        <p:spPr>
          <a:xfrm>
            <a:off x="0" y="0"/>
            <a:ext cx="9144000" cy="6858000"/>
          </a:xfrm>
          <a:prstGeom prst="rect">
            <a:avLst/>
          </a:prstGeom>
        </p:spPr>
      </p:pic>
      <p:sp>
        <p:nvSpPr>
          <p:cNvPr id="4" name="Rectangle 3">
            <a:extLst>
              <a:ext uri="{FF2B5EF4-FFF2-40B4-BE49-F238E27FC236}">
                <a16:creationId xmlns:a16="http://schemas.microsoft.com/office/drawing/2014/main" xmlns="" id="{7E040F9A-2E9E-4109-B5E7-C7CE92836F67}"/>
              </a:ext>
            </a:extLst>
          </p:cNvPr>
          <p:cNvSpPr/>
          <p:nvPr/>
        </p:nvSpPr>
        <p:spPr>
          <a:xfrm>
            <a:off x="0" y="901401"/>
            <a:ext cx="6642847" cy="1692771"/>
          </a:xfrm>
          <a:prstGeom prst="rect">
            <a:avLst/>
          </a:prstGeom>
        </p:spPr>
        <p:txBody>
          <a:bodyPr wrap="square">
            <a:spAutoFit/>
          </a:bodyPr>
          <a:lstStyle/>
          <a:p>
            <a:pPr algn="ctr">
              <a:spcAft>
                <a:spcPts val="0"/>
              </a:spcAft>
            </a:pPr>
            <a:r>
              <a:rPr lang="fr-CA" sz="2600" b="1" dirty="0">
                <a:solidFill>
                  <a:srgbClr val="FFFFFF"/>
                </a:solidFill>
                <a:latin typeface="Century Gothic" panose="020B0502020202020204" pitchFamily="34" charset="0"/>
                <a:ea typeface="Times New Roman" panose="02020603050405020304" pitchFamily="18" charset="0"/>
                <a:cs typeface="Times New Roman" panose="02020603050405020304" pitchFamily="18" charset="0"/>
              </a:rPr>
              <a:t>Les dons de la grâce sont variés, </a:t>
            </a:r>
          </a:p>
          <a:p>
            <a:pPr algn="ctr">
              <a:spcAft>
                <a:spcPts val="0"/>
              </a:spcAft>
            </a:pPr>
            <a:r>
              <a:rPr lang="fr-CA" sz="2600" b="1" dirty="0">
                <a:solidFill>
                  <a:srgbClr val="FFFFFF"/>
                </a:solidFill>
                <a:latin typeface="Century Gothic" panose="020B0502020202020204" pitchFamily="34" charset="0"/>
                <a:ea typeface="Times New Roman" panose="02020603050405020304" pitchFamily="18" charset="0"/>
                <a:cs typeface="Times New Roman" panose="02020603050405020304" pitchFamily="18" charset="0"/>
              </a:rPr>
              <a:t>mais c’est le même Esprit. </a:t>
            </a:r>
            <a:endParaRPr lang="fr-CA" sz="2600" dirty="0">
              <a:latin typeface="Century Gothic" panose="020B0502020202020204" pitchFamily="34" charset="0"/>
              <a:ea typeface="Times New Roman" panose="02020603050405020304" pitchFamily="18" charset="0"/>
              <a:cs typeface="Times New Roman" panose="02020603050405020304" pitchFamily="18" charset="0"/>
            </a:endParaRPr>
          </a:p>
          <a:p>
            <a:pPr algn="ctr">
              <a:spcAft>
                <a:spcPts val="0"/>
              </a:spcAft>
            </a:pPr>
            <a:r>
              <a:rPr lang="fr-CA" sz="2600" b="1" dirty="0">
                <a:solidFill>
                  <a:srgbClr val="FFFFFF"/>
                </a:solidFill>
                <a:latin typeface="Century Gothic" panose="020B0502020202020204" pitchFamily="34" charset="0"/>
                <a:ea typeface="Times New Roman" panose="02020603050405020304" pitchFamily="18" charset="0"/>
                <a:cs typeface="Times New Roman" panose="02020603050405020304" pitchFamily="18" charset="0"/>
              </a:rPr>
              <a:t>Les services sont variés, </a:t>
            </a:r>
          </a:p>
          <a:p>
            <a:pPr algn="ctr">
              <a:spcAft>
                <a:spcPts val="0"/>
              </a:spcAft>
            </a:pPr>
            <a:r>
              <a:rPr lang="fr-CA" sz="2600" b="1" dirty="0">
                <a:solidFill>
                  <a:srgbClr val="FFFFFF"/>
                </a:solidFill>
                <a:latin typeface="Century Gothic" panose="020B0502020202020204" pitchFamily="34" charset="0"/>
                <a:ea typeface="Times New Roman" panose="02020603050405020304" pitchFamily="18" charset="0"/>
                <a:cs typeface="Times New Roman" panose="02020603050405020304" pitchFamily="18" charset="0"/>
              </a:rPr>
              <a:t>mais c’est le même Seigneur. </a:t>
            </a:r>
            <a:endParaRPr lang="fr-CA" sz="2600" dirty="0">
              <a:latin typeface="Century Gothic" panose="020B0502020202020204"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7300A0D9-576C-4144-90FC-A454F7042D75}"/>
              </a:ext>
            </a:extLst>
          </p:cNvPr>
          <p:cNvSpPr/>
          <p:nvPr/>
        </p:nvSpPr>
        <p:spPr>
          <a:xfrm>
            <a:off x="4685554" y="4012329"/>
            <a:ext cx="4458446" cy="2893100"/>
          </a:xfrm>
          <a:prstGeom prst="rect">
            <a:avLst/>
          </a:prstGeom>
        </p:spPr>
        <p:txBody>
          <a:bodyPr wrap="square">
            <a:spAutoFit/>
          </a:bodyPr>
          <a:lstStyle/>
          <a:p>
            <a:pPr algn="ctr">
              <a:spcAft>
                <a:spcPts val="0"/>
              </a:spcAft>
            </a:pPr>
            <a:r>
              <a:rPr lang="fr-CA" sz="2500" b="1" dirty="0">
                <a:solidFill>
                  <a:srgbClr val="FFFFFF"/>
                </a:solidFill>
                <a:latin typeface="Century Gothic" panose="020B0502020202020204" pitchFamily="34" charset="0"/>
                <a:ea typeface="Times New Roman" panose="02020603050405020304" pitchFamily="18" charset="0"/>
                <a:cs typeface="Times New Roman" panose="02020603050405020304" pitchFamily="18" charset="0"/>
              </a:rPr>
              <a:t>Les activités sont variées, </a:t>
            </a:r>
          </a:p>
          <a:p>
            <a:pPr algn="ctr">
              <a:spcAft>
                <a:spcPts val="0"/>
              </a:spcAft>
            </a:pPr>
            <a:r>
              <a:rPr lang="fr-CA" sz="2500" b="1" dirty="0">
                <a:solidFill>
                  <a:srgbClr val="FFFFFF"/>
                </a:solidFill>
                <a:latin typeface="Century Gothic" panose="020B0502020202020204" pitchFamily="34" charset="0"/>
                <a:ea typeface="Times New Roman" panose="02020603050405020304" pitchFamily="18" charset="0"/>
                <a:cs typeface="Times New Roman" panose="02020603050405020304" pitchFamily="18" charset="0"/>
              </a:rPr>
              <a:t>mais c’est le même Dieu </a:t>
            </a:r>
          </a:p>
          <a:p>
            <a:pPr algn="ctr">
              <a:spcAft>
                <a:spcPts val="0"/>
              </a:spcAft>
            </a:pPr>
            <a:r>
              <a:rPr lang="fr-CA" sz="2500" b="1" dirty="0">
                <a:solidFill>
                  <a:srgbClr val="FFFFFF"/>
                </a:solidFill>
                <a:latin typeface="Century Gothic" panose="020B0502020202020204" pitchFamily="34" charset="0"/>
                <a:ea typeface="Times New Roman" panose="02020603050405020304" pitchFamily="18" charset="0"/>
                <a:cs typeface="Times New Roman" panose="02020603050405020304" pitchFamily="18" charset="0"/>
              </a:rPr>
              <a:t>qui agit en tout et en tous. </a:t>
            </a:r>
            <a:endParaRPr lang="fr-CA" sz="2500" dirty="0">
              <a:latin typeface="Century Gothic" panose="020B0502020202020204" pitchFamily="34" charset="0"/>
              <a:ea typeface="Times New Roman" panose="02020603050405020304" pitchFamily="18" charset="0"/>
              <a:cs typeface="Times New Roman" panose="02020603050405020304" pitchFamily="18" charset="0"/>
            </a:endParaRPr>
          </a:p>
          <a:p>
            <a:pPr algn="ctr">
              <a:spcAft>
                <a:spcPts val="0"/>
              </a:spcAft>
            </a:pPr>
            <a:r>
              <a:rPr lang="fr-CA" sz="2500" b="1" dirty="0">
                <a:solidFill>
                  <a:srgbClr val="FFFFFF"/>
                </a:solidFill>
                <a:latin typeface="Century Gothic" panose="020B0502020202020204" pitchFamily="34" charset="0"/>
                <a:ea typeface="Times New Roman" panose="02020603050405020304" pitchFamily="18" charset="0"/>
                <a:cs typeface="Times New Roman" panose="02020603050405020304" pitchFamily="18" charset="0"/>
              </a:rPr>
              <a:t>À chacun est donnée </a:t>
            </a:r>
          </a:p>
          <a:p>
            <a:pPr algn="ctr">
              <a:spcAft>
                <a:spcPts val="0"/>
              </a:spcAft>
            </a:pPr>
            <a:r>
              <a:rPr lang="fr-CA" sz="2500" b="1" dirty="0">
                <a:solidFill>
                  <a:srgbClr val="FFFFFF"/>
                </a:solidFill>
                <a:latin typeface="Century Gothic" panose="020B0502020202020204" pitchFamily="34" charset="0"/>
                <a:ea typeface="Times New Roman" panose="02020603050405020304" pitchFamily="18" charset="0"/>
                <a:cs typeface="Times New Roman" panose="02020603050405020304" pitchFamily="18" charset="0"/>
              </a:rPr>
              <a:t>la manifestation de l’Esprit </a:t>
            </a:r>
          </a:p>
          <a:p>
            <a:pPr algn="ctr">
              <a:spcAft>
                <a:spcPts val="0"/>
              </a:spcAft>
            </a:pPr>
            <a:r>
              <a:rPr lang="fr-CA" sz="2500" b="1" dirty="0">
                <a:solidFill>
                  <a:srgbClr val="FFFFFF"/>
                </a:solidFill>
                <a:latin typeface="Century Gothic" panose="020B0502020202020204" pitchFamily="34" charset="0"/>
                <a:ea typeface="Times New Roman" panose="02020603050405020304" pitchFamily="18" charset="0"/>
                <a:cs typeface="Times New Roman" panose="02020603050405020304" pitchFamily="18" charset="0"/>
              </a:rPr>
              <a:t>en vue du bien.</a:t>
            </a:r>
          </a:p>
          <a:p>
            <a:pPr algn="ctr">
              <a:spcAft>
                <a:spcPts val="0"/>
              </a:spcAft>
            </a:pPr>
            <a:r>
              <a:rPr lang="fr-CA" sz="2500" b="1" dirty="0">
                <a:solidFill>
                  <a:srgbClr val="FFFFFF"/>
                </a:solidFill>
                <a:latin typeface="Century Gothic" panose="020B0502020202020204" pitchFamily="34" charset="0"/>
                <a:ea typeface="Times New Roman" panose="02020603050405020304" pitchFamily="18" charset="0"/>
                <a:cs typeface="Times New Roman" panose="02020603050405020304" pitchFamily="18" charset="0"/>
              </a:rPr>
              <a:t>(1 Co 12,4-7)</a:t>
            </a:r>
            <a:endParaRPr lang="fr-CA" sz="2500" dirty="0">
              <a:effectLst/>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443573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CCEE14BC-299D-4556-B787-103C3B37783B}"/>
              </a:ext>
            </a:extLst>
          </p:cNvPr>
          <p:cNvPicPr>
            <a:picLocks noChangeAspect="1"/>
          </p:cNvPicPr>
          <p:nvPr/>
        </p:nvPicPr>
        <p:blipFill rotWithShape="1">
          <a:blip r:embed="rId3" cstate="print"/>
          <a:srcRect l="19277" r="6619"/>
          <a:stretch/>
        </p:blipFill>
        <p:spPr>
          <a:xfrm>
            <a:off x="-3761" y="0"/>
            <a:ext cx="9147761" cy="6858000"/>
          </a:xfrm>
          <a:prstGeom prst="rect">
            <a:avLst/>
          </a:prstGeom>
        </p:spPr>
      </p:pic>
      <p:sp>
        <p:nvSpPr>
          <p:cNvPr id="3" name="Sous-titre 2">
            <a:extLst>
              <a:ext uri="{FF2B5EF4-FFF2-40B4-BE49-F238E27FC236}">
                <a16:creationId xmlns:a16="http://schemas.microsoft.com/office/drawing/2014/main" xmlns="" id="{14196C92-8703-4A83-A509-7200765D95F4}"/>
              </a:ext>
            </a:extLst>
          </p:cNvPr>
          <p:cNvSpPr>
            <a:spLocks noGrp="1"/>
          </p:cNvSpPr>
          <p:nvPr>
            <p:ph type="subTitle" idx="1"/>
          </p:nvPr>
        </p:nvSpPr>
        <p:spPr>
          <a:xfrm>
            <a:off x="583323" y="268016"/>
            <a:ext cx="8276897" cy="2695902"/>
          </a:xfrm>
          <a:gradFill>
            <a:gsLst>
              <a:gs pos="0">
                <a:schemeClr val="accent1">
                  <a:lumMod val="5000"/>
                  <a:lumOff val="95000"/>
                  <a:alpha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fr-FR" sz="2800" dirty="0">
                <a:latin typeface="Verdana" panose="020B0604030504040204" pitchFamily="34" charset="0"/>
                <a:ea typeface="Verdana" panose="020B0604030504040204" pitchFamily="34" charset="0"/>
              </a:rPr>
              <a:t> Le vent souffle où il veut : </a:t>
            </a:r>
          </a:p>
          <a:p>
            <a:r>
              <a:rPr lang="fr-FR" sz="2800" dirty="0">
                <a:latin typeface="Verdana" panose="020B0604030504040204" pitchFamily="34" charset="0"/>
                <a:ea typeface="Verdana" panose="020B0604030504040204" pitchFamily="34" charset="0"/>
              </a:rPr>
              <a:t>tu entends sa voix, </a:t>
            </a:r>
          </a:p>
          <a:p>
            <a:r>
              <a:rPr lang="fr-FR" sz="2800" dirty="0">
                <a:latin typeface="Verdana" panose="020B0604030504040204" pitchFamily="34" charset="0"/>
                <a:ea typeface="Verdana" panose="020B0604030504040204" pitchFamily="34" charset="0"/>
              </a:rPr>
              <a:t>mais tu ne sais ni d’où il vient ni où il va. </a:t>
            </a:r>
          </a:p>
          <a:p>
            <a:r>
              <a:rPr lang="fr-FR" sz="2800" dirty="0">
                <a:latin typeface="Verdana" panose="020B0604030504040204" pitchFamily="34" charset="0"/>
                <a:ea typeface="Verdana" panose="020B0604030504040204" pitchFamily="34" charset="0"/>
              </a:rPr>
              <a:t>Il en est ainsi pour qui est né </a:t>
            </a:r>
          </a:p>
          <a:p>
            <a:r>
              <a:rPr lang="fr-FR" sz="2800" dirty="0">
                <a:latin typeface="Verdana" panose="020B0604030504040204" pitchFamily="34" charset="0"/>
                <a:ea typeface="Verdana" panose="020B0604030504040204" pitchFamily="34" charset="0"/>
              </a:rPr>
              <a:t>du souffle de l’Esprit. (</a:t>
            </a:r>
            <a:r>
              <a:rPr lang="fr-FR" sz="2800" dirty="0" err="1">
                <a:latin typeface="Verdana" panose="020B0604030504040204" pitchFamily="34" charset="0"/>
                <a:ea typeface="Verdana" panose="020B0604030504040204" pitchFamily="34" charset="0"/>
              </a:rPr>
              <a:t>Jn</a:t>
            </a:r>
            <a:r>
              <a:rPr lang="fr-FR" sz="2800" dirty="0">
                <a:latin typeface="Verdana" panose="020B0604030504040204" pitchFamily="34" charset="0"/>
                <a:ea typeface="Verdana" panose="020B0604030504040204" pitchFamily="34" charset="0"/>
              </a:rPr>
              <a:t> 3,8)</a:t>
            </a:r>
            <a:endParaRPr lang="fr-CA" sz="2800" dirty="0">
              <a:latin typeface="Verdana" panose="020B0604030504040204" pitchFamily="34" charset="0"/>
              <a:ea typeface="Verdana" panose="020B0604030504040204" pitchFamily="34" charset="0"/>
            </a:endParaRPr>
          </a:p>
        </p:txBody>
      </p:sp>
      <p:sp>
        <p:nvSpPr>
          <p:cNvPr id="6" name="Titre 1">
            <a:extLst>
              <a:ext uri="{FF2B5EF4-FFF2-40B4-BE49-F238E27FC236}">
                <a16:creationId xmlns:a16="http://schemas.microsoft.com/office/drawing/2014/main" xmlns="" id="{7E2C34EF-09F8-4424-A0C3-6C11EA76AB16}"/>
              </a:ext>
            </a:extLst>
          </p:cNvPr>
          <p:cNvSpPr txBox="1">
            <a:spLocks/>
          </p:cNvSpPr>
          <p:nvPr/>
        </p:nvSpPr>
        <p:spPr>
          <a:xfrm>
            <a:off x="583323" y="3894083"/>
            <a:ext cx="3561845" cy="1606477"/>
          </a:xfrm>
          <a:prstGeom prst="rect">
            <a:avLst/>
          </a:prstGeom>
          <a:scene3d>
            <a:camera prst="isometricOffAxis1Righ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500" b="1" dirty="0">
                <a:solidFill>
                  <a:schemeClr val="tx2">
                    <a:lumMod val="75000"/>
                  </a:schemeClr>
                </a:solidFill>
              </a:rPr>
              <a:t>L’Esprit, ça change quoi dans ma vie?</a:t>
            </a:r>
          </a:p>
        </p:txBody>
      </p:sp>
    </p:spTree>
    <p:extLst>
      <p:ext uri="{BB962C8B-B14F-4D97-AF65-F5344CB8AC3E}">
        <p14:creationId xmlns:p14="http://schemas.microsoft.com/office/powerpoint/2010/main" xmlns="" val="716753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xmlns="" id="{5A97FF88-1CB4-495C-9504-FD36296B35C7}"/>
              </a:ext>
            </a:extLst>
          </p:cNvPr>
          <p:cNvPicPr>
            <a:picLocks noChangeAspect="1"/>
          </p:cNvPicPr>
          <p:nvPr/>
        </p:nvPicPr>
        <p:blipFill>
          <a:blip r:embed="rId3" cstate="print"/>
          <a:stretch>
            <a:fillRect/>
          </a:stretch>
        </p:blipFill>
        <p:spPr>
          <a:xfrm>
            <a:off x="-705255" y="0"/>
            <a:ext cx="9849255" cy="6858000"/>
          </a:xfrm>
          <a:prstGeom prst="rect">
            <a:avLst/>
          </a:prstGeom>
        </p:spPr>
      </p:pic>
      <p:sp>
        <p:nvSpPr>
          <p:cNvPr id="3" name="Rectangle 2">
            <a:extLst>
              <a:ext uri="{FF2B5EF4-FFF2-40B4-BE49-F238E27FC236}">
                <a16:creationId xmlns:a16="http://schemas.microsoft.com/office/drawing/2014/main" xmlns="" id="{6B082BBB-061D-45E0-8931-B4153AFF4660}"/>
              </a:ext>
            </a:extLst>
          </p:cNvPr>
          <p:cNvSpPr/>
          <p:nvPr/>
        </p:nvSpPr>
        <p:spPr>
          <a:xfrm>
            <a:off x="179512" y="144062"/>
            <a:ext cx="8229600" cy="6334106"/>
          </a:xfrm>
          <a:prstGeom prst="rect">
            <a:avLst/>
          </a:prstGeom>
        </p:spPr>
        <p:txBody>
          <a:bodyPr wrap="square">
            <a:spAutoFit/>
          </a:bodyPr>
          <a:lstStyle/>
          <a:p>
            <a:pPr algn="ctr">
              <a:lnSpc>
                <a:spcPct val="107000"/>
              </a:lnSpc>
              <a:spcAft>
                <a:spcPts val="800"/>
              </a:spcAft>
            </a:pPr>
            <a:r>
              <a:rPr lang="fr-CA" sz="2000" b="1" u="sng" dirty="0">
                <a:solidFill>
                  <a:srgbClr val="4472C4"/>
                </a:solidFill>
                <a:latin typeface="Verdana" panose="020B0604030504040204" pitchFamily="34" charset="0"/>
                <a:ea typeface="Calibri" panose="020F0502020204030204" pitchFamily="34" charset="0"/>
                <a:cs typeface="Times New Roman" panose="02020603050405020304" pitchFamily="18" charset="0"/>
              </a:rPr>
              <a:t>CREDO ou Symbole des Apôtres</a:t>
            </a:r>
            <a:endParaRPr lang="fr-CA" sz="2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4472C4"/>
                </a:solidFill>
                <a:latin typeface="Verdana" panose="020B0604030504040204" pitchFamily="34" charset="0"/>
                <a:ea typeface="Calibri" panose="020F0502020204030204" pitchFamily="34" charset="0"/>
                <a:cs typeface="Times New Roman" panose="02020603050405020304" pitchFamily="18" charset="0"/>
              </a:rPr>
              <a:t> </a:t>
            </a: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Je crois en Dieu, le Père tout-puissant, </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créateur du ciel et de la terre ;</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0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 </a:t>
            </a:r>
            <a:endParaRPr lang="fr-CA" sz="1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et en Jésus-Christ, son Fils unique, notre Seigneur,</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qui a été conçu du Saint-Esprit, est né de la Vierge Marie,</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a souffert sous Ponce Pilate, a été crucifié,</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est mort et a été enseveli, est descendu aux enfers,</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le troisième jour est ressuscité des morts, est monté aux cieux,</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est assis à la droite de Dieu le Père tout-puissant,</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d’où il viendra juger les vivants et les morts.</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0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 </a:t>
            </a:r>
          </a:p>
          <a:p>
            <a:pPr algn="ctr">
              <a:lnSpc>
                <a:spcPct val="107000"/>
              </a:lnSpc>
              <a:spcAft>
                <a:spcPts val="800"/>
              </a:spcAft>
            </a:pPr>
            <a:endParaRPr lang="fr-CA" sz="10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 </a:t>
            </a:r>
          </a:p>
          <a:p>
            <a:pPr algn="ctr">
              <a:lnSpc>
                <a:spcPct val="107000"/>
              </a:lnSpc>
              <a:spcAft>
                <a:spcPts val="800"/>
              </a:spcAft>
            </a:pP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à la sainte Église catholique, à la communion des saints,</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à la rémission des péchés, à la résurrection de la chair,</a:t>
            </a:r>
            <a:endParaRPr lang="fr-CA" sz="16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CA" sz="1600" b="1" dirty="0">
                <a:solidFill>
                  <a:srgbClr val="FFFFFF"/>
                </a:solidFill>
                <a:latin typeface="Verdana" panose="020B0604030504040204" pitchFamily="34" charset="0"/>
                <a:ea typeface="Calibri" panose="020F0502020204030204" pitchFamily="34" charset="0"/>
                <a:cs typeface="Times New Roman" panose="02020603050405020304" pitchFamily="18" charset="0"/>
              </a:rPr>
              <a:t>à la vie éternelle. Amen.</a:t>
            </a:r>
            <a:endParaRPr lang="fr-CA"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ous-titre 2">
            <a:extLst>
              <a:ext uri="{FF2B5EF4-FFF2-40B4-BE49-F238E27FC236}">
                <a16:creationId xmlns:a16="http://schemas.microsoft.com/office/drawing/2014/main" xmlns="" id="{B9B54957-2F6C-49E7-8536-EE0639A5FF3E}"/>
              </a:ext>
            </a:extLst>
          </p:cNvPr>
          <p:cNvSpPr txBox="1">
            <a:spLocks/>
          </p:cNvSpPr>
          <p:nvPr/>
        </p:nvSpPr>
        <p:spPr>
          <a:xfrm>
            <a:off x="1685739" y="4577445"/>
            <a:ext cx="5217145" cy="640014"/>
          </a:xfrm>
          <a:prstGeom prst="rect">
            <a:avLst/>
          </a:prstGeom>
          <a:gradFill>
            <a:gsLst>
              <a:gs pos="0">
                <a:schemeClr val="accent1">
                  <a:lumMod val="5000"/>
                  <a:lumOff val="95000"/>
                  <a:alpha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CA" sz="4000" b="1" dirty="0">
                <a:solidFill>
                  <a:schemeClr val="tx2">
                    <a:lumMod val="50000"/>
                  </a:schemeClr>
                </a:solidFill>
              </a:rPr>
              <a:t>Je crois en l’Esprit saint,</a:t>
            </a:r>
            <a:endParaRPr lang="fr-CA" dirty="0"/>
          </a:p>
        </p:txBody>
      </p:sp>
    </p:spTree>
    <p:extLst>
      <p:ext uri="{BB962C8B-B14F-4D97-AF65-F5344CB8AC3E}">
        <p14:creationId xmlns:p14="http://schemas.microsoft.com/office/powerpoint/2010/main" xmlns="" val="2034057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5D73B59A-FA19-4688-AF62-B6B1D22F9D11}"/>
              </a:ext>
            </a:extLst>
          </p:cNvPr>
          <p:cNvPicPr>
            <a:picLocks noChangeAspect="1"/>
          </p:cNvPicPr>
          <p:nvPr/>
        </p:nvPicPr>
        <p:blipFill rotWithShape="1">
          <a:blip r:embed="rId3" cstate="print"/>
          <a:srcRect t="10383" r="2" b="18556"/>
          <a:stretch/>
        </p:blipFill>
        <p:spPr>
          <a:xfrm>
            <a:off x="20" y="10"/>
            <a:ext cx="9143980" cy="6857990"/>
          </a:xfrm>
          <a:prstGeom prst="rect">
            <a:avLst/>
          </a:prstGeom>
        </p:spPr>
      </p:pic>
      <p:sp>
        <p:nvSpPr>
          <p:cNvPr id="11" name="Rectangle 10">
            <a:extLst>
              <a:ext uri="{FF2B5EF4-FFF2-40B4-BE49-F238E27FC236}">
                <a16:creationId xmlns:a16="http://schemas.microsoft.com/office/drawing/2014/main" xmlns="" id="{AE5DFD56-E4E0-445C-9CE5-A161F0D42695}"/>
              </a:ext>
            </a:extLst>
          </p:cNvPr>
          <p:cNvSpPr/>
          <p:nvPr/>
        </p:nvSpPr>
        <p:spPr>
          <a:xfrm>
            <a:off x="268013" y="335845"/>
            <a:ext cx="7630511" cy="6186309"/>
          </a:xfrm>
          <a:prstGeom prst="rect">
            <a:avLst/>
          </a:prstGeom>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13500000" scaled="1"/>
          </a:gradFill>
        </p:spPr>
        <p:txBody>
          <a:bodyPr wrap="square">
            <a:spAutoFit/>
          </a:bodyPr>
          <a:lstStyle/>
          <a:p>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Esprit du Seigneur,</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il m'arrive parfois de manquer de souffle.</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Je ne sais pas avancer, où aller.</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Je ne sais pas quoi faire. Je ne sais pas te prier.</a:t>
            </a:r>
          </a:p>
          <a:p>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Viens me donner ton souffle de vie,</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car en moi, sans toi, tout est triste, tout est mort.</a:t>
            </a:r>
          </a:p>
          <a:p>
            <a:endPar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endParaRPr>
          </a:p>
          <a:p>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Viens rallumer mon feu intérieur </a:t>
            </a:r>
          </a:p>
          <a:p>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sur les braises de mes habitudes.</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Donne-moi un cœur brulant </a:t>
            </a:r>
          </a:p>
          <a:p>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qui déborde de courage et d'audace.</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Donne-moi un cœur capable d'aimer.</a:t>
            </a:r>
          </a:p>
          <a:p>
            <a:endPar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endParaRPr>
          </a:p>
          <a:p>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Donne-moi l'intelligence pour te comprendre.</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Quand tout me paraît mêlé, compliqué, difficile,</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donne-moi la sagesse de ta Parole.</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Viens calmer mes tempêtes, rassurer mes doutes,</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et enlever tout ce qui me cache les signes de ta présence.</a:t>
            </a:r>
          </a:p>
        </p:txBody>
      </p:sp>
    </p:spTree>
    <p:extLst>
      <p:ext uri="{BB962C8B-B14F-4D97-AF65-F5344CB8AC3E}">
        <p14:creationId xmlns:p14="http://schemas.microsoft.com/office/powerpoint/2010/main" xmlns="" val="1336867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13500000" scaled="1"/>
        </a:gra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5D73B59A-FA19-4688-AF62-B6B1D22F9D11}"/>
              </a:ext>
            </a:extLst>
          </p:cNvPr>
          <p:cNvPicPr>
            <a:picLocks noChangeAspect="1"/>
          </p:cNvPicPr>
          <p:nvPr/>
        </p:nvPicPr>
        <p:blipFill rotWithShape="1">
          <a:blip r:embed="rId3" cstate="print"/>
          <a:srcRect t="10383" r="2" b="18556"/>
          <a:stretch/>
        </p:blipFill>
        <p:spPr>
          <a:xfrm>
            <a:off x="20" y="22469"/>
            <a:ext cx="9143980" cy="6857990"/>
          </a:xfrm>
          <a:prstGeom prst="rect">
            <a:avLst/>
          </a:prstGeom>
        </p:spPr>
      </p:pic>
      <p:sp>
        <p:nvSpPr>
          <p:cNvPr id="4" name="Rectangle 3">
            <a:extLst>
              <a:ext uri="{FF2B5EF4-FFF2-40B4-BE49-F238E27FC236}">
                <a16:creationId xmlns:a16="http://schemas.microsoft.com/office/drawing/2014/main" xmlns="" id="{13D3E338-06E5-423E-BAFC-D255D7FAAB68}"/>
              </a:ext>
            </a:extLst>
          </p:cNvPr>
          <p:cNvSpPr/>
          <p:nvPr/>
        </p:nvSpPr>
        <p:spPr>
          <a:xfrm>
            <a:off x="378371" y="1117314"/>
            <a:ext cx="8008884" cy="5509200"/>
          </a:xfrm>
          <a:prstGeom prst="rect">
            <a:avLst/>
          </a:prstGeom>
          <a:gradFill flip="none" rotWithShape="1">
            <a:gsLst>
              <a:gs pos="0">
                <a:schemeClr val="accent1">
                  <a:tint val="66000"/>
                  <a:satMod val="160000"/>
                  <a:alpha val="20000"/>
                </a:schemeClr>
              </a:gs>
              <a:gs pos="50000">
                <a:schemeClr val="accent1">
                  <a:tint val="44500"/>
                  <a:satMod val="160000"/>
                </a:schemeClr>
              </a:gs>
              <a:gs pos="100000">
                <a:schemeClr val="accent1">
                  <a:tint val="23500"/>
                  <a:satMod val="160000"/>
                </a:schemeClr>
              </a:gs>
            </a:gsLst>
            <a:lin ang="13500000" scaled="1"/>
            <a:tileRect/>
          </a:gradFill>
        </p:spPr>
        <p:txBody>
          <a:bodyPr wrap="square">
            <a:spAutoFit/>
          </a:bodyPr>
          <a:lstStyle/>
          <a:p>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Donne-moi la force de m'engager dans mon milieu,</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là, où il y a tellement de souffrances et de blessés.</a:t>
            </a:r>
          </a:p>
          <a:p>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Donne-moi ta paix et ta joie</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pour que ma vie se déroule en beauté et en bonté,</a:t>
            </a:r>
          </a:p>
          <a:p>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irriguée en profondeur à ta source de vie.</a:t>
            </a:r>
          </a:p>
          <a:p>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Viens m’apprendre à écouter et à discerner.</a:t>
            </a:r>
          </a:p>
          <a:p>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Je ne te demande pas d'agir à ma place.</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J'ai surtout besoin de sentir l’effet de ta présence</a:t>
            </a:r>
          </a:p>
          <a:p>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qui assouplie mes raideurs et transforme mes peurs.</a:t>
            </a:r>
          </a:p>
          <a:p>
            <a:endPar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endParaRPr>
          </a:p>
          <a:p>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Aide-moi à entendre, moi aussi, cette parole</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qui a remué les apôtres: "Ne crains pas... je suis là."</a:t>
            </a:r>
          </a:p>
          <a:p>
            <a:endPar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endParaRPr>
          </a:p>
          <a:p>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Esprit Saint, souffle de Dieu, remplis les voiles de ma vie!</a:t>
            </a:r>
            <a:b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br>
            <a:r>
              <a:rPr lang="fr-FR" sz="2200" dirty="0">
                <a:solidFill>
                  <a:srgbClr val="333333"/>
                </a:solidFill>
                <a:latin typeface="Tahoma" panose="020B0604030504040204" pitchFamily="34" charset="0"/>
                <a:ea typeface="Tahoma" panose="020B0604030504040204" pitchFamily="34" charset="0"/>
                <a:cs typeface="Tahoma" panose="020B0604030504040204" pitchFamily="34" charset="0"/>
              </a:rPr>
              <a:t>Amen.</a:t>
            </a:r>
          </a:p>
        </p:txBody>
      </p:sp>
    </p:spTree>
    <p:extLst>
      <p:ext uri="{BB962C8B-B14F-4D97-AF65-F5344CB8AC3E}">
        <p14:creationId xmlns:p14="http://schemas.microsoft.com/office/powerpoint/2010/main" xmlns="" val="4303427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AD2EA"/>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xmlns="" id="{5A1F46C4-637D-44BB-80C2-7BECA19FDDDD}"/>
              </a:ext>
            </a:extLst>
          </p:cNvPr>
          <p:cNvPicPr>
            <a:picLocks noChangeAspect="1"/>
          </p:cNvPicPr>
          <p:nvPr/>
        </p:nvPicPr>
        <p:blipFill rotWithShape="1">
          <a:blip r:embed="rId3" cstate="print"/>
          <a:srcRect t="32928" b="12966"/>
          <a:stretch/>
        </p:blipFill>
        <p:spPr>
          <a:xfrm>
            <a:off x="20" y="10"/>
            <a:ext cx="9143980" cy="4102464"/>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7" name="Espace réservé du contenu 2">
            <a:extLst>
              <a:ext uri="{FF2B5EF4-FFF2-40B4-BE49-F238E27FC236}">
                <a16:creationId xmlns:a16="http://schemas.microsoft.com/office/drawing/2014/main" xmlns="" id="{FFABBA95-8C71-4D22-9F64-32DE9E231830}"/>
              </a:ext>
            </a:extLst>
          </p:cNvPr>
          <p:cNvSpPr>
            <a:spLocks noGrp="1"/>
          </p:cNvSpPr>
          <p:nvPr>
            <p:ph idx="1"/>
          </p:nvPr>
        </p:nvSpPr>
        <p:spPr>
          <a:xfrm>
            <a:off x="2802447" y="4739796"/>
            <a:ext cx="6090033" cy="1509935"/>
          </a:xfrm>
        </p:spPr>
        <p:txBody>
          <a:bodyPr anchor="ctr">
            <a:noAutofit/>
          </a:bodyPr>
          <a:lstStyle/>
          <a:p>
            <a:pPr>
              <a:lnSpc>
                <a:spcPct val="90000"/>
              </a:lnSpc>
            </a:pPr>
            <a:r>
              <a:rPr lang="fr-CA" sz="2600" dirty="0">
                <a:solidFill>
                  <a:srgbClr val="000000"/>
                </a:solidFill>
                <a:latin typeface="Verdana" panose="020B0604030504040204" pitchFamily="34" charset="0"/>
                <a:ea typeface="Verdana" panose="020B0604030504040204" pitchFamily="34" charset="0"/>
              </a:rPr>
              <a:t>Quand je suis </a:t>
            </a:r>
            <a:r>
              <a:rPr lang="fr-CA" sz="2600" dirty="0" err="1">
                <a:solidFill>
                  <a:srgbClr val="000000"/>
                </a:solidFill>
                <a:latin typeface="Verdana" panose="020B0604030504040204" pitchFamily="34" charset="0"/>
                <a:ea typeface="Verdana" panose="020B0604030504040204" pitchFamily="34" charset="0"/>
              </a:rPr>
              <a:t>arrivé</a:t>
            </a:r>
            <a:r>
              <a:rPr lang="fr-CA" sz="2600" err="1">
                <a:solidFill>
                  <a:srgbClr val="000000"/>
                </a:solidFill>
                <a:latin typeface="Verdana" panose="020B0604030504040204" pitchFamily="34" charset="0"/>
                <a:ea typeface="Verdana" panose="020B0604030504040204" pitchFamily="34" charset="0"/>
              </a:rPr>
              <a:t>.</a:t>
            </a:r>
            <a:r>
              <a:rPr lang="fr-CA" sz="2600">
                <a:solidFill>
                  <a:srgbClr val="000000"/>
                </a:solidFill>
                <a:latin typeface="Verdana" panose="020B0604030504040204" pitchFamily="34" charset="0"/>
                <a:ea typeface="Verdana" panose="020B0604030504040204" pitchFamily="34" charset="0"/>
              </a:rPr>
              <a:t>e </a:t>
            </a:r>
            <a:r>
              <a:rPr lang="fr-CA" sz="2600" dirty="0">
                <a:solidFill>
                  <a:srgbClr val="000000"/>
                </a:solidFill>
                <a:latin typeface="Verdana" panose="020B0604030504040204" pitchFamily="34" charset="0"/>
                <a:ea typeface="Verdana" panose="020B0604030504040204" pitchFamily="34" charset="0"/>
              </a:rPr>
              <a:t>en début de rencontre, j’étais…</a:t>
            </a:r>
          </a:p>
          <a:p>
            <a:pPr>
              <a:lnSpc>
                <a:spcPct val="90000"/>
              </a:lnSpc>
            </a:pPr>
            <a:endParaRPr lang="fr-CA" sz="2600" dirty="0">
              <a:solidFill>
                <a:srgbClr val="000000"/>
              </a:solidFill>
              <a:latin typeface="Verdana" panose="020B0604030504040204" pitchFamily="34" charset="0"/>
              <a:ea typeface="Verdana" panose="020B0604030504040204" pitchFamily="34" charset="0"/>
            </a:endParaRPr>
          </a:p>
          <a:p>
            <a:pPr>
              <a:lnSpc>
                <a:spcPct val="90000"/>
              </a:lnSpc>
            </a:pPr>
            <a:r>
              <a:rPr lang="fr-CA" sz="2600" dirty="0">
                <a:solidFill>
                  <a:srgbClr val="000000"/>
                </a:solidFill>
                <a:latin typeface="Verdana" panose="020B0604030504040204" pitchFamily="34" charset="0"/>
                <a:ea typeface="Verdana" panose="020B0604030504040204" pitchFamily="34" charset="0"/>
              </a:rPr>
              <a:t>Au terme de cette rencontre,     je pars…</a:t>
            </a:r>
          </a:p>
        </p:txBody>
      </p:sp>
      <p:sp>
        <p:nvSpPr>
          <p:cNvPr id="10" name="Titre 1">
            <a:extLst>
              <a:ext uri="{FF2B5EF4-FFF2-40B4-BE49-F238E27FC236}">
                <a16:creationId xmlns:a16="http://schemas.microsoft.com/office/drawing/2014/main" xmlns="" id="{5E60C2C3-C324-42A6-949B-4165C9183C85}"/>
              </a:ext>
            </a:extLst>
          </p:cNvPr>
          <p:cNvSpPr txBox="1">
            <a:spLocks/>
          </p:cNvSpPr>
          <p:nvPr/>
        </p:nvSpPr>
        <p:spPr>
          <a:xfrm>
            <a:off x="269174" y="5126359"/>
            <a:ext cx="2635596" cy="736808"/>
          </a:xfrm>
          <a:prstGeom prst="rect">
            <a:avLst/>
          </a:prstGeom>
          <a:scene3d>
            <a:camera prst="isometricOffAxis1Right"/>
            <a:lightRig rig="threePt" dir="t"/>
          </a:scene3d>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A" sz="3500" b="1" dirty="0">
                <a:solidFill>
                  <a:schemeClr val="tx2">
                    <a:lumMod val="75000"/>
                  </a:schemeClr>
                </a:solidFill>
              </a:rPr>
              <a:t>Évaluation</a:t>
            </a:r>
          </a:p>
        </p:txBody>
      </p:sp>
      <p:pic>
        <p:nvPicPr>
          <p:cNvPr id="11" name="Graphique 10" descr="Empreintes">
            <a:extLst>
              <a:ext uri="{FF2B5EF4-FFF2-40B4-BE49-F238E27FC236}">
                <a16:creationId xmlns:a16="http://schemas.microsoft.com/office/drawing/2014/main" xmlns="" id="{7C4ABD1F-5DB8-4C06-B068-9CEF98706C5C}"/>
              </a:ext>
            </a:extLst>
          </p:cNvPr>
          <p:cNvPicPr>
            <a:picLocks noChangeAspect="1"/>
          </p:cNvPicPr>
          <p:nvPr/>
        </p:nvPicPr>
        <p:blipFill>
          <a:blip r:embed="rId4" cstate="print">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tretch>
            <a:fillRect/>
          </a:stretch>
        </p:blipFill>
        <p:spPr>
          <a:xfrm>
            <a:off x="884757" y="4145510"/>
            <a:ext cx="914400" cy="1150686"/>
          </a:xfrm>
          <a:prstGeom prst="rect">
            <a:avLst/>
          </a:prstGeom>
          <a:scene3d>
            <a:camera prst="perspectiveRelaxed" fov="2400000">
              <a:rot lat="17973601" lon="0" rev="0"/>
            </a:camera>
            <a:lightRig rig="threePt" dir="t"/>
          </a:scene3d>
        </p:spPr>
      </p:pic>
    </p:spTree>
    <p:extLst>
      <p:ext uri="{BB962C8B-B14F-4D97-AF65-F5344CB8AC3E}">
        <p14:creationId xmlns:p14="http://schemas.microsoft.com/office/powerpoint/2010/main" xmlns="" val="1238700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xmlns="" id="{86BCAF43-A8D8-4ADC-A33D-08BFED7BE044}"/>
              </a:ext>
            </a:extLst>
          </p:cNvPr>
          <p:cNvPicPr>
            <a:picLocks noChangeAspect="1"/>
          </p:cNvPicPr>
          <p:nvPr/>
        </p:nvPicPr>
        <p:blipFill>
          <a:blip r:embed="rId3" cstate="print">
            <a:extLst>
              <a:ext uri="{28A0092B-C50C-407E-A947-70E740481C1C}">
                <a14:useLocalDpi xmlns:a14="http://schemas.microsoft.com/office/drawing/2010/main" xmlns="" val="0"/>
              </a:ext>
            </a:extLst>
          </a:blip>
          <a:srcRect/>
          <a:stretch/>
        </p:blipFill>
        <p:spPr>
          <a:xfrm>
            <a:off x="0" y="0"/>
            <a:ext cx="9143999" cy="3408040"/>
          </a:xfrm>
          <a:prstGeom prst="rect">
            <a:avLst/>
          </a:prstGeom>
        </p:spPr>
      </p:pic>
      <p:sp>
        <p:nvSpPr>
          <p:cNvPr id="9" name="ZoneTexte 8">
            <a:extLst>
              <a:ext uri="{FF2B5EF4-FFF2-40B4-BE49-F238E27FC236}">
                <a16:creationId xmlns:a16="http://schemas.microsoft.com/office/drawing/2014/main" xmlns="" id="{25A1A7C4-AF24-48B4-995D-508F671CA133}"/>
              </a:ext>
            </a:extLst>
          </p:cNvPr>
          <p:cNvSpPr txBox="1"/>
          <p:nvPr/>
        </p:nvSpPr>
        <p:spPr>
          <a:xfrm>
            <a:off x="622762" y="3429000"/>
            <a:ext cx="7668852" cy="2954655"/>
          </a:xfrm>
          <a:prstGeom prst="rect">
            <a:avLst/>
          </a:prstGeom>
          <a:noFill/>
        </p:spPr>
        <p:txBody>
          <a:bodyPr wrap="square" rtlCol="0">
            <a:spAutoFit/>
          </a:bodyPr>
          <a:lstStyle/>
          <a:p>
            <a:r>
              <a:rPr lang="fr-CA" b="1" dirty="0">
                <a:solidFill>
                  <a:srgbClr val="070206"/>
                </a:solidFill>
                <a:latin typeface="Century Gothic" panose="020B0502020202020204" pitchFamily="34" charset="0"/>
              </a:rPr>
              <a:t>Conception et rédaction: </a:t>
            </a:r>
          </a:p>
          <a:p>
            <a:r>
              <a:rPr lang="fr-CA" b="1" dirty="0">
                <a:solidFill>
                  <a:srgbClr val="472A26"/>
                </a:solidFill>
                <a:latin typeface="Century Gothic" panose="020B0502020202020204" pitchFamily="34" charset="0"/>
              </a:rPr>
              <a:t>	Lyne Groulx, responsable du catéchuménat, 	</a:t>
            </a:r>
          </a:p>
          <a:p>
            <a:r>
              <a:rPr lang="fr-CA" b="1" dirty="0">
                <a:solidFill>
                  <a:srgbClr val="472A26"/>
                </a:solidFill>
                <a:latin typeface="Century Gothic" panose="020B0502020202020204" pitchFamily="34" charset="0"/>
              </a:rPr>
              <a:t>	Diocèse Saint-Jean-Longueuil</a:t>
            </a:r>
          </a:p>
          <a:p>
            <a:endParaRPr lang="fr-CA" sz="800" b="1" dirty="0">
              <a:solidFill>
                <a:srgbClr val="472A26"/>
              </a:solidFill>
              <a:latin typeface="Century Gothic" panose="020B0502020202020204" pitchFamily="34" charset="0"/>
            </a:endParaRPr>
          </a:p>
          <a:p>
            <a:r>
              <a:rPr lang="fr-CA" b="1" dirty="0">
                <a:solidFill>
                  <a:srgbClr val="070206"/>
                </a:solidFill>
                <a:latin typeface="Century Gothic" panose="020B0502020202020204" pitchFamily="34" charset="0"/>
              </a:rPr>
              <a:t>Équipe de collaboration à la rédaction: </a:t>
            </a:r>
          </a:p>
          <a:p>
            <a:r>
              <a:rPr lang="fr-CA" b="1" dirty="0">
                <a:solidFill>
                  <a:srgbClr val="472A26"/>
                </a:solidFill>
                <a:latin typeface="Century Gothic" panose="020B0502020202020204" pitchFamily="34" charset="0"/>
              </a:rPr>
              <a:t>	Suzanne Desrochers, Office de la Catéchèse du Québec</a:t>
            </a:r>
          </a:p>
          <a:p>
            <a:r>
              <a:rPr lang="fr-CA" b="1" dirty="0">
                <a:solidFill>
                  <a:srgbClr val="472A26"/>
                </a:solidFill>
                <a:latin typeface="Century Gothic" panose="020B0502020202020204" pitchFamily="34" charset="0"/>
              </a:rPr>
              <a:t>	Carole Harrison, membre de l’équipe du catéchuménat, 	Diocèse de Québec</a:t>
            </a:r>
          </a:p>
          <a:p>
            <a:endParaRPr lang="fr-CA" sz="800" b="1" dirty="0">
              <a:solidFill>
                <a:srgbClr val="472A26"/>
              </a:solidFill>
              <a:latin typeface="Century Gothic" panose="020B0502020202020204" pitchFamily="34" charset="0"/>
            </a:endParaRPr>
          </a:p>
          <a:p>
            <a:r>
              <a:rPr lang="fr-CA" b="1" dirty="0">
                <a:latin typeface="Century Gothic" panose="020B0502020202020204" pitchFamily="34" charset="0"/>
              </a:rPr>
              <a:t>Texte biblique: </a:t>
            </a:r>
            <a:r>
              <a:rPr lang="fr-CA" b="1" dirty="0">
                <a:solidFill>
                  <a:srgbClr val="472A26"/>
                </a:solidFill>
                <a:latin typeface="Century Gothic" panose="020B0502020202020204" pitchFamily="34" charset="0"/>
              </a:rPr>
              <a:t>Traduction liturgique de la Bible, </a:t>
            </a:r>
            <a:r>
              <a:rPr lang="fr-CA" dirty="0">
                <a:solidFill>
                  <a:srgbClr val="472A26"/>
                </a:solidFill>
                <a:latin typeface="Century Gothic" panose="020B0502020202020204" pitchFamily="34" charset="0"/>
                <a:hlinkClick r:id="rId4">
                  <a:extLst>
                    <a:ext uri="{A12FA001-AC4F-418D-AE19-62706E023703}">
                      <ahyp:hlinkClr xmlns:ahyp="http://schemas.microsoft.com/office/drawing/2018/hyperlinkcolor" xmlns="" val="tx"/>
                    </a:ext>
                  </a:extLst>
                </a:hlinkClick>
              </a:rPr>
              <a:t>aelf.org/bible</a:t>
            </a:r>
            <a:endParaRPr lang="fr-CA" b="1" dirty="0">
              <a:solidFill>
                <a:srgbClr val="472A26"/>
              </a:solidFill>
              <a:latin typeface="Century Gothic" panose="020B0502020202020204" pitchFamily="34" charset="0"/>
            </a:endParaRPr>
          </a:p>
          <a:p>
            <a:endParaRPr lang="fr-CA" sz="800" b="1" dirty="0">
              <a:solidFill>
                <a:srgbClr val="472A26"/>
              </a:solidFill>
              <a:latin typeface="Century Gothic" panose="020B0502020202020204" pitchFamily="34" charset="0"/>
            </a:endParaRPr>
          </a:p>
          <a:p>
            <a:r>
              <a:rPr lang="fr-CA" b="1" dirty="0">
                <a:solidFill>
                  <a:srgbClr val="070206"/>
                </a:solidFill>
                <a:latin typeface="Century Gothic" panose="020B0502020202020204" pitchFamily="34" charset="0"/>
              </a:rPr>
              <a:t>Images et vidéos: </a:t>
            </a:r>
          </a:p>
        </p:txBody>
      </p:sp>
      <p:pic>
        <p:nvPicPr>
          <p:cNvPr id="13" name="Image 12">
            <a:extLst>
              <a:ext uri="{FF2B5EF4-FFF2-40B4-BE49-F238E27FC236}">
                <a16:creationId xmlns:a16="http://schemas.microsoft.com/office/drawing/2014/main" xmlns="" id="{4CC004B0-BFC5-450A-9848-4F7D85FFCE8C}"/>
              </a:ext>
            </a:extLst>
          </p:cNvPr>
          <p:cNvPicPr>
            <a:picLocks noChangeAspect="1"/>
          </p:cNvPicPr>
          <p:nvPr/>
        </p:nvPicPr>
        <p:blipFill>
          <a:blip r:embed="rId5" cstate="print"/>
          <a:stretch>
            <a:fillRect/>
          </a:stretch>
        </p:blipFill>
        <p:spPr>
          <a:xfrm>
            <a:off x="6583583" y="6110391"/>
            <a:ext cx="916189" cy="637771"/>
          </a:xfrm>
          <a:prstGeom prst="rect">
            <a:avLst/>
          </a:prstGeom>
        </p:spPr>
      </p:pic>
      <p:pic>
        <p:nvPicPr>
          <p:cNvPr id="14" name="Image 13">
            <a:extLst>
              <a:ext uri="{FF2B5EF4-FFF2-40B4-BE49-F238E27FC236}">
                <a16:creationId xmlns:a16="http://schemas.microsoft.com/office/drawing/2014/main" xmlns="" id="{715387D2-D7C8-4736-AF12-DEBBE3EBFB61}"/>
              </a:ext>
            </a:extLst>
          </p:cNvPr>
          <p:cNvPicPr>
            <a:picLocks noChangeAspect="1"/>
          </p:cNvPicPr>
          <p:nvPr/>
        </p:nvPicPr>
        <p:blipFill>
          <a:blip r:embed="rId6" cstate="print"/>
          <a:stretch>
            <a:fillRect/>
          </a:stretch>
        </p:blipFill>
        <p:spPr>
          <a:xfrm>
            <a:off x="7706549" y="6216047"/>
            <a:ext cx="1170131" cy="420516"/>
          </a:xfrm>
          <a:prstGeom prst="rect">
            <a:avLst/>
          </a:prstGeom>
        </p:spPr>
      </p:pic>
      <p:pic>
        <p:nvPicPr>
          <p:cNvPr id="15" name="Image 14">
            <a:extLst>
              <a:ext uri="{FF2B5EF4-FFF2-40B4-BE49-F238E27FC236}">
                <a16:creationId xmlns:a16="http://schemas.microsoft.com/office/drawing/2014/main" xmlns="" id="{41C36ED7-3258-4111-88E1-9B6DBB792A1E}"/>
              </a:ext>
            </a:extLst>
          </p:cNvPr>
          <p:cNvPicPr>
            <a:picLocks noChangeAspect="1"/>
          </p:cNvPicPr>
          <p:nvPr/>
        </p:nvPicPr>
        <p:blipFill>
          <a:blip r:embed="rId7" cstate="print"/>
          <a:stretch>
            <a:fillRect/>
          </a:stretch>
        </p:blipFill>
        <p:spPr>
          <a:xfrm>
            <a:off x="4067944" y="6110392"/>
            <a:ext cx="2279700" cy="631827"/>
          </a:xfrm>
          <a:prstGeom prst="rect">
            <a:avLst/>
          </a:prstGeom>
        </p:spPr>
      </p:pic>
      <p:pic>
        <p:nvPicPr>
          <p:cNvPr id="16" name="Image 15">
            <a:extLst>
              <a:ext uri="{FF2B5EF4-FFF2-40B4-BE49-F238E27FC236}">
                <a16:creationId xmlns:a16="http://schemas.microsoft.com/office/drawing/2014/main" xmlns="" id="{2D56C5A0-28E0-4320-B772-6ACD91E74E80}"/>
              </a:ext>
            </a:extLst>
          </p:cNvPr>
          <p:cNvPicPr>
            <a:picLocks noChangeAspect="1"/>
          </p:cNvPicPr>
          <p:nvPr/>
        </p:nvPicPr>
        <p:blipFill>
          <a:blip r:embed="rId8" cstate="print"/>
          <a:stretch>
            <a:fillRect/>
          </a:stretch>
        </p:blipFill>
        <p:spPr>
          <a:xfrm>
            <a:off x="2709039" y="6037075"/>
            <a:ext cx="1152128" cy="357943"/>
          </a:xfrm>
          <a:prstGeom prst="rect">
            <a:avLst/>
          </a:prstGeom>
        </p:spPr>
      </p:pic>
    </p:spTree>
    <p:extLst>
      <p:ext uri="{BB962C8B-B14F-4D97-AF65-F5344CB8AC3E}">
        <p14:creationId xmlns:p14="http://schemas.microsoft.com/office/powerpoint/2010/main" xmlns="" val="213431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xmlns="" id="{CCEE14BC-299D-4556-B787-103C3B37783B}"/>
              </a:ext>
            </a:extLst>
          </p:cNvPr>
          <p:cNvPicPr>
            <a:picLocks noChangeAspect="1"/>
          </p:cNvPicPr>
          <p:nvPr/>
        </p:nvPicPr>
        <p:blipFill rotWithShape="1">
          <a:blip r:embed="rId3" cstate="print"/>
          <a:srcRect l="19277" r="6619"/>
          <a:stretch/>
        </p:blipFill>
        <p:spPr>
          <a:xfrm>
            <a:off x="-3761" y="0"/>
            <a:ext cx="9147761" cy="6858000"/>
          </a:xfrm>
          <a:prstGeom prst="rect">
            <a:avLst/>
          </a:prstGeom>
        </p:spPr>
      </p:pic>
      <p:sp>
        <p:nvSpPr>
          <p:cNvPr id="3" name="Sous-titre 2">
            <a:extLst>
              <a:ext uri="{FF2B5EF4-FFF2-40B4-BE49-F238E27FC236}">
                <a16:creationId xmlns:a16="http://schemas.microsoft.com/office/drawing/2014/main" xmlns="" id="{14196C92-8703-4A83-A509-7200765D95F4}"/>
              </a:ext>
            </a:extLst>
          </p:cNvPr>
          <p:cNvSpPr>
            <a:spLocks noGrp="1"/>
          </p:cNvSpPr>
          <p:nvPr>
            <p:ph type="subTitle" idx="1"/>
          </p:nvPr>
        </p:nvSpPr>
        <p:spPr>
          <a:xfrm>
            <a:off x="362309" y="302520"/>
            <a:ext cx="6600099" cy="2958263"/>
          </a:xfrm>
          <a:gradFill>
            <a:gsLst>
              <a:gs pos="0">
                <a:schemeClr val="accent1">
                  <a:lumMod val="5000"/>
                  <a:lumOff val="95000"/>
                  <a:alpha val="2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normAutofit/>
          </a:bodyPr>
          <a:lstStyle/>
          <a:p>
            <a:r>
              <a:rPr lang="fr-FR" sz="5600" dirty="0">
                <a:latin typeface="Verdana" panose="020B0604030504040204" pitchFamily="34" charset="0"/>
                <a:ea typeface="Verdana" panose="020B0604030504040204" pitchFamily="34" charset="0"/>
              </a:rPr>
              <a:t>L’Esprit saint?</a:t>
            </a:r>
          </a:p>
          <a:p>
            <a:r>
              <a:rPr lang="fr-FR" sz="5600" dirty="0">
                <a:latin typeface="Verdana" panose="020B0604030504040204" pitchFamily="34" charset="0"/>
                <a:ea typeface="Verdana" panose="020B0604030504040204" pitchFamily="34" charset="0"/>
              </a:rPr>
              <a:t>Un seul Esprit,</a:t>
            </a:r>
          </a:p>
          <a:p>
            <a:r>
              <a:rPr lang="fr-FR" sz="5600" dirty="0">
                <a:latin typeface="Verdana" panose="020B0604030504040204" pitchFamily="34" charset="0"/>
                <a:ea typeface="Verdana" panose="020B0604030504040204" pitchFamily="34" charset="0"/>
              </a:rPr>
              <a:t>plusieurs images!</a:t>
            </a:r>
            <a:endParaRPr lang="fr-CA" sz="5600" dirty="0">
              <a:latin typeface="Verdana" panose="020B0604030504040204" pitchFamily="34" charset="0"/>
              <a:ea typeface="Verdana" panose="020B0604030504040204" pitchFamily="34" charset="0"/>
            </a:endParaRPr>
          </a:p>
        </p:txBody>
      </p:sp>
      <p:pic>
        <p:nvPicPr>
          <p:cNvPr id="1028" name="Picture 4" descr="Conseil Informatique | Tegralis">
            <a:extLst>
              <a:ext uri="{FF2B5EF4-FFF2-40B4-BE49-F238E27FC236}">
                <a16:creationId xmlns:a16="http://schemas.microsoft.com/office/drawing/2014/main" xmlns="" id="{931A3F7F-6732-4A8E-86BD-0787A753A174}"/>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494825">
            <a:off x="-396815" y="5372163"/>
            <a:ext cx="3902042" cy="18097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onseil Informatique | Tegralis">
            <a:extLst>
              <a:ext uri="{FF2B5EF4-FFF2-40B4-BE49-F238E27FC236}">
                <a16:creationId xmlns:a16="http://schemas.microsoft.com/office/drawing/2014/main" xmlns="" id="{F3C3D911-1BCE-4E67-8099-C64687E4307E}"/>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1127404">
            <a:off x="3662358" y="5165004"/>
            <a:ext cx="3147923" cy="1809750"/>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Conseil Informatique | Tegralis">
            <a:extLst>
              <a:ext uri="{FF2B5EF4-FFF2-40B4-BE49-F238E27FC236}">
                <a16:creationId xmlns:a16="http://schemas.microsoft.com/office/drawing/2014/main" xmlns="" id="{0FE713D0-E94E-469E-835C-5D2C06E2716F}"/>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20323402">
            <a:off x="6740296" y="4310677"/>
            <a:ext cx="2727101" cy="18097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002619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57">
            <a:extLst>
              <a:ext uri="{FF2B5EF4-FFF2-40B4-BE49-F238E27FC236}">
                <a16:creationId xmlns:a16="http://schemas.microsoft.com/office/drawing/2014/main" xmlns="" id="{922F19F4-FE70-43DC-856F-2CE5F521DC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59">
            <a:extLst>
              <a:ext uri="{FF2B5EF4-FFF2-40B4-BE49-F238E27FC236}">
                <a16:creationId xmlns:a16="http://schemas.microsoft.com/office/drawing/2014/main" xmlns=""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62849"/>
            <a:ext cx="548639" cy="673460"/>
            <a:chOff x="3940602" y="308034"/>
            <a:chExt cx="2116791" cy="3428999"/>
          </a:xfrm>
          <a:solidFill>
            <a:schemeClr val="accent4"/>
          </a:solidFill>
        </p:grpSpPr>
        <p:sp>
          <p:nvSpPr>
            <p:cNvPr id="61" name="Rectangle 60">
              <a:extLst>
                <a:ext uri="{FF2B5EF4-FFF2-40B4-BE49-F238E27FC236}">
                  <a16:creationId xmlns:a16="http://schemas.microsoft.com/office/drawing/2014/main" xmlns=""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a:extLst>
              <a:ext uri="{FF2B5EF4-FFF2-40B4-BE49-F238E27FC236}">
                <a16:creationId xmlns:a16="http://schemas.microsoft.com/office/drawing/2014/main" xmlns=""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0060" y="656150"/>
            <a:ext cx="4193090"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835981FF-EA2C-4C3B-AD7C-E14E05BC2CEE}"/>
              </a:ext>
            </a:extLst>
          </p:cNvPr>
          <p:cNvSpPr>
            <a:spLocks noGrp="1"/>
          </p:cNvSpPr>
          <p:nvPr>
            <p:ph type="title"/>
          </p:nvPr>
        </p:nvSpPr>
        <p:spPr>
          <a:xfrm>
            <a:off x="1125691" y="498342"/>
            <a:ext cx="2901827" cy="1431591"/>
          </a:xfrm>
        </p:spPr>
        <p:txBody>
          <a:bodyPr anchor="ctr">
            <a:normAutofit/>
          </a:bodyPr>
          <a:lstStyle/>
          <a:p>
            <a:r>
              <a:rPr lang="fr-CA" sz="3000" dirty="0"/>
              <a:t>L’Esprit comme …  </a:t>
            </a:r>
            <a:br>
              <a:rPr lang="fr-CA" sz="3000" dirty="0"/>
            </a:br>
            <a:endParaRPr lang="fr-CA" sz="3000" b="1" dirty="0"/>
          </a:p>
        </p:txBody>
      </p:sp>
      <p:sp>
        <p:nvSpPr>
          <p:cNvPr id="67" name="Rectangle 66">
            <a:extLst>
              <a:ext uri="{FF2B5EF4-FFF2-40B4-BE49-F238E27FC236}">
                <a16:creationId xmlns:a16="http://schemas.microsoft.com/office/drawing/2014/main" xmlns="" id="{395ECC94-3D5E-46A7-A7A1-DE807E1563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5813" y="658367"/>
            <a:ext cx="3539537"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8">
            <a:extLst>
              <a:ext uri="{FF2B5EF4-FFF2-40B4-BE49-F238E27FC236}">
                <a16:creationId xmlns:a16="http://schemas.microsoft.com/office/drawing/2014/main" xmlns="" id="{7E549738-9961-462D-81B7-4A7A446911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5813" y="3530966"/>
            <a:ext cx="3539537"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0">
            <a:extLst>
              <a:ext uri="{FF2B5EF4-FFF2-40B4-BE49-F238E27FC236}">
                <a16:creationId xmlns:a16="http://schemas.microsoft.com/office/drawing/2014/main" xmlns=""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28650" y="6492240"/>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78878AA9-A2BA-4316-9426-CAC122A572E0}"/>
              </a:ext>
            </a:extLst>
          </p:cNvPr>
          <p:cNvSpPr/>
          <p:nvPr/>
        </p:nvSpPr>
        <p:spPr>
          <a:xfrm>
            <a:off x="792522" y="1216443"/>
            <a:ext cx="3135912" cy="923330"/>
          </a:xfrm>
          <a:prstGeom prst="rect">
            <a:avLst/>
          </a:prstGeom>
          <a:noFill/>
        </p:spPr>
        <p:txBody>
          <a:bodyPr wrap="square" lIns="91440" tIns="45720" rIns="91440" bIns="45720">
            <a:spAutoFit/>
          </a:bodyPr>
          <a:lstStyle/>
          <a:p>
            <a:pPr algn="ctr"/>
            <a:r>
              <a:rPr lang="fr-FR" sz="5400" b="0" cap="none" spc="0" dirty="0">
                <a:ln w="0"/>
                <a:solidFill>
                  <a:schemeClr val="tx1"/>
                </a:solidFill>
                <a:effectLst>
                  <a:outerShdw blurRad="38100" dist="19050" dir="2700000" algn="tl" rotWithShape="0">
                    <a:schemeClr val="dk1">
                      <a:alpha val="40000"/>
                    </a:schemeClr>
                  </a:outerShdw>
                </a:effectLst>
              </a:rPr>
              <a:t>de l’eau</a:t>
            </a:r>
          </a:p>
        </p:txBody>
      </p:sp>
      <p:pic>
        <p:nvPicPr>
          <p:cNvPr id="7" name="Cascade - 300">
            <a:hlinkClick r:id="" action="ppaction://media"/>
            <a:extLst>
              <a:ext uri="{FF2B5EF4-FFF2-40B4-BE49-F238E27FC236}">
                <a16:creationId xmlns:a16="http://schemas.microsoft.com/office/drawing/2014/main" xmlns="" id="{93A6EF2C-8C4D-4C32-9E1F-9F7FB738D331}"/>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109111" y="1109378"/>
            <a:ext cx="3272939" cy="1914420"/>
          </a:xfrm>
          <a:prstGeom prst="rect">
            <a:avLst/>
          </a:prstGeom>
        </p:spPr>
      </p:pic>
      <p:sp>
        <p:nvSpPr>
          <p:cNvPr id="3" name="Espace réservé du contenu 2">
            <a:extLst>
              <a:ext uri="{FF2B5EF4-FFF2-40B4-BE49-F238E27FC236}">
                <a16:creationId xmlns:a16="http://schemas.microsoft.com/office/drawing/2014/main" xmlns="" id="{D6115BFA-BA79-45EF-AE45-A5DF4F4F22B7}"/>
              </a:ext>
            </a:extLst>
          </p:cNvPr>
          <p:cNvSpPr>
            <a:spLocks noGrp="1"/>
          </p:cNvSpPr>
          <p:nvPr>
            <p:ph idx="1"/>
          </p:nvPr>
        </p:nvSpPr>
        <p:spPr>
          <a:xfrm>
            <a:off x="5109112" y="3619640"/>
            <a:ext cx="3272938" cy="2507475"/>
          </a:xfrm>
          <a:solidFill>
            <a:schemeClr val="accent1">
              <a:lumMod val="60000"/>
              <a:lumOff val="40000"/>
            </a:schemeClr>
          </a:solidFill>
        </p:spPr>
        <p:txBody>
          <a:bodyPr anchor="ctr">
            <a:noAutofit/>
          </a:bodyPr>
          <a:lstStyle/>
          <a:p>
            <a:pPr>
              <a:lnSpc>
                <a:spcPct val="100000"/>
              </a:lnSpc>
              <a:spcBef>
                <a:spcPts val="0"/>
              </a:spcBef>
              <a:buFont typeface="Wingdings" panose="05000000000000000000" pitchFamily="2" charset="2"/>
              <a:buChar char="v"/>
            </a:pPr>
            <a:r>
              <a:rPr lang="fr-FR" sz="1600" b="1" dirty="0">
                <a:latin typeface="Univers" panose="020B0503020202020204" pitchFamily="34" charset="0"/>
              </a:rPr>
              <a:t>L’eau est une source de vie: </a:t>
            </a:r>
            <a:r>
              <a:rPr lang="fr-FR" sz="1600" i="1" dirty="0">
                <a:latin typeface="Univers" panose="020B0503020202020204" pitchFamily="34" charset="0"/>
              </a:rPr>
              <a:t>le fœtus se développe dans l’eau!</a:t>
            </a:r>
          </a:p>
          <a:p>
            <a:pPr>
              <a:lnSpc>
                <a:spcPct val="100000"/>
              </a:lnSpc>
              <a:spcBef>
                <a:spcPts val="0"/>
              </a:spcBef>
              <a:buFont typeface="Wingdings" panose="05000000000000000000" pitchFamily="2" charset="2"/>
              <a:buChar char="v"/>
            </a:pPr>
            <a:r>
              <a:rPr lang="fr-FR" sz="1600" b="1" dirty="0">
                <a:latin typeface="Univers" panose="020B0503020202020204" pitchFamily="34" charset="0"/>
              </a:rPr>
              <a:t>L’eau favorise la croissance et la fécondité : </a:t>
            </a:r>
            <a:r>
              <a:rPr lang="fr-FR" sz="1600" i="1" dirty="0">
                <a:latin typeface="Univers" panose="020B0503020202020204" pitchFamily="34" charset="0"/>
              </a:rPr>
              <a:t>les êtres vivants ont besoin d’eau pour grandir!</a:t>
            </a:r>
          </a:p>
          <a:p>
            <a:pPr>
              <a:lnSpc>
                <a:spcPct val="100000"/>
              </a:lnSpc>
              <a:spcBef>
                <a:spcPts val="0"/>
              </a:spcBef>
              <a:buFont typeface="Wingdings" panose="05000000000000000000" pitchFamily="2" charset="2"/>
              <a:buChar char="v"/>
            </a:pPr>
            <a:r>
              <a:rPr lang="fr-FR" sz="1600" b="1" dirty="0">
                <a:latin typeface="Univers" panose="020B0503020202020204" pitchFamily="34" charset="0"/>
              </a:rPr>
              <a:t>L’eau purifie et nettoie: </a:t>
            </a:r>
            <a:r>
              <a:rPr lang="fr-FR" sz="1600" i="1" dirty="0">
                <a:latin typeface="Univers" panose="020B0503020202020204" pitchFamily="34" charset="0"/>
              </a:rPr>
              <a:t>se laver les mains!</a:t>
            </a:r>
            <a:endParaRPr lang="fr-CA" sz="1600" i="1" dirty="0">
              <a:latin typeface="Univers" panose="020B0503020202020204" pitchFamily="34" charset="0"/>
            </a:endParaRPr>
          </a:p>
        </p:txBody>
      </p:sp>
      <p:sp>
        <p:nvSpPr>
          <p:cNvPr id="8" name="ZoneTexte 7">
            <a:extLst>
              <a:ext uri="{FF2B5EF4-FFF2-40B4-BE49-F238E27FC236}">
                <a16:creationId xmlns:a16="http://schemas.microsoft.com/office/drawing/2014/main" xmlns="" id="{1F702367-67A7-4CD1-8850-851A7828E97A}"/>
              </a:ext>
            </a:extLst>
          </p:cNvPr>
          <p:cNvSpPr txBox="1"/>
          <p:nvPr/>
        </p:nvSpPr>
        <p:spPr>
          <a:xfrm>
            <a:off x="475193" y="3043435"/>
            <a:ext cx="4193090" cy="3139321"/>
          </a:xfrm>
          <a:prstGeom prst="rect">
            <a:avLst/>
          </a:prstGeom>
          <a:solidFill>
            <a:schemeClr val="accent4">
              <a:lumMod val="60000"/>
              <a:lumOff val="40000"/>
            </a:schemeClr>
          </a:solidFill>
        </p:spPr>
        <p:txBody>
          <a:bodyPr wrap="square" rtlCol="0">
            <a:spAutoFit/>
          </a:bodyPr>
          <a:lstStyle/>
          <a:p>
            <a:pPr algn="just"/>
            <a:r>
              <a:rPr lang="fr-FR" sz="2200" b="1" baseline="30000" dirty="0">
                <a:latin typeface="Avenir Next LT Pro" panose="020B0504020202020204" pitchFamily="34" charset="0"/>
              </a:rPr>
              <a:t>13</a:t>
            </a:r>
            <a:r>
              <a:rPr lang="fr-FR" sz="2200" dirty="0">
                <a:latin typeface="Avenir Next LT Pro" panose="020B0504020202020204" pitchFamily="34" charset="0"/>
              </a:rPr>
              <a:t> Jésus lui répondit : « Quiconque boit de cette eau aura de nouveau soif ; </a:t>
            </a:r>
            <a:r>
              <a:rPr lang="fr-FR" sz="2200" b="1" baseline="30000" dirty="0">
                <a:latin typeface="Avenir Next LT Pro" panose="020B0504020202020204" pitchFamily="34" charset="0"/>
              </a:rPr>
              <a:t>14</a:t>
            </a:r>
            <a:r>
              <a:rPr lang="fr-FR" sz="2200" dirty="0">
                <a:latin typeface="Avenir Next LT Pro" panose="020B0504020202020204" pitchFamily="34" charset="0"/>
              </a:rPr>
              <a:t> mais celui qui boira de l’eau que moi je lui donnerai n’aura plus jamais soif ; et l’eau que je lui donnerai deviendra en lui une source d’eau jaillissant pour la vie éternelle. » (</a:t>
            </a:r>
            <a:r>
              <a:rPr lang="fr-FR" sz="2200" dirty="0" err="1">
                <a:latin typeface="Avenir Next LT Pro" panose="020B0504020202020204" pitchFamily="34" charset="0"/>
              </a:rPr>
              <a:t>Jn</a:t>
            </a:r>
            <a:r>
              <a:rPr lang="fr-FR" sz="2200" dirty="0">
                <a:latin typeface="Avenir Next LT Pro" panose="020B0504020202020204" pitchFamily="34" charset="0"/>
              </a:rPr>
              <a:t> 4,14-15)</a:t>
            </a:r>
          </a:p>
        </p:txBody>
      </p:sp>
    </p:spTree>
    <p:extLst>
      <p:ext uri="{BB962C8B-B14F-4D97-AF65-F5344CB8AC3E}">
        <p14:creationId xmlns:p14="http://schemas.microsoft.com/office/powerpoint/2010/main" xmlns="" val="265432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1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repeatCount="indefinite"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bldLst>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57">
            <a:extLst>
              <a:ext uri="{FF2B5EF4-FFF2-40B4-BE49-F238E27FC236}">
                <a16:creationId xmlns:a16="http://schemas.microsoft.com/office/drawing/2014/main" xmlns="" id="{922F19F4-FE70-43DC-856F-2CE5F521DC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59">
            <a:extLst>
              <a:ext uri="{FF2B5EF4-FFF2-40B4-BE49-F238E27FC236}">
                <a16:creationId xmlns:a16="http://schemas.microsoft.com/office/drawing/2014/main" xmlns=""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62849"/>
            <a:ext cx="548639" cy="673460"/>
            <a:chOff x="3940602" y="308034"/>
            <a:chExt cx="2116791" cy="3428999"/>
          </a:xfrm>
          <a:solidFill>
            <a:schemeClr val="accent4"/>
          </a:solidFill>
        </p:grpSpPr>
        <p:sp>
          <p:nvSpPr>
            <p:cNvPr id="61" name="Rectangle 60">
              <a:extLst>
                <a:ext uri="{FF2B5EF4-FFF2-40B4-BE49-F238E27FC236}">
                  <a16:creationId xmlns:a16="http://schemas.microsoft.com/office/drawing/2014/main" xmlns=""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a:extLst>
              <a:ext uri="{FF2B5EF4-FFF2-40B4-BE49-F238E27FC236}">
                <a16:creationId xmlns:a16="http://schemas.microsoft.com/office/drawing/2014/main" xmlns=""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0060" y="656150"/>
            <a:ext cx="4193090"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835981FF-EA2C-4C3B-AD7C-E14E05BC2CEE}"/>
              </a:ext>
            </a:extLst>
          </p:cNvPr>
          <p:cNvSpPr>
            <a:spLocks noGrp="1"/>
          </p:cNvSpPr>
          <p:nvPr>
            <p:ph type="title"/>
          </p:nvPr>
        </p:nvSpPr>
        <p:spPr>
          <a:xfrm>
            <a:off x="1125691" y="498342"/>
            <a:ext cx="2901827" cy="1431591"/>
          </a:xfrm>
        </p:spPr>
        <p:txBody>
          <a:bodyPr anchor="ctr">
            <a:normAutofit/>
          </a:bodyPr>
          <a:lstStyle/>
          <a:p>
            <a:r>
              <a:rPr lang="fr-CA" sz="3000" dirty="0"/>
              <a:t>L’Esprit comme …  </a:t>
            </a:r>
            <a:br>
              <a:rPr lang="fr-CA" sz="3000" dirty="0"/>
            </a:br>
            <a:endParaRPr lang="fr-CA" sz="3000" b="1" dirty="0"/>
          </a:p>
        </p:txBody>
      </p:sp>
      <p:sp>
        <p:nvSpPr>
          <p:cNvPr id="67" name="Rectangle 66">
            <a:extLst>
              <a:ext uri="{FF2B5EF4-FFF2-40B4-BE49-F238E27FC236}">
                <a16:creationId xmlns:a16="http://schemas.microsoft.com/office/drawing/2014/main" xmlns="" id="{395ECC94-3D5E-46A7-A7A1-DE807E1563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5813" y="658367"/>
            <a:ext cx="3539537"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8">
            <a:extLst>
              <a:ext uri="{FF2B5EF4-FFF2-40B4-BE49-F238E27FC236}">
                <a16:creationId xmlns:a16="http://schemas.microsoft.com/office/drawing/2014/main" xmlns="" id="{7E549738-9961-462D-81B7-4A7A446911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5813" y="3530966"/>
            <a:ext cx="3539537"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0">
            <a:extLst>
              <a:ext uri="{FF2B5EF4-FFF2-40B4-BE49-F238E27FC236}">
                <a16:creationId xmlns:a16="http://schemas.microsoft.com/office/drawing/2014/main" xmlns=""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28650" y="6492240"/>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78878AA9-A2BA-4316-9426-CAC122A572E0}"/>
              </a:ext>
            </a:extLst>
          </p:cNvPr>
          <p:cNvSpPr/>
          <p:nvPr/>
        </p:nvSpPr>
        <p:spPr>
          <a:xfrm>
            <a:off x="891606" y="1214137"/>
            <a:ext cx="3135912" cy="923330"/>
          </a:xfrm>
          <a:prstGeom prst="rect">
            <a:avLst/>
          </a:prstGeom>
          <a:noFill/>
        </p:spPr>
        <p:txBody>
          <a:bodyPr wrap="square" lIns="91440" tIns="45720" rIns="91440" bIns="45720">
            <a:spAutoFit/>
          </a:bodyPr>
          <a:lstStyle/>
          <a:p>
            <a:pPr algn="ctr"/>
            <a:r>
              <a:rPr lang="fr-FR" sz="5400" b="0" cap="none" spc="0" dirty="0">
                <a:ln w="0"/>
                <a:solidFill>
                  <a:schemeClr val="tx1"/>
                </a:solidFill>
                <a:effectLst>
                  <a:outerShdw blurRad="38100" dist="19050" dir="2700000" algn="tl" rotWithShape="0">
                    <a:schemeClr val="dk1">
                      <a:alpha val="40000"/>
                    </a:schemeClr>
                  </a:outerShdw>
                </a:effectLst>
              </a:rPr>
              <a:t>un souffle</a:t>
            </a:r>
          </a:p>
        </p:txBody>
      </p:sp>
      <p:sp>
        <p:nvSpPr>
          <p:cNvPr id="3" name="Espace réservé du contenu 2">
            <a:extLst>
              <a:ext uri="{FF2B5EF4-FFF2-40B4-BE49-F238E27FC236}">
                <a16:creationId xmlns:a16="http://schemas.microsoft.com/office/drawing/2014/main" xmlns="" id="{D6115BFA-BA79-45EF-AE45-A5DF4F4F22B7}"/>
              </a:ext>
            </a:extLst>
          </p:cNvPr>
          <p:cNvSpPr>
            <a:spLocks noGrp="1"/>
          </p:cNvSpPr>
          <p:nvPr>
            <p:ph idx="1"/>
          </p:nvPr>
        </p:nvSpPr>
        <p:spPr>
          <a:xfrm>
            <a:off x="5108278" y="3685053"/>
            <a:ext cx="3272938" cy="2422152"/>
          </a:xfrm>
          <a:solidFill>
            <a:schemeClr val="accent1">
              <a:lumMod val="60000"/>
              <a:lumOff val="40000"/>
            </a:schemeClr>
          </a:solidFill>
        </p:spPr>
        <p:txBody>
          <a:bodyPr anchor="ctr">
            <a:noAutofit/>
          </a:bodyPr>
          <a:lstStyle/>
          <a:p>
            <a:pPr>
              <a:lnSpc>
                <a:spcPct val="100000"/>
              </a:lnSpc>
              <a:spcBef>
                <a:spcPts val="0"/>
              </a:spcBef>
              <a:buFont typeface="Wingdings" panose="05000000000000000000" pitchFamily="2" charset="2"/>
              <a:buChar char="v"/>
            </a:pPr>
            <a:r>
              <a:rPr lang="fr-FR" sz="1600" b="1" dirty="0">
                <a:latin typeface="Univers" panose="020B0503020202020204" pitchFamily="34" charset="0"/>
              </a:rPr>
              <a:t>Origine de la vie: </a:t>
            </a:r>
            <a:r>
              <a:rPr lang="fr-FR" sz="1600" i="1" dirty="0">
                <a:latin typeface="Univers" panose="020B0503020202020204" pitchFamily="34" charset="0"/>
              </a:rPr>
              <a:t>le cri du nouveau-né!</a:t>
            </a:r>
          </a:p>
          <a:p>
            <a:pPr>
              <a:lnSpc>
                <a:spcPct val="100000"/>
              </a:lnSpc>
              <a:spcBef>
                <a:spcPts val="0"/>
              </a:spcBef>
              <a:buFont typeface="Wingdings" panose="05000000000000000000" pitchFamily="2" charset="2"/>
              <a:buChar char="v"/>
            </a:pPr>
            <a:r>
              <a:rPr lang="fr-FR" sz="1600" b="1" dirty="0">
                <a:latin typeface="Univers" panose="020B0503020202020204" pitchFamily="34" charset="0"/>
              </a:rPr>
              <a:t>Le souffle, c’est l’oxygène, la vie, la circulation, le mouvement… </a:t>
            </a:r>
          </a:p>
          <a:p>
            <a:pPr>
              <a:lnSpc>
                <a:spcPct val="100000"/>
              </a:lnSpc>
              <a:spcBef>
                <a:spcPts val="0"/>
              </a:spcBef>
              <a:buFont typeface="Wingdings" panose="05000000000000000000" pitchFamily="2" charset="2"/>
              <a:buChar char="v"/>
            </a:pPr>
            <a:r>
              <a:rPr lang="fr-FR" sz="1600" b="1" i="1" dirty="0">
                <a:latin typeface="Univers" panose="020B0503020202020204" pitchFamily="34" charset="0"/>
              </a:rPr>
              <a:t>Sans souffle: </a:t>
            </a:r>
            <a:r>
              <a:rPr lang="fr-FR" sz="1600" i="1" dirty="0">
                <a:latin typeface="Univers" panose="020B0503020202020204" pitchFamily="34" charset="0"/>
              </a:rPr>
              <a:t>pas de vie! On peut être à bout de souffle!</a:t>
            </a:r>
          </a:p>
          <a:p>
            <a:pPr>
              <a:lnSpc>
                <a:spcPct val="100000"/>
              </a:lnSpc>
              <a:spcBef>
                <a:spcPts val="0"/>
              </a:spcBef>
              <a:buFont typeface="Wingdings" panose="05000000000000000000" pitchFamily="2" charset="2"/>
              <a:buChar char="v"/>
            </a:pPr>
            <a:r>
              <a:rPr lang="fr-FR" sz="1600" b="1" dirty="0">
                <a:latin typeface="Univers" panose="020B0503020202020204" pitchFamily="34" charset="0"/>
              </a:rPr>
              <a:t>Le souffle remplit toute notre personne. </a:t>
            </a:r>
            <a:endParaRPr lang="fr-CA" sz="1600" dirty="0">
              <a:latin typeface="Univers" panose="020B0503020202020204" pitchFamily="34" charset="0"/>
            </a:endParaRPr>
          </a:p>
        </p:txBody>
      </p:sp>
      <p:sp>
        <p:nvSpPr>
          <p:cNvPr id="8" name="ZoneTexte 7">
            <a:extLst>
              <a:ext uri="{FF2B5EF4-FFF2-40B4-BE49-F238E27FC236}">
                <a16:creationId xmlns:a16="http://schemas.microsoft.com/office/drawing/2014/main" xmlns="" id="{1F702367-67A7-4CD1-8850-851A7828E97A}"/>
              </a:ext>
            </a:extLst>
          </p:cNvPr>
          <p:cNvSpPr txBox="1"/>
          <p:nvPr/>
        </p:nvSpPr>
        <p:spPr>
          <a:xfrm>
            <a:off x="548639" y="5451143"/>
            <a:ext cx="4296700" cy="923330"/>
          </a:xfrm>
          <a:prstGeom prst="rect">
            <a:avLst/>
          </a:prstGeom>
          <a:solidFill>
            <a:schemeClr val="accent4">
              <a:lumMod val="60000"/>
              <a:lumOff val="40000"/>
            </a:schemeClr>
          </a:solidFill>
        </p:spPr>
        <p:txBody>
          <a:bodyPr wrap="square" rtlCol="0">
            <a:spAutoFit/>
          </a:bodyPr>
          <a:lstStyle/>
          <a:p>
            <a:pPr algn="just"/>
            <a:r>
              <a:rPr lang="fr-FR" b="1" baseline="30000" dirty="0">
                <a:latin typeface="Avenir Next LT Pro" panose="020B0504020202020204" pitchFamily="34" charset="0"/>
              </a:rPr>
              <a:t>01</a:t>
            </a:r>
            <a:r>
              <a:rPr lang="fr-FR" dirty="0">
                <a:latin typeface="Avenir Next LT Pro" panose="020B0504020202020204" pitchFamily="34" charset="0"/>
              </a:rPr>
              <a:t> Jésus, rempli d’Esprit Saint, quitta les bords du Jourdain ; dans l’Esprit, il fut conduit à travers le désert (</a:t>
            </a:r>
            <a:r>
              <a:rPr lang="fr-FR" dirty="0" err="1">
                <a:latin typeface="Avenir Next LT Pro" panose="020B0504020202020204" pitchFamily="34" charset="0"/>
              </a:rPr>
              <a:t>Jn</a:t>
            </a:r>
            <a:r>
              <a:rPr lang="fr-FR" dirty="0">
                <a:latin typeface="Avenir Next LT Pro" panose="020B0504020202020204" pitchFamily="34" charset="0"/>
              </a:rPr>
              <a:t> 4,1)</a:t>
            </a:r>
          </a:p>
        </p:txBody>
      </p:sp>
      <p:pic>
        <p:nvPicPr>
          <p:cNvPr id="4" name="Woods - 20173">
            <a:hlinkClick r:id="" action="ppaction://media"/>
            <a:extLst>
              <a:ext uri="{FF2B5EF4-FFF2-40B4-BE49-F238E27FC236}">
                <a16:creationId xmlns:a16="http://schemas.microsoft.com/office/drawing/2014/main" xmlns="" id="{E0F44B09-50CA-47E8-B1D6-DCC5A0B5D16E}"/>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153209" y="1192500"/>
            <a:ext cx="3183077" cy="1790481"/>
          </a:xfrm>
          <a:prstGeom prst="rect">
            <a:avLst/>
          </a:prstGeom>
        </p:spPr>
      </p:pic>
      <p:sp>
        <p:nvSpPr>
          <p:cNvPr id="17" name="ZoneTexte 16">
            <a:extLst>
              <a:ext uri="{FF2B5EF4-FFF2-40B4-BE49-F238E27FC236}">
                <a16:creationId xmlns:a16="http://schemas.microsoft.com/office/drawing/2014/main" xmlns="" id="{FF250A15-1416-404A-889E-7DE55B220A23}"/>
              </a:ext>
            </a:extLst>
          </p:cNvPr>
          <p:cNvSpPr txBox="1"/>
          <p:nvPr/>
        </p:nvSpPr>
        <p:spPr>
          <a:xfrm>
            <a:off x="548639" y="2150691"/>
            <a:ext cx="4193090" cy="1554272"/>
          </a:xfrm>
          <a:prstGeom prst="rect">
            <a:avLst/>
          </a:prstGeom>
          <a:solidFill>
            <a:schemeClr val="accent6">
              <a:lumMod val="40000"/>
              <a:lumOff val="60000"/>
            </a:schemeClr>
          </a:solidFill>
        </p:spPr>
        <p:txBody>
          <a:bodyPr wrap="square" rtlCol="0">
            <a:spAutoFit/>
          </a:bodyPr>
          <a:lstStyle/>
          <a:p>
            <a:pPr algn="just"/>
            <a:r>
              <a:rPr lang="fr-FR" sz="1900" dirty="0">
                <a:latin typeface="Avenir Next LT Pro" panose="020B0504020202020204" pitchFamily="34" charset="0"/>
              </a:rPr>
              <a:t>Au commencement … </a:t>
            </a:r>
            <a:r>
              <a:rPr lang="fr-FR" sz="1900" b="1" baseline="30000" dirty="0">
                <a:latin typeface="Avenir Next LT Pro" panose="020B0504020202020204" pitchFamily="34" charset="0"/>
              </a:rPr>
              <a:t>02</a:t>
            </a:r>
            <a:r>
              <a:rPr lang="fr-FR" sz="1900" dirty="0">
                <a:latin typeface="Avenir Next LT Pro" panose="020B0504020202020204" pitchFamily="34" charset="0"/>
              </a:rPr>
              <a:t> La terre était informe et vide, les ténèbres étaient au-dessus de l’abîme et le souffle de Dieu planait au-dessus des eaux. (</a:t>
            </a:r>
            <a:r>
              <a:rPr lang="fr-FR" sz="1900" dirty="0" err="1">
                <a:latin typeface="Avenir Next LT Pro" panose="020B0504020202020204" pitchFamily="34" charset="0"/>
              </a:rPr>
              <a:t>Gn</a:t>
            </a:r>
            <a:r>
              <a:rPr lang="fr-FR" sz="1900" dirty="0">
                <a:latin typeface="Avenir Next LT Pro" panose="020B0504020202020204" pitchFamily="34" charset="0"/>
              </a:rPr>
              <a:t> 1,2)</a:t>
            </a:r>
          </a:p>
        </p:txBody>
      </p:sp>
      <p:sp>
        <p:nvSpPr>
          <p:cNvPr id="18" name="ZoneTexte 17">
            <a:extLst>
              <a:ext uri="{FF2B5EF4-FFF2-40B4-BE49-F238E27FC236}">
                <a16:creationId xmlns:a16="http://schemas.microsoft.com/office/drawing/2014/main" xmlns="" id="{B58F4B48-7F6C-4168-9407-82BCC760A3D1}"/>
              </a:ext>
            </a:extLst>
          </p:cNvPr>
          <p:cNvSpPr txBox="1"/>
          <p:nvPr/>
        </p:nvSpPr>
        <p:spPr>
          <a:xfrm>
            <a:off x="548639" y="3800917"/>
            <a:ext cx="4193090" cy="1554272"/>
          </a:xfrm>
          <a:prstGeom prst="rect">
            <a:avLst/>
          </a:prstGeom>
          <a:solidFill>
            <a:schemeClr val="accent2">
              <a:lumMod val="50000"/>
            </a:schemeClr>
          </a:solidFill>
        </p:spPr>
        <p:txBody>
          <a:bodyPr wrap="square" rtlCol="0">
            <a:spAutoFit/>
          </a:bodyPr>
          <a:lstStyle/>
          <a:p>
            <a:pPr algn="just"/>
            <a:r>
              <a:rPr lang="fr-FR" sz="1900" b="1" baseline="30000" dirty="0">
                <a:solidFill>
                  <a:schemeClr val="accent4">
                    <a:lumMod val="20000"/>
                    <a:lumOff val="80000"/>
                  </a:schemeClr>
                </a:solidFill>
                <a:latin typeface="Avenir Next LT Pro" panose="020B0504020202020204" pitchFamily="34" charset="0"/>
              </a:rPr>
              <a:t>07 </a:t>
            </a:r>
            <a:r>
              <a:rPr lang="fr-FR" sz="1900" dirty="0">
                <a:solidFill>
                  <a:schemeClr val="accent4">
                    <a:lumMod val="20000"/>
                    <a:lumOff val="80000"/>
                  </a:schemeClr>
                </a:solidFill>
                <a:latin typeface="Avenir Next LT Pro" panose="020B0504020202020204" pitchFamily="34" charset="0"/>
              </a:rPr>
              <a:t>Alors le Seigneur Dieu modela l’homme avec la poussière tirée du sol ; il insuffla dans ses narines le souffle de vie, et l’homme devint un être vivant. (</a:t>
            </a:r>
            <a:r>
              <a:rPr lang="fr-FR" sz="1900" dirty="0" err="1">
                <a:solidFill>
                  <a:schemeClr val="accent4">
                    <a:lumMod val="20000"/>
                    <a:lumOff val="80000"/>
                  </a:schemeClr>
                </a:solidFill>
                <a:latin typeface="Avenir Next LT Pro" panose="020B0504020202020204" pitchFamily="34" charset="0"/>
              </a:rPr>
              <a:t>Gn</a:t>
            </a:r>
            <a:r>
              <a:rPr lang="fr-FR" sz="1900" dirty="0">
                <a:solidFill>
                  <a:schemeClr val="accent4">
                    <a:lumMod val="20000"/>
                    <a:lumOff val="80000"/>
                  </a:schemeClr>
                </a:solidFill>
                <a:latin typeface="Avenir Next LT Pro" panose="020B0504020202020204" pitchFamily="34" charset="0"/>
              </a:rPr>
              <a:t> 2,7)</a:t>
            </a:r>
          </a:p>
        </p:txBody>
      </p:sp>
    </p:spTree>
    <p:extLst>
      <p:ext uri="{BB962C8B-B14F-4D97-AF65-F5344CB8AC3E}">
        <p14:creationId xmlns:p14="http://schemas.microsoft.com/office/powerpoint/2010/main" xmlns="" val="159583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32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4"/>
                </p:tgtEl>
              </p:cMediaNode>
            </p:vide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animBg="1"/>
      <p:bldP spid="8"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57">
            <a:extLst>
              <a:ext uri="{FF2B5EF4-FFF2-40B4-BE49-F238E27FC236}">
                <a16:creationId xmlns:a16="http://schemas.microsoft.com/office/drawing/2014/main" xmlns="" id="{922F19F4-FE70-43DC-856F-2CE5F521DC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59">
            <a:extLst>
              <a:ext uri="{FF2B5EF4-FFF2-40B4-BE49-F238E27FC236}">
                <a16:creationId xmlns:a16="http://schemas.microsoft.com/office/drawing/2014/main" xmlns=""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62849"/>
            <a:ext cx="548639" cy="673460"/>
            <a:chOff x="3940602" y="308034"/>
            <a:chExt cx="2116791" cy="3428999"/>
          </a:xfrm>
          <a:solidFill>
            <a:schemeClr val="accent4"/>
          </a:solidFill>
        </p:grpSpPr>
        <p:sp>
          <p:nvSpPr>
            <p:cNvPr id="61" name="Rectangle 60">
              <a:extLst>
                <a:ext uri="{FF2B5EF4-FFF2-40B4-BE49-F238E27FC236}">
                  <a16:creationId xmlns:a16="http://schemas.microsoft.com/office/drawing/2014/main" xmlns=""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a:extLst>
              <a:ext uri="{FF2B5EF4-FFF2-40B4-BE49-F238E27FC236}">
                <a16:creationId xmlns:a16="http://schemas.microsoft.com/office/drawing/2014/main" xmlns=""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0060" y="656150"/>
            <a:ext cx="4193090"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835981FF-EA2C-4C3B-AD7C-E14E05BC2CEE}"/>
              </a:ext>
            </a:extLst>
          </p:cNvPr>
          <p:cNvSpPr>
            <a:spLocks noGrp="1"/>
          </p:cNvSpPr>
          <p:nvPr>
            <p:ph type="title"/>
          </p:nvPr>
        </p:nvSpPr>
        <p:spPr>
          <a:xfrm>
            <a:off x="1125691" y="498342"/>
            <a:ext cx="2901827" cy="1431591"/>
          </a:xfrm>
        </p:spPr>
        <p:txBody>
          <a:bodyPr anchor="ctr">
            <a:normAutofit/>
          </a:bodyPr>
          <a:lstStyle/>
          <a:p>
            <a:r>
              <a:rPr lang="fr-CA" sz="3000" dirty="0"/>
              <a:t>L’Esprit comme …  </a:t>
            </a:r>
            <a:br>
              <a:rPr lang="fr-CA" sz="3000" dirty="0"/>
            </a:br>
            <a:endParaRPr lang="fr-CA" sz="3000" b="1" dirty="0"/>
          </a:p>
        </p:txBody>
      </p:sp>
      <p:sp>
        <p:nvSpPr>
          <p:cNvPr id="67" name="Rectangle 66">
            <a:extLst>
              <a:ext uri="{FF2B5EF4-FFF2-40B4-BE49-F238E27FC236}">
                <a16:creationId xmlns:a16="http://schemas.microsoft.com/office/drawing/2014/main" xmlns="" id="{395ECC94-3D5E-46A7-A7A1-DE807E1563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5813" y="658367"/>
            <a:ext cx="3539537"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8">
            <a:extLst>
              <a:ext uri="{FF2B5EF4-FFF2-40B4-BE49-F238E27FC236}">
                <a16:creationId xmlns:a16="http://schemas.microsoft.com/office/drawing/2014/main" xmlns="" id="{7E549738-9961-462D-81B7-4A7A446911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5813" y="3530966"/>
            <a:ext cx="3539537"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0">
            <a:extLst>
              <a:ext uri="{FF2B5EF4-FFF2-40B4-BE49-F238E27FC236}">
                <a16:creationId xmlns:a16="http://schemas.microsoft.com/office/drawing/2014/main" xmlns=""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28650" y="6492240"/>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78878AA9-A2BA-4316-9426-CAC122A572E0}"/>
              </a:ext>
            </a:extLst>
          </p:cNvPr>
          <p:cNvSpPr/>
          <p:nvPr/>
        </p:nvSpPr>
        <p:spPr>
          <a:xfrm>
            <a:off x="680934" y="1164410"/>
            <a:ext cx="3135912" cy="923330"/>
          </a:xfrm>
          <a:prstGeom prst="rect">
            <a:avLst/>
          </a:prstGeom>
          <a:noFill/>
        </p:spPr>
        <p:txBody>
          <a:bodyPr wrap="square" lIns="91440" tIns="45720" rIns="91440" bIns="45720">
            <a:spAutoFit/>
          </a:bodyPr>
          <a:lstStyle/>
          <a:p>
            <a:pPr algn="ctr"/>
            <a:r>
              <a:rPr lang="fr-FR" sz="5400" dirty="0">
                <a:ln w="0"/>
                <a:effectLst>
                  <a:outerShdw blurRad="38100" dist="19050" dir="2700000" algn="tl" rotWithShape="0">
                    <a:schemeClr val="dk1">
                      <a:alpha val="40000"/>
                    </a:schemeClr>
                  </a:outerShdw>
                </a:effectLst>
              </a:rPr>
              <a:t>le vent</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3" name="Espace réservé du contenu 2">
            <a:extLst>
              <a:ext uri="{FF2B5EF4-FFF2-40B4-BE49-F238E27FC236}">
                <a16:creationId xmlns:a16="http://schemas.microsoft.com/office/drawing/2014/main" xmlns="" id="{D6115BFA-BA79-45EF-AE45-A5DF4F4F22B7}"/>
              </a:ext>
            </a:extLst>
          </p:cNvPr>
          <p:cNvSpPr>
            <a:spLocks noGrp="1"/>
          </p:cNvSpPr>
          <p:nvPr>
            <p:ph idx="1"/>
          </p:nvPr>
        </p:nvSpPr>
        <p:spPr>
          <a:xfrm>
            <a:off x="5111938" y="3619641"/>
            <a:ext cx="3272938" cy="2492674"/>
          </a:xfrm>
          <a:solidFill>
            <a:schemeClr val="accent1">
              <a:lumMod val="60000"/>
              <a:lumOff val="40000"/>
            </a:schemeClr>
          </a:solidFill>
        </p:spPr>
        <p:txBody>
          <a:bodyPr anchor="ctr">
            <a:noAutofit/>
          </a:bodyPr>
          <a:lstStyle/>
          <a:p>
            <a:pPr>
              <a:lnSpc>
                <a:spcPct val="100000"/>
              </a:lnSpc>
              <a:spcBef>
                <a:spcPts val="0"/>
              </a:spcBef>
              <a:buFont typeface="Wingdings" panose="05000000000000000000" pitchFamily="2" charset="2"/>
              <a:buChar char="v"/>
            </a:pPr>
            <a:r>
              <a:rPr lang="fr-FR" sz="1800" b="1" dirty="0">
                <a:latin typeface="Univers" panose="020B0503020202020204" pitchFamily="34" charset="0"/>
              </a:rPr>
              <a:t>Le vent est une force qui agit.</a:t>
            </a:r>
            <a:endParaRPr lang="fr-FR" sz="1800" i="1" dirty="0">
              <a:latin typeface="Univers" panose="020B0503020202020204" pitchFamily="34" charset="0"/>
            </a:endParaRPr>
          </a:p>
          <a:p>
            <a:pPr>
              <a:lnSpc>
                <a:spcPct val="100000"/>
              </a:lnSpc>
              <a:spcBef>
                <a:spcPts val="0"/>
              </a:spcBef>
              <a:buFont typeface="Wingdings" panose="05000000000000000000" pitchFamily="2" charset="2"/>
              <a:buChar char="v"/>
            </a:pPr>
            <a:r>
              <a:rPr lang="fr-FR" sz="1800" b="1" dirty="0">
                <a:latin typeface="Univers" panose="020B0503020202020204" pitchFamily="34" charset="0"/>
              </a:rPr>
              <a:t>Le vent indique la voie à suivre ou nous pousse dans une direction.</a:t>
            </a:r>
          </a:p>
          <a:p>
            <a:pPr>
              <a:lnSpc>
                <a:spcPct val="100000"/>
              </a:lnSpc>
              <a:spcBef>
                <a:spcPts val="0"/>
              </a:spcBef>
              <a:buFont typeface="Wingdings" panose="05000000000000000000" pitchFamily="2" charset="2"/>
              <a:buChar char="v"/>
            </a:pPr>
            <a:r>
              <a:rPr lang="fr-FR" sz="1800" b="1" dirty="0">
                <a:latin typeface="Univers" panose="020B0503020202020204" pitchFamily="34" charset="0"/>
              </a:rPr>
              <a:t>Le vent ne se voit pas mais on peut sentir sa présence par des signes de ses effets..</a:t>
            </a:r>
            <a:endParaRPr lang="fr-CA" sz="1800" dirty="0">
              <a:latin typeface="Univers" panose="020B0503020202020204" pitchFamily="34" charset="0"/>
            </a:endParaRPr>
          </a:p>
        </p:txBody>
      </p:sp>
      <p:sp>
        <p:nvSpPr>
          <p:cNvPr id="8" name="ZoneTexte 7">
            <a:extLst>
              <a:ext uri="{FF2B5EF4-FFF2-40B4-BE49-F238E27FC236}">
                <a16:creationId xmlns:a16="http://schemas.microsoft.com/office/drawing/2014/main" xmlns="" id="{1F702367-67A7-4CD1-8850-851A7828E97A}"/>
              </a:ext>
            </a:extLst>
          </p:cNvPr>
          <p:cNvSpPr txBox="1"/>
          <p:nvPr/>
        </p:nvSpPr>
        <p:spPr>
          <a:xfrm>
            <a:off x="456768" y="5110639"/>
            <a:ext cx="4365280" cy="1200329"/>
          </a:xfrm>
          <a:prstGeom prst="rect">
            <a:avLst/>
          </a:prstGeom>
          <a:solidFill>
            <a:schemeClr val="accent4">
              <a:lumMod val="60000"/>
              <a:lumOff val="40000"/>
            </a:schemeClr>
          </a:solidFill>
        </p:spPr>
        <p:txBody>
          <a:bodyPr wrap="square" rtlCol="0">
            <a:spAutoFit/>
          </a:bodyPr>
          <a:lstStyle/>
          <a:p>
            <a:pPr algn="just"/>
            <a:r>
              <a:rPr lang="fr-FR" b="1" baseline="30000" dirty="0">
                <a:latin typeface="Avenir Next LT Pro" panose="020B0504020202020204" pitchFamily="34" charset="0"/>
              </a:rPr>
              <a:t>08 </a:t>
            </a:r>
            <a:r>
              <a:rPr lang="fr-FR" dirty="0">
                <a:latin typeface="Avenir Next LT Pro" panose="020B0504020202020204" pitchFamily="34" charset="0"/>
              </a:rPr>
              <a:t>Le vent souffle où il veut : tu entends sa voix, mais tu ne sais ni d’où il vient ni où il va. Il en est ainsi pour qui est né du souffle de l’Esprit. » (</a:t>
            </a:r>
            <a:r>
              <a:rPr lang="fr-FR" dirty="0" err="1">
                <a:latin typeface="Avenir Next LT Pro" panose="020B0504020202020204" pitchFamily="34" charset="0"/>
              </a:rPr>
              <a:t>Jn</a:t>
            </a:r>
            <a:r>
              <a:rPr lang="fr-FR" dirty="0">
                <a:latin typeface="Avenir Next LT Pro" panose="020B0504020202020204" pitchFamily="34" charset="0"/>
              </a:rPr>
              <a:t> 3,8)</a:t>
            </a:r>
          </a:p>
        </p:txBody>
      </p:sp>
      <p:sp>
        <p:nvSpPr>
          <p:cNvPr id="17" name="ZoneTexte 16">
            <a:extLst>
              <a:ext uri="{FF2B5EF4-FFF2-40B4-BE49-F238E27FC236}">
                <a16:creationId xmlns:a16="http://schemas.microsoft.com/office/drawing/2014/main" xmlns="" id="{FF250A15-1416-404A-889E-7DE55B220A23}"/>
              </a:ext>
            </a:extLst>
          </p:cNvPr>
          <p:cNvSpPr txBox="1"/>
          <p:nvPr/>
        </p:nvSpPr>
        <p:spPr>
          <a:xfrm>
            <a:off x="480059" y="2318802"/>
            <a:ext cx="4193090" cy="1554272"/>
          </a:xfrm>
          <a:prstGeom prst="rect">
            <a:avLst/>
          </a:prstGeom>
          <a:solidFill>
            <a:schemeClr val="accent6"/>
          </a:solidFill>
        </p:spPr>
        <p:txBody>
          <a:bodyPr wrap="square" rtlCol="0">
            <a:spAutoFit/>
          </a:bodyPr>
          <a:lstStyle/>
          <a:p>
            <a:pPr algn="just"/>
            <a:r>
              <a:rPr lang="fr-FR" sz="1900" b="1" baseline="30000" dirty="0">
                <a:solidFill>
                  <a:schemeClr val="accent4">
                    <a:lumMod val="20000"/>
                    <a:lumOff val="80000"/>
                  </a:schemeClr>
                </a:solidFill>
                <a:latin typeface="Avenir Next LT Pro" panose="020B0504020202020204" pitchFamily="34" charset="0"/>
              </a:rPr>
              <a:t>21 </a:t>
            </a:r>
            <a:r>
              <a:rPr lang="fr-FR" sz="1900" dirty="0">
                <a:solidFill>
                  <a:schemeClr val="accent4">
                    <a:lumMod val="20000"/>
                    <a:lumOff val="80000"/>
                  </a:schemeClr>
                </a:solidFill>
                <a:latin typeface="Avenir Next LT Pro" panose="020B0504020202020204" pitchFamily="34" charset="0"/>
              </a:rPr>
              <a:t>Moïse étendit le bras sur la mer. Le Seigneur chassa la mer toute la nuit par un fort vent d’est ; il mit la mer à sec, et les eaux se fendirent. (Ex 14,21)</a:t>
            </a:r>
          </a:p>
        </p:txBody>
      </p:sp>
      <p:pic>
        <p:nvPicPr>
          <p:cNvPr id="5" name="Windmills - 3000">
            <a:hlinkClick r:id="" action="ppaction://media"/>
            <a:extLst>
              <a:ext uri="{FF2B5EF4-FFF2-40B4-BE49-F238E27FC236}">
                <a16:creationId xmlns:a16="http://schemas.microsoft.com/office/drawing/2014/main" xmlns="" id="{EF459032-8228-4AD0-AEDB-7D35CBA75D3E}"/>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108296" y="1164410"/>
            <a:ext cx="3276580" cy="1843076"/>
          </a:xfrm>
          <a:prstGeom prst="rect">
            <a:avLst/>
          </a:prstGeom>
        </p:spPr>
      </p:pic>
      <p:sp>
        <p:nvSpPr>
          <p:cNvPr id="18" name="ZoneTexte 17">
            <a:extLst>
              <a:ext uri="{FF2B5EF4-FFF2-40B4-BE49-F238E27FC236}">
                <a16:creationId xmlns:a16="http://schemas.microsoft.com/office/drawing/2014/main" xmlns="" id="{4E5B3E7D-CB39-4174-896E-93A6932BC364}"/>
              </a:ext>
            </a:extLst>
          </p:cNvPr>
          <p:cNvSpPr txBox="1"/>
          <p:nvPr/>
        </p:nvSpPr>
        <p:spPr>
          <a:xfrm>
            <a:off x="468414" y="4006037"/>
            <a:ext cx="4341988" cy="923330"/>
          </a:xfrm>
          <a:prstGeom prst="rect">
            <a:avLst/>
          </a:prstGeom>
          <a:solidFill>
            <a:schemeClr val="accent6">
              <a:lumMod val="60000"/>
              <a:lumOff val="40000"/>
            </a:schemeClr>
          </a:solidFill>
        </p:spPr>
        <p:txBody>
          <a:bodyPr wrap="square" rtlCol="0">
            <a:spAutoFit/>
          </a:bodyPr>
          <a:lstStyle/>
          <a:p>
            <a:pPr algn="just"/>
            <a:r>
              <a:rPr lang="fr-FR" b="1" baseline="30000" dirty="0">
                <a:latin typeface="Avenir Next LT Pro" panose="020B0504020202020204" pitchFamily="34" charset="0"/>
              </a:rPr>
              <a:t>21 </a:t>
            </a:r>
            <a:r>
              <a:rPr lang="fr-FR" dirty="0">
                <a:latin typeface="Avenir Next LT Pro" panose="020B0504020202020204" pitchFamily="34" charset="0"/>
              </a:rPr>
              <a:t>Le Seigneur lui-même marchait à leur tête : le jour dans une colonne de nuée pour leur ouvrir la route. (Ex 13,21)</a:t>
            </a:r>
          </a:p>
        </p:txBody>
      </p:sp>
    </p:spTree>
    <p:extLst>
      <p:ext uri="{BB962C8B-B14F-4D97-AF65-F5344CB8AC3E}">
        <p14:creationId xmlns:p14="http://schemas.microsoft.com/office/powerpoint/2010/main" xmlns="" val="76557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2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repeatCount="indefinite" fill="hold" display="0">
                  <p:stCondLst>
                    <p:cond delay="indefinite"/>
                  </p:stCondLst>
                </p:cTn>
                <p:tgtEl>
                  <p:spTgt spid="5"/>
                </p:tgtEl>
              </p:cMediaNode>
            </p:video>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5"/>
                                        </p:tgtEl>
                                      </p:cBhvr>
                                    </p:cmd>
                                  </p:childTnLst>
                                </p:cTn>
                              </p:par>
                            </p:childTnLst>
                          </p:cTn>
                        </p:par>
                      </p:childTnLst>
                    </p:cTn>
                  </p:par>
                </p:childTnLst>
              </p:cTn>
              <p:nextCondLst>
                <p:cond evt="onClick" delay="0">
                  <p:tgtEl>
                    <p:spTgt spid="5"/>
                  </p:tgtEl>
                </p:cond>
              </p:nextCondLst>
            </p:seq>
          </p:childTnLst>
        </p:cTn>
      </p:par>
    </p:tnLst>
    <p:bldLst>
      <p:bldP spid="3" grpId="0" animBg="1"/>
      <p:bldP spid="8"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57">
            <a:extLst>
              <a:ext uri="{FF2B5EF4-FFF2-40B4-BE49-F238E27FC236}">
                <a16:creationId xmlns:a16="http://schemas.microsoft.com/office/drawing/2014/main" xmlns="" id="{922F19F4-FE70-43DC-856F-2CE5F521DC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59">
            <a:extLst>
              <a:ext uri="{FF2B5EF4-FFF2-40B4-BE49-F238E27FC236}">
                <a16:creationId xmlns:a16="http://schemas.microsoft.com/office/drawing/2014/main" xmlns=""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62849"/>
            <a:ext cx="548639" cy="673460"/>
            <a:chOff x="3940602" y="308034"/>
            <a:chExt cx="2116791" cy="3428999"/>
          </a:xfrm>
          <a:solidFill>
            <a:schemeClr val="accent4"/>
          </a:solidFill>
        </p:grpSpPr>
        <p:sp>
          <p:nvSpPr>
            <p:cNvPr id="61" name="Rectangle 60">
              <a:extLst>
                <a:ext uri="{FF2B5EF4-FFF2-40B4-BE49-F238E27FC236}">
                  <a16:creationId xmlns:a16="http://schemas.microsoft.com/office/drawing/2014/main" xmlns=""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a:extLst>
              <a:ext uri="{FF2B5EF4-FFF2-40B4-BE49-F238E27FC236}">
                <a16:creationId xmlns:a16="http://schemas.microsoft.com/office/drawing/2014/main" xmlns=""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0060" y="656150"/>
            <a:ext cx="4193090"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835981FF-EA2C-4C3B-AD7C-E14E05BC2CEE}"/>
              </a:ext>
            </a:extLst>
          </p:cNvPr>
          <p:cNvSpPr>
            <a:spLocks noGrp="1"/>
          </p:cNvSpPr>
          <p:nvPr>
            <p:ph type="title"/>
          </p:nvPr>
        </p:nvSpPr>
        <p:spPr>
          <a:xfrm>
            <a:off x="1125691" y="498342"/>
            <a:ext cx="2901827" cy="1431591"/>
          </a:xfrm>
        </p:spPr>
        <p:txBody>
          <a:bodyPr anchor="ctr">
            <a:normAutofit/>
          </a:bodyPr>
          <a:lstStyle/>
          <a:p>
            <a:r>
              <a:rPr lang="fr-CA" sz="3000" dirty="0"/>
              <a:t>L’Esprit comme …  </a:t>
            </a:r>
            <a:br>
              <a:rPr lang="fr-CA" sz="3000" dirty="0"/>
            </a:br>
            <a:endParaRPr lang="fr-CA" sz="3000" b="1" dirty="0"/>
          </a:p>
        </p:txBody>
      </p:sp>
      <p:sp>
        <p:nvSpPr>
          <p:cNvPr id="67" name="Rectangle 66">
            <a:extLst>
              <a:ext uri="{FF2B5EF4-FFF2-40B4-BE49-F238E27FC236}">
                <a16:creationId xmlns:a16="http://schemas.microsoft.com/office/drawing/2014/main" xmlns="" id="{395ECC94-3D5E-46A7-A7A1-DE807E1563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5813" y="658367"/>
            <a:ext cx="3539537"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8">
            <a:extLst>
              <a:ext uri="{FF2B5EF4-FFF2-40B4-BE49-F238E27FC236}">
                <a16:creationId xmlns:a16="http://schemas.microsoft.com/office/drawing/2014/main" xmlns="" id="{7E549738-9961-462D-81B7-4A7A446911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5813" y="3530966"/>
            <a:ext cx="3539537"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0">
            <a:extLst>
              <a:ext uri="{FF2B5EF4-FFF2-40B4-BE49-F238E27FC236}">
                <a16:creationId xmlns:a16="http://schemas.microsoft.com/office/drawing/2014/main" xmlns=""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28650" y="6492240"/>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78878AA9-A2BA-4316-9426-CAC122A572E0}"/>
              </a:ext>
            </a:extLst>
          </p:cNvPr>
          <p:cNvSpPr/>
          <p:nvPr/>
        </p:nvSpPr>
        <p:spPr>
          <a:xfrm>
            <a:off x="680934" y="1164410"/>
            <a:ext cx="3135912" cy="923330"/>
          </a:xfrm>
          <a:prstGeom prst="rect">
            <a:avLst/>
          </a:prstGeom>
          <a:noFill/>
        </p:spPr>
        <p:txBody>
          <a:bodyPr wrap="square" lIns="91440" tIns="45720" rIns="91440" bIns="45720">
            <a:spAutoFit/>
          </a:bodyPr>
          <a:lstStyle/>
          <a:p>
            <a:pPr algn="ctr"/>
            <a:r>
              <a:rPr lang="fr-FR" sz="5400" dirty="0">
                <a:ln w="0"/>
                <a:effectLst>
                  <a:outerShdw blurRad="38100" dist="19050" dir="2700000" algn="tl" rotWithShape="0">
                    <a:schemeClr val="dk1">
                      <a:alpha val="40000"/>
                    </a:schemeClr>
                  </a:outerShdw>
                </a:effectLst>
              </a:rPr>
              <a:t>un feu</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3" name="Espace réservé du contenu 2">
            <a:extLst>
              <a:ext uri="{FF2B5EF4-FFF2-40B4-BE49-F238E27FC236}">
                <a16:creationId xmlns:a16="http://schemas.microsoft.com/office/drawing/2014/main" xmlns="" id="{D6115BFA-BA79-45EF-AE45-A5DF4F4F22B7}"/>
              </a:ext>
            </a:extLst>
          </p:cNvPr>
          <p:cNvSpPr>
            <a:spLocks noGrp="1"/>
          </p:cNvSpPr>
          <p:nvPr>
            <p:ph idx="1"/>
          </p:nvPr>
        </p:nvSpPr>
        <p:spPr>
          <a:xfrm>
            <a:off x="5111938" y="3619641"/>
            <a:ext cx="3272938" cy="2492674"/>
          </a:xfrm>
          <a:solidFill>
            <a:schemeClr val="accent1">
              <a:lumMod val="60000"/>
              <a:lumOff val="40000"/>
            </a:schemeClr>
          </a:solidFill>
        </p:spPr>
        <p:txBody>
          <a:bodyPr anchor="ctr">
            <a:noAutofit/>
          </a:bodyPr>
          <a:lstStyle/>
          <a:p>
            <a:pPr>
              <a:lnSpc>
                <a:spcPct val="100000"/>
              </a:lnSpc>
              <a:spcBef>
                <a:spcPts val="0"/>
              </a:spcBef>
              <a:buFont typeface="Wingdings" panose="05000000000000000000" pitchFamily="2" charset="2"/>
              <a:buChar char="v"/>
            </a:pPr>
            <a:r>
              <a:rPr lang="fr-FR" sz="1800" b="1" dirty="0">
                <a:latin typeface="Univers" panose="020B0503020202020204" pitchFamily="34" charset="0"/>
              </a:rPr>
              <a:t>Le feu éclaire et réchauffe.</a:t>
            </a:r>
            <a:endParaRPr lang="fr-FR" sz="1800" i="1" dirty="0">
              <a:latin typeface="Univers" panose="020B0503020202020204" pitchFamily="34" charset="0"/>
            </a:endParaRPr>
          </a:p>
          <a:p>
            <a:pPr>
              <a:lnSpc>
                <a:spcPct val="100000"/>
              </a:lnSpc>
              <a:spcBef>
                <a:spcPts val="0"/>
              </a:spcBef>
              <a:buFont typeface="Wingdings" panose="05000000000000000000" pitchFamily="2" charset="2"/>
              <a:buChar char="v"/>
            </a:pPr>
            <a:r>
              <a:rPr lang="fr-FR" sz="1800" b="1" dirty="0">
                <a:latin typeface="Univers" panose="020B0503020202020204" pitchFamily="34" charset="0"/>
              </a:rPr>
              <a:t>Le feu est une force, une énergie.</a:t>
            </a:r>
          </a:p>
          <a:p>
            <a:pPr>
              <a:lnSpc>
                <a:spcPct val="100000"/>
              </a:lnSpc>
              <a:spcBef>
                <a:spcPts val="0"/>
              </a:spcBef>
              <a:buFont typeface="Wingdings" panose="05000000000000000000" pitchFamily="2" charset="2"/>
              <a:buChar char="v"/>
            </a:pPr>
            <a:r>
              <a:rPr lang="fr-FR" sz="1800" b="1" dirty="0">
                <a:latin typeface="Univers" panose="020B0503020202020204" pitchFamily="34" charset="0"/>
              </a:rPr>
              <a:t>Le feu peut détruire tout en permettant la vie: </a:t>
            </a:r>
            <a:r>
              <a:rPr lang="fr-FR" sz="1800" i="1" dirty="0">
                <a:latin typeface="Univers" panose="020B0503020202020204" pitchFamily="34" charset="0"/>
              </a:rPr>
              <a:t>les feux de forêts et la vie qui reprend après.</a:t>
            </a:r>
          </a:p>
        </p:txBody>
      </p:sp>
      <p:sp>
        <p:nvSpPr>
          <p:cNvPr id="8" name="ZoneTexte 7">
            <a:extLst>
              <a:ext uri="{FF2B5EF4-FFF2-40B4-BE49-F238E27FC236}">
                <a16:creationId xmlns:a16="http://schemas.microsoft.com/office/drawing/2014/main" xmlns="" id="{1F702367-67A7-4CD1-8850-851A7828E97A}"/>
              </a:ext>
            </a:extLst>
          </p:cNvPr>
          <p:cNvSpPr txBox="1"/>
          <p:nvPr/>
        </p:nvSpPr>
        <p:spPr>
          <a:xfrm>
            <a:off x="548639" y="5159329"/>
            <a:ext cx="4193090" cy="1200329"/>
          </a:xfrm>
          <a:prstGeom prst="rect">
            <a:avLst/>
          </a:prstGeom>
          <a:solidFill>
            <a:schemeClr val="accent2">
              <a:lumMod val="50000"/>
            </a:schemeClr>
          </a:solidFill>
        </p:spPr>
        <p:txBody>
          <a:bodyPr wrap="square" rtlCol="0">
            <a:spAutoFit/>
          </a:bodyPr>
          <a:lstStyle/>
          <a:p>
            <a:pPr algn="just"/>
            <a:r>
              <a:rPr lang="fr-FR" b="1" baseline="30000" dirty="0">
                <a:solidFill>
                  <a:schemeClr val="bg1">
                    <a:lumMod val="95000"/>
                  </a:schemeClr>
                </a:solidFill>
                <a:latin typeface="Avenir Next LT Pro" panose="020B0504020202020204" pitchFamily="34" charset="0"/>
              </a:rPr>
              <a:t>32</a:t>
            </a:r>
            <a:r>
              <a:rPr lang="fr-FR" dirty="0">
                <a:solidFill>
                  <a:schemeClr val="bg1">
                    <a:lumMod val="95000"/>
                  </a:schemeClr>
                </a:solidFill>
                <a:latin typeface="Avenir Next LT Pro" panose="020B0504020202020204" pitchFamily="34" charset="0"/>
              </a:rPr>
              <a:t> Ils se dirent l’un à l’autre : « Notre cœur n’était-il pas brûlant en nous, tandis qu’il nous parlait sur la route et nous ouvrait les Écritures ? » (</a:t>
            </a:r>
            <a:r>
              <a:rPr lang="fr-FR" dirty="0" err="1">
                <a:solidFill>
                  <a:schemeClr val="bg1">
                    <a:lumMod val="95000"/>
                  </a:schemeClr>
                </a:solidFill>
                <a:latin typeface="Avenir Next LT Pro" panose="020B0504020202020204" pitchFamily="34" charset="0"/>
              </a:rPr>
              <a:t>Lc</a:t>
            </a:r>
            <a:r>
              <a:rPr lang="fr-FR" dirty="0">
                <a:solidFill>
                  <a:schemeClr val="bg1">
                    <a:lumMod val="95000"/>
                  </a:schemeClr>
                </a:solidFill>
                <a:latin typeface="Avenir Next LT Pro" panose="020B0504020202020204" pitchFamily="34" charset="0"/>
              </a:rPr>
              <a:t> 24,32)</a:t>
            </a:r>
          </a:p>
        </p:txBody>
      </p:sp>
      <p:sp>
        <p:nvSpPr>
          <p:cNvPr id="17" name="ZoneTexte 16">
            <a:extLst>
              <a:ext uri="{FF2B5EF4-FFF2-40B4-BE49-F238E27FC236}">
                <a16:creationId xmlns:a16="http://schemas.microsoft.com/office/drawing/2014/main" xmlns="" id="{FF250A15-1416-404A-889E-7DE55B220A23}"/>
              </a:ext>
            </a:extLst>
          </p:cNvPr>
          <p:cNvSpPr txBox="1"/>
          <p:nvPr/>
        </p:nvSpPr>
        <p:spPr>
          <a:xfrm>
            <a:off x="548639" y="2181932"/>
            <a:ext cx="4193090" cy="1846659"/>
          </a:xfrm>
          <a:prstGeom prst="rect">
            <a:avLst/>
          </a:prstGeom>
          <a:solidFill>
            <a:schemeClr val="accent4">
              <a:lumMod val="50000"/>
            </a:schemeClr>
          </a:solidFill>
        </p:spPr>
        <p:txBody>
          <a:bodyPr wrap="square" rtlCol="0">
            <a:spAutoFit/>
          </a:bodyPr>
          <a:lstStyle/>
          <a:p>
            <a:pPr algn="just"/>
            <a:r>
              <a:rPr lang="fr-FR" sz="1900" b="1" baseline="30000" dirty="0">
                <a:solidFill>
                  <a:schemeClr val="accent4">
                    <a:lumMod val="20000"/>
                    <a:lumOff val="80000"/>
                  </a:schemeClr>
                </a:solidFill>
                <a:latin typeface="Avenir Next LT Pro" panose="020B0504020202020204" pitchFamily="34" charset="0"/>
              </a:rPr>
              <a:t>21</a:t>
            </a:r>
            <a:r>
              <a:rPr lang="fr-FR" sz="1900" dirty="0">
                <a:solidFill>
                  <a:schemeClr val="accent4">
                    <a:lumMod val="20000"/>
                    <a:lumOff val="80000"/>
                  </a:schemeClr>
                </a:solidFill>
                <a:latin typeface="Avenir Next LT Pro" panose="020B0504020202020204" pitchFamily="34" charset="0"/>
              </a:rPr>
              <a:t> Le Seigneur lui-même marchait à leur tête : le jour dans une colonne de nuée pour leur ouvrir la route, la nuit dans une colonne de feu pour les éclairer ; ainsi pouvaient-ils marcher jour et nuit.. (Ex 13, 21)</a:t>
            </a:r>
          </a:p>
        </p:txBody>
      </p:sp>
      <p:pic>
        <p:nvPicPr>
          <p:cNvPr id="4" name="Campfire - 2173">
            <a:hlinkClick r:id="" action="ppaction://media"/>
            <a:extLst>
              <a:ext uri="{FF2B5EF4-FFF2-40B4-BE49-F238E27FC236}">
                <a16:creationId xmlns:a16="http://schemas.microsoft.com/office/drawing/2014/main" xmlns="" id="{6EF37982-70E1-4064-8E28-4D1D5E36854A}"/>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122704" y="1104143"/>
            <a:ext cx="3178021" cy="1787637"/>
          </a:xfrm>
          <a:prstGeom prst="rect">
            <a:avLst/>
          </a:prstGeom>
        </p:spPr>
      </p:pic>
      <p:sp>
        <p:nvSpPr>
          <p:cNvPr id="18" name="ZoneTexte 17">
            <a:extLst>
              <a:ext uri="{FF2B5EF4-FFF2-40B4-BE49-F238E27FC236}">
                <a16:creationId xmlns:a16="http://schemas.microsoft.com/office/drawing/2014/main" xmlns="" id="{CE3D1E34-1583-48EE-BC7B-CCD5E0FAAD82}"/>
              </a:ext>
            </a:extLst>
          </p:cNvPr>
          <p:cNvSpPr txBox="1"/>
          <p:nvPr/>
        </p:nvSpPr>
        <p:spPr>
          <a:xfrm>
            <a:off x="548639" y="4130300"/>
            <a:ext cx="4193090" cy="923330"/>
          </a:xfrm>
          <a:prstGeom prst="rect">
            <a:avLst/>
          </a:prstGeom>
          <a:solidFill>
            <a:schemeClr val="accent4">
              <a:lumMod val="60000"/>
              <a:lumOff val="40000"/>
            </a:schemeClr>
          </a:solidFill>
        </p:spPr>
        <p:txBody>
          <a:bodyPr wrap="square" rtlCol="0">
            <a:spAutoFit/>
          </a:bodyPr>
          <a:lstStyle/>
          <a:p>
            <a:pPr algn="just"/>
            <a:r>
              <a:rPr lang="fr-FR" dirty="0">
                <a:latin typeface="Avenir Next LT Pro" panose="020B0504020202020204" pitchFamily="34" charset="0"/>
              </a:rPr>
              <a:t>Jésus dit: « </a:t>
            </a:r>
            <a:r>
              <a:rPr lang="fr-FR" b="1" baseline="30000" dirty="0">
                <a:latin typeface="Avenir Next LT Pro" panose="020B0504020202020204" pitchFamily="34" charset="0"/>
              </a:rPr>
              <a:t>49</a:t>
            </a:r>
            <a:r>
              <a:rPr lang="fr-FR" dirty="0">
                <a:latin typeface="Avenir Next LT Pro" panose="020B0504020202020204" pitchFamily="34" charset="0"/>
              </a:rPr>
              <a:t>Je suis venu apporter un feu sur la terre, et comme je voudrais qu’il soit déjà allumé ! » (</a:t>
            </a:r>
            <a:r>
              <a:rPr lang="fr-FR" dirty="0" err="1">
                <a:latin typeface="Avenir Next LT Pro" panose="020B0504020202020204" pitchFamily="34" charset="0"/>
              </a:rPr>
              <a:t>Lc</a:t>
            </a:r>
            <a:r>
              <a:rPr lang="fr-FR" dirty="0">
                <a:latin typeface="Avenir Next LT Pro" panose="020B0504020202020204" pitchFamily="34" charset="0"/>
              </a:rPr>
              <a:t> 24,32)</a:t>
            </a:r>
          </a:p>
        </p:txBody>
      </p:sp>
    </p:spTree>
    <p:extLst>
      <p:ext uri="{BB962C8B-B14F-4D97-AF65-F5344CB8AC3E}">
        <p14:creationId xmlns:p14="http://schemas.microsoft.com/office/powerpoint/2010/main" xmlns="" val="110524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52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0" mute="1">
                <p:cTn id="23" repeatCount="indefinite" fill="hold" display="0">
                  <p:stCondLst>
                    <p:cond delay="indefinite"/>
                  </p:stCondLst>
                </p:cTn>
                <p:tgtEl>
                  <p:spTgt spid="4"/>
                </p:tgtEl>
              </p:cMediaNode>
            </p:vide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animBg="1"/>
      <p:bldP spid="8" grpId="0" animBg="1"/>
      <p:bldP spid="17" grpId="0" animBg="1"/>
      <p:bldP spid="1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57">
            <a:extLst>
              <a:ext uri="{FF2B5EF4-FFF2-40B4-BE49-F238E27FC236}">
                <a16:creationId xmlns:a16="http://schemas.microsoft.com/office/drawing/2014/main" xmlns="" id="{922F19F4-FE70-43DC-856F-2CE5F521DC4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3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8" name="Group 59">
            <a:extLst>
              <a:ext uri="{FF2B5EF4-FFF2-40B4-BE49-F238E27FC236}">
                <a16:creationId xmlns:a16="http://schemas.microsoft.com/office/drawing/2014/main" xmlns="" id="{AE1C45F0-260A-458C-96ED-C1F6D215121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1062849"/>
            <a:ext cx="548639" cy="673460"/>
            <a:chOff x="3940602" y="308034"/>
            <a:chExt cx="2116791" cy="3428999"/>
          </a:xfrm>
          <a:solidFill>
            <a:schemeClr val="accent4"/>
          </a:solidFill>
        </p:grpSpPr>
        <p:sp>
          <p:nvSpPr>
            <p:cNvPr id="61" name="Rectangle 60">
              <a:extLst>
                <a:ext uri="{FF2B5EF4-FFF2-40B4-BE49-F238E27FC236}">
                  <a16:creationId xmlns:a16="http://schemas.microsoft.com/office/drawing/2014/main" xmlns="" id="{A6604B49-AD5C-4590-B051-06C8222ECD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xmlns="" id="{743ECCAF-29C5-4537-947C-7EA1292463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a:extLst>
                <a:ext uri="{FF2B5EF4-FFF2-40B4-BE49-F238E27FC236}">
                  <a16:creationId xmlns:a16="http://schemas.microsoft.com/office/drawing/2014/main" xmlns="" id="{ED49787B-8DE6-4467-AD0A-8DECC6E0C2D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Rectangle 64">
            <a:extLst>
              <a:ext uri="{FF2B5EF4-FFF2-40B4-BE49-F238E27FC236}">
                <a16:creationId xmlns:a16="http://schemas.microsoft.com/office/drawing/2014/main" xmlns="" id="{D5B0017B-2ECA-49AF-B397-DC140825DF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0060" y="656150"/>
            <a:ext cx="4193090"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xmlns="" id="{835981FF-EA2C-4C3B-AD7C-E14E05BC2CEE}"/>
              </a:ext>
            </a:extLst>
          </p:cNvPr>
          <p:cNvSpPr>
            <a:spLocks noGrp="1"/>
          </p:cNvSpPr>
          <p:nvPr>
            <p:ph type="title"/>
          </p:nvPr>
        </p:nvSpPr>
        <p:spPr>
          <a:xfrm>
            <a:off x="1125691" y="498342"/>
            <a:ext cx="2901827" cy="1431591"/>
          </a:xfrm>
        </p:spPr>
        <p:txBody>
          <a:bodyPr anchor="ctr">
            <a:normAutofit/>
          </a:bodyPr>
          <a:lstStyle/>
          <a:p>
            <a:r>
              <a:rPr lang="fr-CA" sz="3000" dirty="0"/>
              <a:t>L’Esprit comme …  </a:t>
            </a:r>
            <a:br>
              <a:rPr lang="fr-CA" sz="3000" dirty="0"/>
            </a:br>
            <a:endParaRPr lang="fr-CA" sz="3000" b="1" dirty="0"/>
          </a:p>
        </p:txBody>
      </p:sp>
      <p:sp>
        <p:nvSpPr>
          <p:cNvPr id="67" name="Rectangle 66">
            <a:extLst>
              <a:ext uri="{FF2B5EF4-FFF2-40B4-BE49-F238E27FC236}">
                <a16:creationId xmlns:a16="http://schemas.microsoft.com/office/drawing/2014/main" xmlns="" id="{395ECC94-3D5E-46A7-A7A1-DE807E1563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5813" y="658367"/>
            <a:ext cx="3539537"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68">
            <a:extLst>
              <a:ext uri="{FF2B5EF4-FFF2-40B4-BE49-F238E27FC236}">
                <a16:creationId xmlns:a16="http://schemas.microsoft.com/office/drawing/2014/main" xmlns="" id="{7E549738-9961-462D-81B7-4A7A446911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75813" y="3530966"/>
            <a:ext cx="3539537" cy="26791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Connector 70">
            <a:extLst>
              <a:ext uri="{FF2B5EF4-FFF2-40B4-BE49-F238E27FC236}">
                <a16:creationId xmlns:a16="http://schemas.microsoft.com/office/drawing/2014/main" xmlns="" id="{6CF1BAF6-AD41-4082-B212-8A1F9A2E87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28650" y="6492240"/>
            <a:ext cx="78867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xmlns="" id="{78878AA9-A2BA-4316-9426-CAC122A572E0}"/>
              </a:ext>
            </a:extLst>
          </p:cNvPr>
          <p:cNvSpPr/>
          <p:nvPr/>
        </p:nvSpPr>
        <p:spPr>
          <a:xfrm>
            <a:off x="680934" y="1164410"/>
            <a:ext cx="3891066" cy="923330"/>
          </a:xfrm>
          <a:prstGeom prst="rect">
            <a:avLst/>
          </a:prstGeom>
          <a:noFill/>
        </p:spPr>
        <p:txBody>
          <a:bodyPr wrap="square" lIns="91440" tIns="45720" rIns="91440" bIns="45720">
            <a:spAutoFit/>
          </a:bodyPr>
          <a:lstStyle/>
          <a:p>
            <a:pPr algn="ctr"/>
            <a:r>
              <a:rPr lang="fr-FR" sz="5400" dirty="0">
                <a:ln w="0"/>
                <a:effectLst>
                  <a:outerShdw blurRad="38100" dist="19050" dir="2700000" algn="tl" rotWithShape="0">
                    <a:schemeClr val="dk1">
                      <a:alpha val="40000"/>
                    </a:schemeClr>
                  </a:outerShdw>
                </a:effectLst>
              </a:rPr>
              <a:t>une colombe</a:t>
            </a:r>
            <a:endParaRPr lang="fr-FR" sz="5400" b="0" cap="none" spc="0" dirty="0">
              <a:ln w="0"/>
              <a:solidFill>
                <a:schemeClr val="tx1"/>
              </a:solidFill>
              <a:effectLst>
                <a:outerShdw blurRad="38100" dist="19050" dir="2700000" algn="tl" rotWithShape="0">
                  <a:schemeClr val="dk1">
                    <a:alpha val="40000"/>
                  </a:schemeClr>
                </a:outerShdw>
              </a:effectLst>
            </a:endParaRPr>
          </a:p>
        </p:txBody>
      </p:sp>
      <p:sp>
        <p:nvSpPr>
          <p:cNvPr id="3" name="Espace réservé du contenu 2">
            <a:extLst>
              <a:ext uri="{FF2B5EF4-FFF2-40B4-BE49-F238E27FC236}">
                <a16:creationId xmlns:a16="http://schemas.microsoft.com/office/drawing/2014/main" xmlns="" id="{D6115BFA-BA79-45EF-AE45-A5DF4F4F22B7}"/>
              </a:ext>
            </a:extLst>
          </p:cNvPr>
          <p:cNvSpPr>
            <a:spLocks noGrp="1"/>
          </p:cNvSpPr>
          <p:nvPr>
            <p:ph idx="1"/>
          </p:nvPr>
        </p:nvSpPr>
        <p:spPr>
          <a:xfrm>
            <a:off x="5111938" y="3619641"/>
            <a:ext cx="3272938" cy="2492674"/>
          </a:xfrm>
          <a:solidFill>
            <a:schemeClr val="accent1">
              <a:lumMod val="60000"/>
              <a:lumOff val="40000"/>
            </a:schemeClr>
          </a:solidFill>
        </p:spPr>
        <p:txBody>
          <a:bodyPr anchor="ctr">
            <a:noAutofit/>
          </a:bodyPr>
          <a:lstStyle/>
          <a:p>
            <a:pPr>
              <a:lnSpc>
                <a:spcPct val="100000"/>
              </a:lnSpc>
              <a:spcBef>
                <a:spcPts val="0"/>
              </a:spcBef>
              <a:buFont typeface="Wingdings" panose="05000000000000000000" pitchFamily="2" charset="2"/>
              <a:buChar char="v"/>
            </a:pPr>
            <a:r>
              <a:rPr lang="fr-FR" sz="1800" b="1" dirty="0">
                <a:latin typeface="Univers" panose="020B0503020202020204" pitchFamily="34" charset="0"/>
              </a:rPr>
              <a:t>La colombe est un oiseau.</a:t>
            </a:r>
          </a:p>
          <a:p>
            <a:pPr>
              <a:lnSpc>
                <a:spcPct val="100000"/>
              </a:lnSpc>
              <a:spcBef>
                <a:spcPts val="0"/>
              </a:spcBef>
              <a:buFont typeface="Wingdings" panose="05000000000000000000" pitchFamily="2" charset="2"/>
              <a:buChar char="v"/>
            </a:pPr>
            <a:r>
              <a:rPr lang="fr-FR" sz="1800" b="1" dirty="0">
                <a:latin typeface="Univers" panose="020B0503020202020204" pitchFamily="34" charset="0"/>
              </a:rPr>
              <a:t>Son image est souvent utilisé comme symbole de la paix.</a:t>
            </a:r>
          </a:p>
          <a:p>
            <a:pPr>
              <a:lnSpc>
                <a:spcPct val="100000"/>
              </a:lnSpc>
              <a:spcBef>
                <a:spcPts val="0"/>
              </a:spcBef>
              <a:buFont typeface="Wingdings" panose="05000000000000000000" pitchFamily="2" charset="2"/>
              <a:buChar char="v"/>
            </a:pPr>
            <a:r>
              <a:rPr lang="fr-FR" sz="1800" b="1" dirty="0">
                <a:latin typeface="Univers" panose="020B0503020202020204" pitchFamily="34" charset="0"/>
              </a:rPr>
              <a:t>Elle évoque aussi le sentiment d’innocence et de pureté.</a:t>
            </a:r>
          </a:p>
          <a:p>
            <a:pPr>
              <a:lnSpc>
                <a:spcPct val="100000"/>
              </a:lnSpc>
              <a:spcBef>
                <a:spcPts val="0"/>
              </a:spcBef>
              <a:buFont typeface="Wingdings" panose="05000000000000000000" pitchFamily="2" charset="2"/>
              <a:buChar char="v"/>
            </a:pPr>
            <a:endParaRPr lang="fr-FR" sz="1800" i="1" dirty="0">
              <a:latin typeface="Univers" panose="020B0503020202020204" pitchFamily="34" charset="0"/>
            </a:endParaRPr>
          </a:p>
        </p:txBody>
      </p:sp>
      <p:sp>
        <p:nvSpPr>
          <p:cNvPr id="17" name="ZoneTexte 16">
            <a:extLst>
              <a:ext uri="{FF2B5EF4-FFF2-40B4-BE49-F238E27FC236}">
                <a16:creationId xmlns:a16="http://schemas.microsoft.com/office/drawing/2014/main" xmlns="" id="{FF250A15-1416-404A-889E-7DE55B220A23}"/>
              </a:ext>
            </a:extLst>
          </p:cNvPr>
          <p:cNvSpPr txBox="1"/>
          <p:nvPr/>
        </p:nvSpPr>
        <p:spPr>
          <a:xfrm>
            <a:off x="475193" y="2143008"/>
            <a:ext cx="4321264" cy="1477328"/>
          </a:xfrm>
          <a:prstGeom prst="rect">
            <a:avLst/>
          </a:prstGeom>
          <a:solidFill>
            <a:schemeClr val="accent1">
              <a:lumMod val="75000"/>
            </a:schemeClr>
          </a:solidFill>
        </p:spPr>
        <p:txBody>
          <a:bodyPr wrap="square" rtlCol="0">
            <a:spAutoFit/>
          </a:bodyPr>
          <a:lstStyle/>
          <a:p>
            <a:pPr algn="just"/>
            <a:r>
              <a:rPr lang="fr-FR" b="1" baseline="30000" dirty="0">
                <a:solidFill>
                  <a:schemeClr val="accent4">
                    <a:lumMod val="20000"/>
                    <a:lumOff val="80000"/>
                  </a:schemeClr>
                </a:solidFill>
                <a:latin typeface="Avenir Next LT Pro" panose="020B0504020202020204" pitchFamily="34" charset="0"/>
              </a:rPr>
              <a:t>10</a:t>
            </a:r>
            <a:r>
              <a:rPr lang="fr-FR" dirty="0">
                <a:solidFill>
                  <a:schemeClr val="accent4">
                    <a:lumMod val="20000"/>
                    <a:lumOff val="80000"/>
                  </a:schemeClr>
                </a:solidFill>
                <a:latin typeface="Avenir Next LT Pro" panose="020B0504020202020204" pitchFamily="34" charset="0"/>
              </a:rPr>
              <a:t> Noé attendit encore sept jours, et lâcha de nouveau la colombe hors de l’arche. </a:t>
            </a:r>
            <a:r>
              <a:rPr lang="fr-FR" b="1" baseline="30000" dirty="0">
                <a:solidFill>
                  <a:schemeClr val="accent4">
                    <a:lumMod val="20000"/>
                    <a:lumOff val="80000"/>
                  </a:schemeClr>
                </a:solidFill>
                <a:latin typeface="Avenir Next LT Pro" panose="020B0504020202020204" pitchFamily="34" charset="0"/>
              </a:rPr>
              <a:t>11</a:t>
            </a:r>
            <a:r>
              <a:rPr lang="fr-FR" dirty="0">
                <a:solidFill>
                  <a:schemeClr val="accent4">
                    <a:lumMod val="20000"/>
                    <a:lumOff val="80000"/>
                  </a:schemeClr>
                </a:solidFill>
                <a:latin typeface="Avenir Next LT Pro" panose="020B0504020202020204" pitchFamily="34" charset="0"/>
              </a:rPr>
              <a:t> Vers le soir, la colombe revint, et voici qu’il y avait dans son bec un rameau d’olivier tout frais! (</a:t>
            </a:r>
            <a:r>
              <a:rPr lang="fr-FR" dirty="0" err="1">
                <a:solidFill>
                  <a:schemeClr val="accent4">
                    <a:lumMod val="20000"/>
                    <a:lumOff val="80000"/>
                  </a:schemeClr>
                </a:solidFill>
                <a:latin typeface="Avenir Next LT Pro" panose="020B0504020202020204" pitchFamily="34" charset="0"/>
              </a:rPr>
              <a:t>Gn</a:t>
            </a:r>
            <a:r>
              <a:rPr lang="fr-FR" dirty="0">
                <a:solidFill>
                  <a:schemeClr val="accent4">
                    <a:lumMod val="20000"/>
                    <a:lumOff val="80000"/>
                  </a:schemeClr>
                </a:solidFill>
                <a:latin typeface="Avenir Next LT Pro" panose="020B0504020202020204" pitchFamily="34" charset="0"/>
              </a:rPr>
              <a:t> 8, 10-11)</a:t>
            </a:r>
          </a:p>
        </p:txBody>
      </p:sp>
      <p:sp>
        <p:nvSpPr>
          <p:cNvPr id="18" name="ZoneTexte 17">
            <a:extLst>
              <a:ext uri="{FF2B5EF4-FFF2-40B4-BE49-F238E27FC236}">
                <a16:creationId xmlns:a16="http://schemas.microsoft.com/office/drawing/2014/main" xmlns="" id="{CE3D1E34-1583-48EE-BC7B-CCD5E0FAAD82}"/>
              </a:ext>
            </a:extLst>
          </p:cNvPr>
          <p:cNvSpPr txBox="1"/>
          <p:nvPr/>
        </p:nvSpPr>
        <p:spPr>
          <a:xfrm>
            <a:off x="475193" y="3792861"/>
            <a:ext cx="4321264" cy="2585323"/>
          </a:xfrm>
          <a:prstGeom prst="rect">
            <a:avLst/>
          </a:prstGeom>
          <a:solidFill>
            <a:schemeClr val="accent4">
              <a:lumMod val="60000"/>
              <a:lumOff val="40000"/>
            </a:schemeClr>
          </a:solidFill>
        </p:spPr>
        <p:txBody>
          <a:bodyPr wrap="square" rtlCol="0">
            <a:spAutoFit/>
          </a:bodyPr>
          <a:lstStyle/>
          <a:p>
            <a:pPr algn="just"/>
            <a:r>
              <a:rPr lang="fr-FR" b="1" baseline="30000" dirty="0">
                <a:latin typeface="Avenir Next LT Pro" panose="020B0504020202020204" pitchFamily="34" charset="0"/>
              </a:rPr>
              <a:t>21</a:t>
            </a:r>
            <a:r>
              <a:rPr lang="fr-FR" dirty="0">
                <a:latin typeface="Avenir Next LT Pro" panose="020B0504020202020204" pitchFamily="34" charset="0"/>
              </a:rPr>
              <a:t> Comme tout le peuple se faisait baptiser et qu’après avoir été baptisé lui aussi, Jésus priait, le ciel s’ouvrit. </a:t>
            </a:r>
          </a:p>
          <a:p>
            <a:pPr algn="just"/>
            <a:r>
              <a:rPr lang="fr-FR" b="1" baseline="30000" dirty="0">
                <a:latin typeface="Avenir Next LT Pro" panose="020B0504020202020204" pitchFamily="34" charset="0"/>
              </a:rPr>
              <a:t>22</a:t>
            </a:r>
            <a:r>
              <a:rPr lang="fr-FR" dirty="0">
                <a:latin typeface="Avenir Next LT Pro" panose="020B0504020202020204" pitchFamily="34" charset="0"/>
              </a:rPr>
              <a:t> L’Esprit Saint, sous une apparence corporelle, comme une colombe, descendit sur Jésus, et il y eut une voix venant du ciel : « Toi, tu es mon Fils bien-aimé ; en toi, je trouve ma joie. » (</a:t>
            </a:r>
            <a:r>
              <a:rPr lang="fr-FR" dirty="0" err="1">
                <a:latin typeface="Avenir Next LT Pro" panose="020B0504020202020204" pitchFamily="34" charset="0"/>
              </a:rPr>
              <a:t>Lc</a:t>
            </a:r>
            <a:r>
              <a:rPr lang="fr-FR" dirty="0">
                <a:latin typeface="Avenir Next LT Pro" panose="020B0504020202020204" pitchFamily="34" charset="0"/>
              </a:rPr>
              <a:t> 3,21-22)</a:t>
            </a:r>
          </a:p>
        </p:txBody>
      </p:sp>
      <p:pic>
        <p:nvPicPr>
          <p:cNvPr id="7" name="Image 6" descr="Une image contenant oiseau, animal, volant, blanc&#10;&#10;Description générée automatiquement">
            <a:extLst>
              <a:ext uri="{FF2B5EF4-FFF2-40B4-BE49-F238E27FC236}">
                <a16:creationId xmlns:a16="http://schemas.microsoft.com/office/drawing/2014/main" xmlns="" id="{AEEB5617-2C3B-4C29-936C-BEF80B7D4DB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161123" y="919979"/>
            <a:ext cx="3236478" cy="2155966"/>
          </a:xfrm>
          <a:prstGeom prst="rect">
            <a:avLst/>
          </a:prstGeom>
        </p:spPr>
      </p:pic>
    </p:spTree>
    <p:extLst>
      <p:ext uri="{BB962C8B-B14F-4D97-AF65-F5344CB8AC3E}">
        <p14:creationId xmlns:p14="http://schemas.microsoft.com/office/powerpoint/2010/main" xmlns="" val="115561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animBg="1"/>
    </p:bld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1473</TotalTime>
  <Words>2968</Words>
  <Application>Microsoft Office PowerPoint</Application>
  <PresentationFormat>Affichage à l'écran (4:3)</PresentationFormat>
  <Paragraphs>384</Paragraphs>
  <Slides>33</Slides>
  <Notes>33</Notes>
  <HiddenSlides>0</HiddenSlides>
  <MMClips>8</MMClips>
  <ScaleCrop>false</ScaleCrop>
  <HeadingPairs>
    <vt:vector size="4" baseType="variant">
      <vt:variant>
        <vt:lpstr>Thème</vt:lpstr>
      </vt:variant>
      <vt:variant>
        <vt:i4>1</vt:i4>
      </vt:variant>
      <vt:variant>
        <vt:lpstr>Titres des diapositives</vt:lpstr>
      </vt:variant>
      <vt:variant>
        <vt:i4>33</vt:i4>
      </vt:variant>
    </vt:vector>
  </HeadingPairs>
  <TitlesOfParts>
    <vt:vector size="34" baseType="lpstr">
      <vt:lpstr>Thème Office</vt:lpstr>
      <vt:lpstr>Diapositive 1</vt:lpstr>
      <vt:lpstr>Objectifs de la rencontre</vt:lpstr>
      <vt:lpstr>Diapositive 3</vt:lpstr>
      <vt:lpstr>Diapositive 4</vt:lpstr>
      <vt:lpstr>L’Esprit comme …   </vt:lpstr>
      <vt:lpstr>L’Esprit comme …   </vt:lpstr>
      <vt:lpstr>L’Esprit comme …   </vt:lpstr>
      <vt:lpstr>L’Esprit comme …   </vt:lpstr>
      <vt:lpstr>L’Esprit comme …   </vt:lpstr>
      <vt:lpstr>L’Esprit comme …   </vt:lpstr>
      <vt:lpstr>Diapositive 11</vt:lpstr>
      <vt:lpstr>Diapositive 12</vt:lpstr>
      <vt:lpstr>La promesse du Ressuscité</vt:lpstr>
      <vt:lpstr>La promesse du Ressuscité</vt:lpstr>
      <vt:lpstr>La Pentecôte</vt:lpstr>
      <vt:lpstr>Et en surcroit: un avocat, un enseignant et un aide-mémoire!</vt:lpstr>
      <vt:lpstr>Diapositive 17</vt:lpstr>
      <vt:lpstr>L’Esprit nous fait  fils et fille de Dieu</vt:lpstr>
      <vt:lpstr>Diapositive 19</vt:lpstr>
      <vt:lpstr>Diapositive 20</vt:lpstr>
      <vt:lpstr>Diapositive 21</vt:lpstr>
      <vt:lpstr>Diapositive 22</vt:lpstr>
      <vt:lpstr>Diapositive 23</vt:lpstr>
      <vt:lpstr>Diapositive 24</vt:lpstr>
      <vt:lpstr>Diapositive 25</vt:lpstr>
      <vt:lpstr>La promesse du Ressuscité</vt:lpstr>
      <vt:lpstr>La promesse du Ressuscité</vt:lpstr>
      <vt:lpstr>Diapositive 28</vt:lpstr>
      <vt:lpstr>Diapositive 29</vt:lpstr>
      <vt:lpstr>Diapositive 30</vt:lpstr>
      <vt:lpstr>Diapositive 31</vt:lpstr>
      <vt:lpstr>Diapositive 32</vt:lpstr>
      <vt:lpstr>Diapositive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Lyne Groulx</dc:creator>
  <cp:lastModifiedBy>Suzanne Desrochers</cp:lastModifiedBy>
  <cp:revision>18</cp:revision>
  <cp:lastPrinted>2020-08-10T14:44:00Z</cp:lastPrinted>
  <dcterms:created xsi:type="dcterms:W3CDTF">2020-05-13T21:24:49Z</dcterms:created>
  <dcterms:modified xsi:type="dcterms:W3CDTF">2020-10-01T15:15:36Z</dcterms:modified>
</cp:coreProperties>
</file>