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diagrams/layout1.xml" ContentType="application/vnd.openxmlformats-officedocument.drawingml.diagramLayou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diagrams/drawing1.xml" ContentType="application/vnd.ms-office.drawingml.diagramDrawing+xml"/>
  <Override PartName="/ppt/notesSlides/notesSlide39.xml" ContentType="application/vnd.openxmlformats-officedocument.presentationml.notesSlide+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diagrams/quickStyle1.xml" ContentType="application/vnd.openxmlformats-officedocument.drawingml.diagramStyl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Default Extension="mp4" ContentType="video/mp4"/>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Default Extension="svg" ContentType="image/svg+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47"/>
  </p:notesMasterIdLst>
  <p:sldIdLst>
    <p:sldId id="343" r:id="rId2"/>
    <p:sldId id="344" r:id="rId3"/>
    <p:sldId id="356" r:id="rId4"/>
    <p:sldId id="345" r:id="rId5"/>
    <p:sldId id="357" r:id="rId6"/>
    <p:sldId id="358" r:id="rId7"/>
    <p:sldId id="411" r:id="rId8"/>
    <p:sldId id="400" r:id="rId9"/>
    <p:sldId id="347" r:id="rId10"/>
    <p:sldId id="410" r:id="rId11"/>
    <p:sldId id="398" r:id="rId12"/>
    <p:sldId id="397" r:id="rId13"/>
    <p:sldId id="362" r:id="rId14"/>
    <p:sldId id="360" r:id="rId15"/>
    <p:sldId id="409" r:id="rId16"/>
    <p:sldId id="405" r:id="rId17"/>
    <p:sldId id="361" r:id="rId18"/>
    <p:sldId id="364" r:id="rId19"/>
    <p:sldId id="404" r:id="rId20"/>
    <p:sldId id="367" r:id="rId21"/>
    <p:sldId id="368" r:id="rId22"/>
    <p:sldId id="406" r:id="rId23"/>
    <p:sldId id="372" r:id="rId24"/>
    <p:sldId id="370" r:id="rId25"/>
    <p:sldId id="374" r:id="rId26"/>
    <p:sldId id="371" r:id="rId27"/>
    <p:sldId id="359" r:id="rId28"/>
    <p:sldId id="412" r:id="rId29"/>
    <p:sldId id="383" r:id="rId30"/>
    <p:sldId id="382" r:id="rId31"/>
    <p:sldId id="376" r:id="rId32"/>
    <p:sldId id="377" r:id="rId33"/>
    <p:sldId id="378" r:id="rId34"/>
    <p:sldId id="380" r:id="rId35"/>
    <p:sldId id="388" r:id="rId36"/>
    <p:sldId id="396" r:id="rId37"/>
    <p:sldId id="395" r:id="rId38"/>
    <p:sldId id="394" r:id="rId39"/>
    <p:sldId id="393" r:id="rId40"/>
    <p:sldId id="392" r:id="rId41"/>
    <p:sldId id="391" r:id="rId42"/>
    <p:sldId id="389" r:id="rId43"/>
    <p:sldId id="390" r:id="rId44"/>
    <p:sldId id="349" r:id="rId45"/>
    <p:sldId id="408"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yne Groulx" initials="LG" lastIdx="1" clrIdx="0">
    <p:extLst>
      <p:ext uri="{19B8F6BF-5375-455C-9EA6-DF929625EA0E}">
        <p15:presenceInfo xmlns:p15="http://schemas.microsoft.com/office/powerpoint/2012/main" xmlns="" userId="853c370248dcff3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988058"/>
    <a:srgbClr val="DBC1A6"/>
    <a:srgbClr val="F3E7BE"/>
    <a:srgbClr val="404040"/>
    <a:srgbClr val="E1A783"/>
    <a:srgbClr val="E7E6E6"/>
    <a:srgbClr val="4A2D37"/>
    <a:srgbClr val="286854"/>
    <a:srgbClr val="DBD3FC"/>
    <a:srgbClr val="BAD2EA"/>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1665F2-2AE2-4C0F-9605-8D1D9852DF4B}" v="283" dt="2020-08-24T14:04:28.9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37" autoAdjust="0"/>
    <p:restoredTop sz="50251" autoAdjust="0"/>
  </p:normalViewPr>
  <p:slideViewPr>
    <p:cSldViewPr snapToGrid="0">
      <p:cViewPr varScale="1">
        <p:scale>
          <a:sx n="21" d="100"/>
          <a:sy n="21" d="100"/>
        </p:scale>
        <p:origin x="-1920" y="-80"/>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CD3F2C-8B95-4469-A404-DB157920264D}"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fr-CA"/>
        </a:p>
      </dgm:t>
    </dgm:pt>
    <dgm:pt modelId="{66B51DC6-6197-43BA-9238-1A083EDFCC0E}">
      <dgm:prSet phldrT="[Texte]" custT="1"/>
      <dgm:spPr/>
      <dgm:t>
        <a:bodyPr/>
        <a:lstStyle/>
        <a:p>
          <a:r>
            <a:rPr lang="fr-CA" sz="1400" dirty="0"/>
            <a:t>Conférence des Évêques catholiques du Canada C.E.C.C.</a:t>
          </a:r>
        </a:p>
        <a:p>
          <a:r>
            <a:rPr lang="fr-CA" sz="1400" dirty="0"/>
            <a:t> Assemblée des Évêques catholiques du Québec A.E.C.Q.</a:t>
          </a:r>
        </a:p>
      </dgm:t>
    </dgm:pt>
    <dgm:pt modelId="{44C67BB4-0894-4DF6-803C-7736A6F0D0A5}" type="parTrans" cxnId="{F104B212-F39E-44FA-922E-D9AD03CD9C79}">
      <dgm:prSet/>
      <dgm:spPr/>
      <dgm:t>
        <a:bodyPr/>
        <a:lstStyle/>
        <a:p>
          <a:endParaRPr lang="fr-CA"/>
        </a:p>
      </dgm:t>
    </dgm:pt>
    <dgm:pt modelId="{C8685A1F-9D26-4A97-A005-A4F167702572}" type="sibTrans" cxnId="{F104B212-F39E-44FA-922E-D9AD03CD9C79}">
      <dgm:prSet/>
      <dgm:spPr/>
      <dgm:t>
        <a:bodyPr/>
        <a:lstStyle/>
        <a:p>
          <a:endParaRPr lang="fr-CA"/>
        </a:p>
      </dgm:t>
    </dgm:pt>
    <dgm:pt modelId="{9C71B618-E6BA-4EE5-B8EF-8AC03707C96D}">
      <dgm:prSet phldrT="[Texte]" custT="1"/>
      <dgm:spPr/>
      <dgm:t>
        <a:bodyPr/>
        <a:lstStyle/>
        <a:p>
          <a:r>
            <a:rPr lang="fr-CA" sz="1400" dirty="0"/>
            <a:t>Les Cardinaux,  </a:t>
          </a:r>
        </a:p>
        <a:p>
          <a:r>
            <a:rPr lang="fr-CA" sz="1400" dirty="0"/>
            <a:t>électeurs  et conseillers du Pape</a:t>
          </a:r>
        </a:p>
      </dgm:t>
    </dgm:pt>
    <dgm:pt modelId="{559A7411-E2BD-4679-AF53-C91B9CC33933}" type="parTrans" cxnId="{0FCAD042-0A90-4097-A12E-89329B007437}">
      <dgm:prSet/>
      <dgm:spPr/>
      <dgm:t>
        <a:bodyPr/>
        <a:lstStyle/>
        <a:p>
          <a:endParaRPr lang="fr-CA"/>
        </a:p>
      </dgm:t>
    </dgm:pt>
    <dgm:pt modelId="{D4DBF664-4E2E-4212-9A09-A0A5D7AAC61E}" type="sibTrans" cxnId="{0FCAD042-0A90-4097-A12E-89329B007437}">
      <dgm:prSet/>
      <dgm:spPr/>
      <dgm:t>
        <a:bodyPr/>
        <a:lstStyle/>
        <a:p>
          <a:endParaRPr lang="fr-CA"/>
        </a:p>
      </dgm:t>
    </dgm:pt>
    <dgm:pt modelId="{E761EECE-8024-47BB-9F1A-B4C009F7C436}">
      <dgm:prSet phldrT="[Texte]" custT="1"/>
      <dgm:spPr/>
      <dgm:t>
        <a:bodyPr/>
        <a:lstStyle/>
        <a:p>
          <a:r>
            <a:rPr lang="fr-CA" sz="1400" dirty="0"/>
            <a:t>Paroisses: laïcs et membres du clergé</a:t>
          </a:r>
        </a:p>
      </dgm:t>
    </dgm:pt>
    <dgm:pt modelId="{9BAE1A66-0062-44C3-A17F-7A7D16C5C3C1}" type="parTrans" cxnId="{DCF9D49E-609D-450C-8822-D6367D650BBD}">
      <dgm:prSet/>
      <dgm:spPr/>
      <dgm:t>
        <a:bodyPr/>
        <a:lstStyle/>
        <a:p>
          <a:endParaRPr lang="fr-CA"/>
        </a:p>
      </dgm:t>
    </dgm:pt>
    <dgm:pt modelId="{59A7A8E4-DBB3-487E-88E0-4DB9CEFD3189}" type="sibTrans" cxnId="{DCF9D49E-609D-450C-8822-D6367D650BBD}">
      <dgm:prSet/>
      <dgm:spPr/>
      <dgm:t>
        <a:bodyPr/>
        <a:lstStyle/>
        <a:p>
          <a:endParaRPr lang="fr-CA"/>
        </a:p>
      </dgm:t>
    </dgm:pt>
    <dgm:pt modelId="{D1EFD6A6-1E4F-4CB8-831E-A206FC208388}">
      <dgm:prSet phldrT="[Texte]" custT="1"/>
      <dgm:spPr/>
      <dgm:t>
        <a:bodyPr/>
        <a:lstStyle/>
        <a:p>
          <a:r>
            <a:rPr lang="fr-CA" sz="1400" dirty="0"/>
            <a:t>Unités Pastorales: laïcs et membres du clergé</a:t>
          </a:r>
        </a:p>
      </dgm:t>
    </dgm:pt>
    <dgm:pt modelId="{218847ED-2809-4941-B626-E3D1F23C52B2}" type="parTrans" cxnId="{84016998-86A0-4D21-A501-D1151344AE09}">
      <dgm:prSet/>
      <dgm:spPr/>
      <dgm:t>
        <a:bodyPr/>
        <a:lstStyle/>
        <a:p>
          <a:endParaRPr lang="fr-CA"/>
        </a:p>
      </dgm:t>
    </dgm:pt>
    <dgm:pt modelId="{6A23A0B4-3B67-43F3-9191-E656A5791DEE}" type="sibTrans" cxnId="{84016998-86A0-4D21-A501-D1151344AE09}">
      <dgm:prSet/>
      <dgm:spPr/>
      <dgm:t>
        <a:bodyPr/>
        <a:lstStyle/>
        <a:p>
          <a:endParaRPr lang="fr-CA"/>
        </a:p>
      </dgm:t>
    </dgm:pt>
    <dgm:pt modelId="{D0FAE58A-395A-4D2F-B256-0C5C4FB148D1}">
      <dgm:prSet phldrT="[Texte]" custT="1"/>
      <dgm:spPr/>
      <dgm:t>
        <a:bodyPr/>
        <a:lstStyle/>
        <a:p>
          <a:r>
            <a:rPr lang="fr-CA" sz="1400" dirty="0"/>
            <a:t>Les archevêques et  évêques avec la collaboration des responsables des services diocésains</a:t>
          </a:r>
        </a:p>
      </dgm:t>
    </dgm:pt>
    <dgm:pt modelId="{755FA784-568A-48CA-920E-2BD7940BCFC4}" type="parTrans" cxnId="{97BB10CC-84DF-4709-852E-C62DF1A35E6A}">
      <dgm:prSet/>
      <dgm:spPr/>
      <dgm:t>
        <a:bodyPr/>
        <a:lstStyle/>
        <a:p>
          <a:endParaRPr lang="fr-CA"/>
        </a:p>
      </dgm:t>
    </dgm:pt>
    <dgm:pt modelId="{161AFB0B-1CCE-4237-B6E2-69FE24541AB1}" type="sibTrans" cxnId="{97BB10CC-84DF-4709-852E-C62DF1A35E6A}">
      <dgm:prSet/>
      <dgm:spPr/>
      <dgm:t>
        <a:bodyPr/>
        <a:lstStyle/>
        <a:p>
          <a:endParaRPr lang="fr-CA"/>
        </a:p>
      </dgm:t>
    </dgm:pt>
    <dgm:pt modelId="{03685C40-90A7-43CD-BDDC-EE70A169F2CB}">
      <dgm:prSet custT="1"/>
      <dgm:spPr/>
      <dgm:t>
        <a:bodyPr/>
        <a:lstStyle/>
        <a:p>
          <a:r>
            <a:rPr lang="fr-CA" sz="1400" dirty="0"/>
            <a:t>Paroisses: laïcs et membres du clergé</a:t>
          </a:r>
        </a:p>
      </dgm:t>
    </dgm:pt>
    <dgm:pt modelId="{CF95C0BB-7608-4D8D-8424-EE8C0C52D5F3}" type="parTrans" cxnId="{9E925409-6380-43B5-9945-3E76167C50CB}">
      <dgm:prSet/>
      <dgm:spPr/>
      <dgm:t>
        <a:bodyPr/>
        <a:lstStyle/>
        <a:p>
          <a:endParaRPr lang="fr-CA"/>
        </a:p>
      </dgm:t>
    </dgm:pt>
    <dgm:pt modelId="{B4C92BC6-A611-4473-B90D-9A34A19DC678}" type="sibTrans" cxnId="{9E925409-6380-43B5-9945-3E76167C50CB}">
      <dgm:prSet/>
      <dgm:spPr/>
      <dgm:t>
        <a:bodyPr/>
        <a:lstStyle/>
        <a:p>
          <a:endParaRPr lang="fr-CA"/>
        </a:p>
      </dgm:t>
    </dgm:pt>
    <dgm:pt modelId="{CF58A2D1-3AFA-4BC2-8AE8-D6852588F10A}">
      <dgm:prSet custT="1"/>
      <dgm:spPr/>
      <dgm:t>
        <a:bodyPr/>
        <a:lstStyle/>
        <a:p>
          <a:r>
            <a:rPr lang="fr-CA" sz="1400" dirty="0"/>
            <a:t>Unités Pastorales: laïcs et membres du clergé</a:t>
          </a:r>
        </a:p>
      </dgm:t>
    </dgm:pt>
    <dgm:pt modelId="{0367093A-91CE-4D6B-A6B1-B887AE7B6D74}" type="parTrans" cxnId="{7C291B03-FD62-47D6-BAED-1A9FA9DF1003}">
      <dgm:prSet/>
      <dgm:spPr/>
      <dgm:t>
        <a:bodyPr/>
        <a:lstStyle/>
        <a:p>
          <a:endParaRPr lang="fr-CA"/>
        </a:p>
      </dgm:t>
    </dgm:pt>
    <dgm:pt modelId="{68A73102-6773-42CE-9BC9-8E5B158A9654}" type="sibTrans" cxnId="{7C291B03-FD62-47D6-BAED-1A9FA9DF1003}">
      <dgm:prSet/>
      <dgm:spPr/>
      <dgm:t>
        <a:bodyPr/>
        <a:lstStyle/>
        <a:p>
          <a:endParaRPr lang="fr-CA"/>
        </a:p>
      </dgm:t>
    </dgm:pt>
    <dgm:pt modelId="{E8A027E6-9ED4-478D-92D3-FB54F7BF02AF}">
      <dgm:prSet custT="1"/>
      <dgm:spPr/>
      <dgm:t>
        <a:bodyPr/>
        <a:lstStyle/>
        <a:p>
          <a:r>
            <a:rPr lang="fr-CA" sz="1400" dirty="0"/>
            <a:t>Le Pape, Évêque de Rome,          successeur de Pierre</a:t>
          </a:r>
        </a:p>
      </dgm:t>
    </dgm:pt>
    <dgm:pt modelId="{75B9053C-04BB-42DE-833C-56C9B6FE06FC}" type="parTrans" cxnId="{E102A9C2-1012-4F0F-87E7-953C4E7F5350}">
      <dgm:prSet/>
      <dgm:spPr/>
      <dgm:t>
        <a:bodyPr/>
        <a:lstStyle/>
        <a:p>
          <a:endParaRPr lang="fr-CA"/>
        </a:p>
      </dgm:t>
    </dgm:pt>
    <dgm:pt modelId="{E894B14A-15CF-4040-A5D4-32B30172E44A}" type="sibTrans" cxnId="{E102A9C2-1012-4F0F-87E7-953C4E7F5350}">
      <dgm:prSet/>
      <dgm:spPr/>
      <dgm:t>
        <a:bodyPr/>
        <a:lstStyle/>
        <a:p>
          <a:endParaRPr lang="fr-CA"/>
        </a:p>
      </dgm:t>
    </dgm:pt>
    <dgm:pt modelId="{B9D56150-CBCF-4B6C-9491-C441DAA91A1E}">
      <dgm:prSet/>
      <dgm:spPr/>
      <dgm:t>
        <a:bodyPr/>
        <a:lstStyle/>
        <a:p>
          <a:r>
            <a:rPr lang="fr-CA" dirty="0"/>
            <a:t>Assemblées des évêques de par le monde</a:t>
          </a:r>
        </a:p>
      </dgm:t>
    </dgm:pt>
    <dgm:pt modelId="{2417E29B-CAE6-431D-A358-CC8856312DDD}" type="parTrans" cxnId="{F0ED00BF-DAF1-4CBB-A4DA-0E4CEAA04276}">
      <dgm:prSet/>
      <dgm:spPr/>
      <dgm:t>
        <a:bodyPr/>
        <a:lstStyle/>
        <a:p>
          <a:endParaRPr lang="fr-CA"/>
        </a:p>
      </dgm:t>
    </dgm:pt>
    <dgm:pt modelId="{47A66AA9-D34A-45A5-9C75-266F594A8ED3}" type="sibTrans" cxnId="{F0ED00BF-DAF1-4CBB-A4DA-0E4CEAA04276}">
      <dgm:prSet/>
      <dgm:spPr/>
      <dgm:t>
        <a:bodyPr/>
        <a:lstStyle/>
        <a:p>
          <a:endParaRPr lang="fr-CA"/>
        </a:p>
      </dgm:t>
    </dgm:pt>
    <dgm:pt modelId="{74860388-35A7-48B3-8ED4-A94690F395E0}" type="pres">
      <dgm:prSet presAssocID="{CECD3F2C-8B95-4469-A404-DB157920264D}" presName="hierChild1" presStyleCnt="0">
        <dgm:presLayoutVars>
          <dgm:chPref val="1"/>
          <dgm:dir/>
          <dgm:animOne val="branch"/>
          <dgm:animLvl val="lvl"/>
          <dgm:resizeHandles/>
        </dgm:presLayoutVars>
      </dgm:prSet>
      <dgm:spPr/>
      <dgm:t>
        <a:bodyPr/>
        <a:lstStyle/>
        <a:p>
          <a:endParaRPr lang="fr-CA"/>
        </a:p>
      </dgm:t>
    </dgm:pt>
    <dgm:pt modelId="{9D391BDD-EE46-4013-A093-DF612C8AD37A}" type="pres">
      <dgm:prSet presAssocID="{E8A027E6-9ED4-478D-92D3-FB54F7BF02AF}" presName="hierRoot1" presStyleCnt="0"/>
      <dgm:spPr/>
    </dgm:pt>
    <dgm:pt modelId="{10DF08CB-A82B-4DA6-91F1-FFF2425F46DD}" type="pres">
      <dgm:prSet presAssocID="{E8A027E6-9ED4-478D-92D3-FB54F7BF02AF}" presName="composite" presStyleCnt="0"/>
      <dgm:spPr/>
    </dgm:pt>
    <dgm:pt modelId="{2ED2782F-214C-412F-BDCD-BFB5663E5EC0}" type="pres">
      <dgm:prSet presAssocID="{E8A027E6-9ED4-478D-92D3-FB54F7BF02AF}" presName="background" presStyleLbl="node0" presStyleIdx="0" presStyleCnt="1"/>
      <dgm:spPr/>
    </dgm:pt>
    <dgm:pt modelId="{A65F4346-AE10-455B-B9A2-8E8A50792CD6}" type="pres">
      <dgm:prSet presAssocID="{E8A027E6-9ED4-478D-92D3-FB54F7BF02AF}" presName="text" presStyleLbl="fgAcc0" presStyleIdx="0" presStyleCnt="1" custScaleX="189497" custScaleY="61383" custLinFactNeighborX="-33626" custLinFactNeighborY="-5481">
        <dgm:presLayoutVars>
          <dgm:chPref val="3"/>
        </dgm:presLayoutVars>
      </dgm:prSet>
      <dgm:spPr/>
      <dgm:t>
        <a:bodyPr/>
        <a:lstStyle/>
        <a:p>
          <a:endParaRPr lang="fr-CA"/>
        </a:p>
      </dgm:t>
    </dgm:pt>
    <dgm:pt modelId="{080E94A0-6F84-4A4D-92BA-396C6C380E6C}" type="pres">
      <dgm:prSet presAssocID="{E8A027E6-9ED4-478D-92D3-FB54F7BF02AF}" presName="hierChild2" presStyleCnt="0"/>
      <dgm:spPr/>
    </dgm:pt>
    <dgm:pt modelId="{BD5C3459-1120-4663-9BFD-0E3F65B25ED1}" type="pres">
      <dgm:prSet presAssocID="{2417E29B-CAE6-431D-A358-CC8856312DDD}" presName="Name10" presStyleLbl="parChTrans1D2" presStyleIdx="0" presStyleCnt="2"/>
      <dgm:spPr/>
      <dgm:t>
        <a:bodyPr/>
        <a:lstStyle/>
        <a:p>
          <a:endParaRPr lang="fr-CA"/>
        </a:p>
      </dgm:t>
    </dgm:pt>
    <dgm:pt modelId="{1299565E-A98D-448E-B050-485EABFA60E6}" type="pres">
      <dgm:prSet presAssocID="{B9D56150-CBCF-4B6C-9491-C441DAA91A1E}" presName="hierRoot2" presStyleCnt="0"/>
      <dgm:spPr/>
    </dgm:pt>
    <dgm:pt modelId="{4B434182-0BB8-4482-8792-9025D3DE5C65}" type="pres">
      <dgm:prSet presAssocID="{B9D56150-CBCF-4B6C-9491-C441DAA91A1E}" presName="composite2" presStyleCnt="0"/>
      <dgm:spPr/>
    </dgm:pt>
    <dgm:pt modelId="{62039ADF-FE57-4831-A6D9-D6D23A4CDEFC}" type="pres">
      <dgm:prSet presAssocID="{B9D56150-CBCF-4B6C-9491-C441DAA91A1E}" presName="background2" presStyleLbl="node2" presStyleIdx="0" presStyleCnt="2"/>
      <dgm:spPr/>
    </dgm:pt>
    <dgm:pt modelId="{40217CF0-5397-4838-B4E8-1F15AB823A3B}" type="pres">
      <dgm:prSet presAssocID="{B9D56150-CBCF-4B6C-9491-C441DAA91A1E}" presName="text2" presStyleLbl="fgAcc2" presStyleIdx="0" presStyleCnt="2">
        <dgm:presLayoutVars>
          <dgm:chPref val="3"/>
        </dgm:presLayoutVars>
      </dgm:prSet>
      <dgm:spPr/>
      <dgm:t>
        <a:bodyPr/>
        <a:lstStyle/>
        <a:p>
          <a:endParaRPr lang="fr-CA"/>
        </a:p>
      </dgm:t>
    </dgm:pt>
    <dgm:pt modelId="{5AC8573A-52E7-4526-8852-F3C5AA9D1F90}" type="pres">
      <dgm:prSet presAssocID="{B9D56150-CBCF-4B6C-9491-C441DAA91A1E}" presName="hierChild3" presStyleCnt="0"/>
      <dgm:spPr/>
    </dgm:pt>
    <dgm:pt modelId="{7108A9D7-EFEC-48A8-8290-B18E8FB73B88}" type="pres">
      <dgm:prSet presAssocID="{44C67BB4-0894-4DF6-803C-7736A6F0D0A5}" presName="Name10" presStyleLbl="parChTrans1D2" presStyleIdx="1" presStyleCnt="2"/>
      <dgm:spPr/>
      <dgm:t>
        <a:bodyPr/>
        <a:lstStyle/>
        <a:p>
          <a:endParaRPr lang="fr-CA"/>
        </a:p>
      </dgm:t>
    </dgm:pt>
    <dgm:pt modelId="{CD4BABDC-9F4E-4400-8FC6-626AF2951322}" type="pres">
      <dgm:prSet presAssocID="{66B51DC6-6197-43BA-9238-1A083EDFCC0E}" presName="hierRoot2" presStyleCnt="0"/>
      <dgm:spPr/>
    </dgm:pt>
    <dgm:pt modelId="{59B67FBE-B82D-44AB-AA8C-E6BB8C2C9CD3}" type="pres">
      <dgm:prSet presAssocID="{66B51DC6-6197-43BA-9238-1A083EDFCC0E}" presName="composite2" presStyleCnt="0"/>
      <dgm:spPr/>
    </dgm:pt>
    <dgm:pt modelId="{668BAFCB-4D31-4C32-B3E6-8810394CE1E3}" type="pres">
      <dgm:prSet presAssocID="{66B51DC6-6197-43BA-9238-1A083EDFCC0E}" presName="background2" presStyleLbl="node2" presStyleIdx="1" presStyleCnt="2"/>
      <dgm:spPr/>
    </dgm:pt>
    <dgm:pt modelId="{045AC793-1F3C-43A1-A0AD-A03F05ECE521}" type="pres">
      <dgm:prSet presAssocID="{66B51DC6-6197-43BA-9238-1A083EDFCC0E}" presName="text2" presStyleLbl="fgAcc2" presStyleIdx="1" presStyleCnt="2" custScaleX="455725" custScaleY="58358">
        <dgm:presLayoutVars>
          <dgm:chPref val="3"/>
        </dgm:presLayoutVars>
      </dgm:prSet>
      <dgm:spPr/>
      <dgm:t>
        <a:bodyPr/>
        <a:lstStyle/>
        <a:p>
          <a:endParaRPr lang="fr-CA"/>
        </a:p>
      </dgm:t>
    </dgm:pt>
    <dgm:pt modelId="{9A846A67-7ADD-42B7-9E61-C05E503007D2}" type="pres">
      <dgm:prSet presAssocID="{66B51DC6-6197-43BA-9238-1A083EDFCC0E}" presName="hierChild3" presStyleCnt="0"/>
      <dgm:spPr/>
    </dgm:pt>
    <dgm:pt modelId="{54761EE6-340B-48AD-91F8-348F1A061112}" type="pres">
      <dgm:prSet presAssocID="{559A7411-E2BD-4679-AF53-C91B9CC33933}" presName="Name17" presStyleLbl="parChTrans1D3" presStyleIdx="0" presStyleCnt="2"/>
      <dgm:spPr/>
      <dgm:t>
        <a:bodyPr/>
        <a:lstStyle/>
        <a:p>
          <a:endParaRPr lang="fr-CA"/>
        </a:p>
      </dgm:t>
    </dgm:pt>
    <dgm:pt modelId="{EBECF15E-09E1-4552-A15A-D3916A905DE0}" type="pres">
      <dgm:prSet presAssocID="{9C71B618-E6BA-4EE5-B8EF-8AC03707C96D}" presName="hierRoot3" presStyleCnt="0"/>
      <dgm:spPr/>
    </dgm:pt>
    <dgm:pt modelId="{317F752E-24D7-4C1F-B683-A1A95287E432}" type="pres">
      <dgm:prSet presAssocID="{9C71B618-E6BA-4EE5-B8EF-8AC03707C96D}" presName="composite3" presStyleCnt="0"/>
      <dgm:spPr/>
    </dgm:pt>
    <dgm:pt modelId="{1F133166-7D5A-42A7-94AA-3592ABD2E142}" type="pres">
      <dgm:prSet presAssocID="{9C71B618-E6BA-4EE5-B8EF-8AC03707C96D}" presName="background3" presStyleLbl="node3" presStyleIdx="0" presStyleCnt="2"/>
      <dgm:spPr/>
    </dgm:pt>
    <dgm:pt modelId="{C85A045E-3C52-4525-B107-43694DB18984}" type="pres">
      <dgm:prSet presAssocID="{9C71B618-E6BA-4EE5-B8EF-8AC03707C96D}" presName="text3" presStyleLbl="fgAcc3" presStyleIdx="0" presStyleCnt="2" custScaleX="212287" custScaleY="65199">
        <dgm:presLayoutVars>
          <dgm:chPref val="3"/>
        </dgm:presLayoutVars>
      </dgm:prSet>
      <dgm:spPr/>
      <dgm:t>
        <a:bodyPr/>
        <a:lstStyle/>
        <a:p>
          <a:endParaRPr lang="fr-CA"/>
        </a:p>
      </dgm:t>
    </dgm:pt>
    <dgm:pt modelId="{3BD20156-BBCD-41BC-95D6-6F1BDC23A0D3}" type="pres">
      <dgm:prSet presAssocID="{9C71B618-E6BA-4EE5-B8EF-8AC03707C96D}" presName="hierChild4" presStyleCnt="0"/>
      <dgm:spPr/>
    </dgm:pt>
    <dgm:pt modelId="{7731302F-7DB1-4074-8C72-B94A5BAF0CBF}" type="pres">
      <dgm:prSet presAssocID="{9BAE1A66-0062-44C3-A17F-7A7D16C5C3C1}" presName="Name23" presStyleLbl="parChTrans1D4" presStyleIdx="0" presStyleCnt="4"/>
      <dgm:spPr/>
      <dgm:t>
        <a:bodyPr/>
        <a:lstStyle/>
        <a:p>
          <a:endParaRPr lang="fr-CA"/>
        </a:p>
      </dgm:t>
    </dgm:pt>
    <dgm:pt modelId="{3706A2D6-ED33-45D3-87E4-17F0011F76C4}" type="pres">
      <dgm:prSet presAssocID="{E761EECE-8024-47BB-9F1A-B4C009F7C436}" presName="hierRoot4" presStyleCnt="0"/>
      <dgm:spPr/>
    </dgm:pt>
    <dgm:pt modelId="{71FB9181-ADAD-44CD-AA2E-7C9D6CAE0874}" type="pres">
      <dgm:prSet presAssocID="{E761EECE-8024-47BB-9F1A-B4C009F7C436}" presName="composite4" presStyleCnt="0"/>
      <dgm:spPr/>
    </dgm:pt>
    <dgm:pt modelId="{D7F8B481-990F-4A82-BB8E-4D82DFB16DF1}" type="pres">
      <dgm:prSet presAssocID="{E761EECE-8024-47BB-9F1A-B4C009F7C436}" presName="background4" presStyleLbl="node4" presStyleIdx="0" presStyleCnt="4"/>
      <dgm:spPr/>
    </dgm:pt>
    <dgm:pt modelId="{4FBDCE77-8462-484F-B1E2-031834575AB6}" type="pres">
      <dgm:prSet presAssocID="{E761EECE-8024-47BB-9F1A-B4C009F7C436}" presName="text4" presStyleLbl="fgAcc4" presStyleIdx="0" presStyleCnt="4">
        <dgm:presLayoutVars>
          <dgm:chPref val="3"/>
        </dgm:presLayoutVars>
      </dgm:prSet>
      <dgm:spPr/>
      <dgm:t>
        <a:bodyPr/>
        <a:lstStyle/>
        <a:p>
          <a:endParaRPr lang="fr-CA"/>
        </a:p>
      </dgm:t>
    </dgm:pt>
    <dgm:pt modelId="{6F9EF797-0223-482F-B213-96D2B9E0E989}" type="pres">
      <dgm:prSet presAssocID="{E761EECE-8024-47BB-9F1A-B4C009F7C436}" presName="hierChild5" presStyleCnt="0"/>
      <dgm:spPr/>
    </dgm:pt>
    <dgm:pt modelId="{C584A6F9-2608-4460-871C-A823BEA53770}" type="pres">
      <dgm:prSet presAssocID="{218847ED-2809-4941-B626-E3D1F23C52B2}" presName="Name23" presStyleLbl="parChTrans1D4" presStyleIdx="1" presStyleCnt="4"/>
      <dgm:spPr/>
      <dgm:t>
        <a:bodyPr/>
        <a:lstStyle/>
        <a:p>
          <a:endParaRPr lang="fr-CA"/>
        </a:p>
      </dgm:t>
    </dgm:pt>
    <dgm:pt modelId="{971FE6AB-AC17-401F-A34B-74DFFA2819FD}" type="pres">
      <dgm:prSet presAssocID="{D1EFD6A6-1E4F-4CB8-831E-A206FC208388}" presName="hierRoot4" presStyleCnt="0"/>
      <dgm:spPr/>
    </dgm:pt>
    <dgm:pt modelId="{A50C7CAC-4706-44FE-B83E-4E38C8508704}" type="pres">
      <dgm:prSet presAssocID="{D1EFD6A6-1E4F-4CB8-831E-A206FC208388}" presName="composite4" presStyleCnt="0"/>
      <dgm:spPr/>
    </dgm:pt>
    <dgm:pt modelId="{DF4099A0-E207-4C1E-9D76-4331D1868614}" type="pres">
      <dgm:prSet presAssocID="{D1EFD6A6-1E4F-4CB8-831E-A206FC208388}" presName="background4" presStyleLbl="node4" presStyleIdx="1" presStyleCnt="4"/>
      <dgm:spPr/>
    </dgm:pt>
    <dgm:pt modelId="{962E3B50-E1B8-4CC6-91A5-3452C5D2F870}" type="pres">
      <dgm:prSet presAssocID="{D1EFD6A6-1E4F-4CB8-831E-A206FC208388}" presName="text4" presStyleLbl="fgAcc4" presStyleIdx="1" presStyleCnt="4" custScaleX="112556">
        <dgm:presLayoutVars>
          <dgm:chPref val="3"/>
        </dgm:presLayoutVars>
      </dgm:prSet>
      <dgm:spPr/>
      <dgm:t>
        <a:bodyPr/>
        <a:lstStyle/>
        <a:p>
          <a:endParaRPr lang="fr-CA"/>
        </a:p>
      </dgm:t>
    </dgm:pt>
    <dgm:pt modelId="{4BB92C6A-0BA3-4C33-AE3A-15E0915E9013}" type="pres">
      <dgm:prSet presAssocID="{D1EFD6A6-1E4F-4CB8-831E-A206FC208388}" presName="hierChild5" presStyleCnt="0"/>
      <dgm:spPr/>
    </dgm:pt>
    <dgm:pt modelId="{8E2FDCD4-0A90-4FD4-954F-096D2CFDBD31}" type="pres">
      <dgm:prSet presAssocID="{755FA784-568A-48CA-920E-2BD7940BCFC4}" presName="Name17" presStyleLbl="parChTrans1D3" presStyleIdx="1" presStyleCnt="2"/>
      <dgm:spPr/>
      <dgm:t>
        <a:bodyPr/>
        <a:lstStyle/>
        <a:p>
          <a:endParaRPr lang="fr-CA"/>
        </a:p>
      </dgm:t>
    </dgm:pt>
    <dgm:pt modelId="{53742994-3BD9-4113-9BBB-7C8C7E87819C}" type="pres">
      <dgm:prSet presAssocID="{D0FAE58A-395A-4D2F-B256-0C5C4FB148D1}" presName="hierRoot3" presStyleCnt="0"/>
      <dgm:spPr/>
    </dgm:pt>
    <dgm:pt modelId="{3047CEA3-5A08-4277-96D1-B0755CAA4AFC}" type="pres">
      <dgm:prSet presAssocID="{D0FAE58A-395A-4D2F-B256-0C5C4FB148D1}" presName="composite3" presStyleCnt="0"/>
      <dgm:spPr/>
    </dgm:pt>
    <dgm:pt modelId="{383913D1-1012-4FD7-A419-770104B87026}" type="pres">
      <dgm:prSet presAssocID="{D0FAE58A-395A-4D2F-B256-0C5C4FB148D1}" presName="background3" presStyleLbl="node3" presStyleIdx="1" presStyleCnt="2"/>
      <dgm:spPr/>
    </dgm:pt>
    <dgm:pt modelId="{C5E5F28C-DD0C-41FA-A5FF-AE62AD377BD3}" type="pres">
      <dgm:prSet presAssocID="{D0FAE58A-395A-4D2F-B256-0C5C4FB148D1}" presName="text3" presStyleLbl="fgAcc3" presStyleIdx="1" presStyleCnt="2" custScaleX="313814" custScaleY="65199">
        <dgm:presLayoutVars>
          <dgm:chPref val="3"/>
        </dgm:presLayoutVars>
      </dgm:prSet>
      <dgm:spPr/>
      <dgm:t>
        <a:bodyPr/>
        <a:lstStyle/>
        <a:p>
          <a:endParaRPr lang="fr-CA"/>
        </a:p>
      </dgm:t>
    </dgm:pt>
    <dgm:pt modelId="{FDEE6C75-3C87-47DF-ACBE-E6EA4C7694E8}" type="pres">
      <dgm:prSet presAssocID="{D0FAE58A-395A-4D2F-B256-0C5C4FB148D1}" presName="hierChild4" presStyleCnt="0"/>
      <dgm:spPr/>
    </dgm:pt>
    <dgm:pt modelId="{6F26FF28-9EA9-4354-B806-D30480ECBD3C}" type="pres">
      <dgm:prSet presAssocID="{CF95C0BB-7608-4D8D-8424-EE8C0C52D5F3}" presName="Name23" presStyleLbl="parChTrans1D4" presStyleIdx="2" presStyleCnt="4"/>
      <dgm:spPr/>
      <dgm:t>
        <a:bodyPr/>
        <a:lstStyle/>
        <a:p>
          <a:endParaRPr lang="fr-CA"/>
        </a:p>
      </dgm:t>
    </dgm:pt>
    <dgm:pt modelId="{1BEA79EB-A22B-48BC-9B47-58A0D09541C3}" type="pres">
      <dgm:prSet presAssocID="{03685C40-90A7-43CD-BDDC-EE70A169F2CB}" presName="hierRoot4" presStyleCnt="0"/>
      <dgm:spPr/>
    </dgm:pt>
    <dgm:pt modelId="{0147E7AA-3294-452E-9EDF-E93416049A86}" type="pres">
      <dgm:prSet presAssocID="{03685C40-90A7-43CD-BDDC-EE70A169F2CB}" presName="composite4" presStyleCnt="0"/>
      <dgm:spPr/>
    </dgm:pt>
    <dgm:pt modelId="{3EB9D912-841C-4D13-A58E-5B3BFB844ED6}" type="pres">
      <dgm:prSet presAssocID="{03685C40-90A7-43CD-BDDC-EE70A169F2CB}" presName="background4" presStyleLbl="node4" presStyleIdx="2" presStyleCnt="4"/>
      <dgm:spPr/>
    </dgm:pt>
    <dgm:pt modelId="{5E6C4D04-B8CD-4366-AC1C-7A956DD21AC4}" type="pres">
      <dgm:prSet presAssocID="{03685C40-90A7-43CD-BDDC-EE70A169F2CB}" presName="text4" presStyleLbl="fgAcc4" presStyleIdx="2" presStyleCnt="4">
        <dgm:presLayoutVars>
          <dgm:chPref val="3"/>
        </dgm:presLayoutVars>
      </dgm:prSet>
      <dgm:spPr/>
      <dgm:t>
        <a:bodyPr/>
        <a:lstStyle/>
        <a:p>
          <a:endParaRPr lang="fr-CA"/>
        </a:p>
      </dgm:t>
    </dgm:pt>
    <dgm:pt modelId="{AA41E0B1-2E18-48CC-BA7B-38792960388C}" type="pres">
      <dgm:prSet presAssocID="{03685C40-90A7-43CD-BDDC-EE70A169F2CB}" presName="hierChild5" presStyleCnt="0"/>
      <dgm:spPr/>
    </dgm:pt>
    <dgm:pt modelId="{6FFBC79C-9882-4E00-8F93-8717F2B2366B}" type="pres">
      <dgm:prSet presAssocID="{0367093A-91CE-4D6B-A6B1-B887AE7B6D74}" presName="Name23" presStyleLbl="parChTrans1D4" presStyleIdx="3" presStyleCnt="4"/>
      <dgm:spPr/>
      <dgm:t>
        <a:bodyPr/>
        <a:lstStyle/>
        <a:p>
          <a:endParaRPr lang="fr-CA"/>
        </a:p>
      </dgm:t>
    </dgm:pt>
    <dgm:pt modelId="{916F95B6-DFF2-427E-AB53-754DA972D349}" type="pres">
      <dgm:prSet presAssocID="{CF58A2D1-3AFA-4BC2-8AE8-D6852588F10A}" presName="hierRoot4" presStyleCnt="0"/>
      <dgm:spPr/>
    </dgm:pt>
    <dgm:pt modelId="{C63B4B6F-5799-40B3-AFA7-6B80987D531B}" type="pres">
      <dgm:prSet presAssocID="{CF58A2D1-3AFA-4BC2-8AE8-D6852588F10A}" presName="composite4" presStyleCnt="0"/>
      <dgm:spPr/>
    </dgm:pt>
    <dgm:pt modelId="{6E3C01DF-310A-4F24-971F-C3E6A45E853A}" type="pres">
      <dgm:prSet presAssocID="{CF58A2D1-3AFA-4BC2-8AE8-D6852588F10A}" presName="background4" presStyleLbl="node4" presStyleIdx="3" presStyleCnt="4"/>
      <dgm:spPr/>
    </dgm:pt>
    <dgm:pt modelId="{D4198FEC-4587-44C5-9742-5EC82E049DA8}" type="pres">
      <dgm:prSet presAssocID="{CF58A2D1-3AFA-4BC2-8AE8-D6852588F10A}" presName="text4" presStyleLbl="fgAcc4" presStyleIdx="3" presStyleCnt="4" custScaleX="131892">
        <dgm:presLayoutVars>
          <dgm:chPref val="3"/>
        </dgm:presLayoutVars>
      </dgm:prSet>
      <dgm:spPr/>
      <dgm:t>
        <a:bodyPr/>
        <a:lstStyle/>
        <a:p>
          <a:endParaRPr lang="fr-CA"/>
        </a:p>
      </dgm:t>
    </dgm:pt>
    <dgm:pt modelId="{582687A9-9F83-47CF-96F7-95DA0F5ACC06}" type="pres">
      <dgm:prSet presAssocID="{CF58A2D1-3AFA-4BC2-8AE8-D6852588F10A}" presName="hierChild5" presStyleCnt="0"/>
      <dgm:spPr/>
    </dgm:pt>
  </dgm:ptLst>
  <dgm:cxnLst>
    <dgm:cxn modelId="{6EA85393-FA50-42D1-970E-255A1465901C}" type="presOf" srcId="{D0FAE58A-395A-4D2F-B256-0C5C4FB148D1}" destId="{C5E5F28C-DD0C-41FA-A5FF-AE62AD377BD3}" srcOrd="0" destOrd="0" presId="urn:microsoft.com/office/officeart/2005/8/layout/hierarchy1"/>
    <dgm:cxn modelId="{D7F0AF6F-AD65-4CCC-A3DC-B93C422FBD4A}" type="presOf" srcId="{E761EECE-8024-47BB-9F1A-B4C009F7C436}" destId="{4FBDCE77-8462-484F-B1E2-031834575AB6}" srcOrd="0" destOrd="0" presId="urn:microsoft.com/office/officeart/2005/8/layout/hierarchy1"/>
    <dgm:cxn modelId="{6527A470-E61C-465C-B90A-527ECF7BAA59}" type="presOf" srcId="{CECD3F2C-8B95-4469-A404-DB157920264D}" destId="{74860388-35A7-48B3-8ED4-A94690F395E0}" srcOrd="0" destOrd="0" presId="urn:microsoft.com/office/officeart/2005/8/layout/hierarchy1"/>
    <dgm:cxn modelId="{97BB10CC-84DF-4709-852E-C62DF1A35E6A}" srcId="{66B51DC6-6197-43BA-9238-1A083EDFCC0E}" destId="{D0FAE58A-395A-4D2F-B256-0C5C4FB148D1}" srcOrd="1" destOrd="0" parTransId="{755FA784-568A-48CA-920E-2BD7940BCFC4}" sibTransId="{161AFB0B-1CCE-4237-B6E2-69FE24541AB1}"/>
    <dgm:cxn modelId="{0FCAD042-0A90-4097-A12E-89329B007437}" srcId="{66B51DC6-6197-43BA-9238-1A083EDFCC0E}" destId="{9C71B618-E6BA-4EE5-B8EF-8AC03707C96D}" srcOrd="0" destOrd="0" parTransId="{559A7411-E2BD-4679-AF53-C91B9CC33933}" sibTransId="{D4DBF664-4E2E-4212-9A09-A0A5D7AAC61E}"/>
    <dgm:cxn modelId="{8F070DC8-AF5D-4FC2-8FAA-473895FB7135}" type="presOf" srcId="{D1EFD6A6-1E4F-4CB8-831E-A206FC208388}" destId="{962E3B50-E1B8-4CC6-91A5-3452C5D2F870}" srcOrd="0" destOrd="0" presId="urn:microsoft.com/office/officeart/2005/8/layout/hierarchy1"/>
    <dgm:cxn modelId="{84016998-86A0-4D21-A501-D1151344AE09}" srcId="{9C71B618-E6BA-4EE5-B8EF-8AC03707C96D}" destId="{D1EFD6A6-1E4F-4CB8-831E-A206FC208388}" srcOrd="1" destOrd="0" parTransId="{218847ED-2809-4941-B626-E3D1F23C52B2}" sibTransId="{6A23A0B4-3B67-43F3-9191-E656A5791DEE}"/>
    <dgm:cxn modelId="{4AE9AC6E-4D41-42F9-8F69-01D6E5ADD34F}" type="presOf" srcId="{03685C40-90A7-43CD-BDDC-EE70A169F2CB}" destId="{5E6C4D04-B8CD-4366-AC1C-7A956DD21AC4}" srcOrd="0" destOrd="0" presId="urn:microsoft.com/office/officeart/2005/8/layout/hierarchy1"/>
    <dgm:cxn modelId="{E102A9C2-1012-4F0F-87E7-953C4E7F5350}" srcId="{CECD3F2C-8B95-4469-A404-DB157920264D}" destId="{E8A027E6-9ED4-478D-92D3-FB54F7BF02AF}" srcOrd="0" destOrd="0" parTransId="{75B9053C-04BB-42DE-833C-56C9B6FE06FC}" sibTransId="{E894B14A-15CF-4040-A5D4-32B30172E44A}"/>
    <dgm:cxn modelId="{9E925409-6380-43B5-9945-3E76167C50CB}" srcId="{D0FAE58A-395A-4D2F-B256-0C5C4FB148D1}" destId="{03685C40-90A7-43CD-BDDC-EE70A169F2CB}" srcOrd="0" destOrd="0" parTransId="{CF95C0BB-7608-4D8D-8424-EE8C0C52D5F3}" sibTransId="{B4C92BC6-A611-4473-B90D-9A34A19DC678}"/>
    <dgm:cxn modelId="{681A2875-00BD-4D95-8C9C-4C892F00B7FD}" type="presOf" srcId="{66B51DC6-6197-43BA-9238-1A083EDFCC0E}" destId="{045AC793-1F3C-43A1-A0AD-A03F05ECE521}" srcOrd="0" destOrd="0" presId="urn:microsoft.com/office/officeart/2005/8/layout/hierarchy1"/>
    <dgm:cxn modelId="{CD989FEE-727A-4F53-938F-C68A3DA7ED4F}" type="presOf" srcId="{218847ED-2809-4941-B626-E3D1F23C52B2}" destId="{C584A6F9-2608-4460-871C-A823BEA53770}" srcOrd="0" destOrd="0" presId="urn:microsoft.com/office/officeart/2005/8/layout/hierarchy1"/>
    <dgm:cxn modelId="{A1A6C822-49C9-4349-92A7-4F160CC90811}" type="presOf" srcId="{2417E29B-CAE6-431D-A358-CC8856312DDD}" destId="{BD5C3459-1120-4663-9BFD-0E3F65B25ED1}" srcOrd="0" destOrd="0" presId="urn:microsoft.com/office/officeart/2005/8/layout/hierarchy1"/>
    <dgm:cxn modelId="{F8500FB8-1B51-4F94-9D50-60ECEB0CA806}" type="presOf" srcId="{0367093A-91CE-4D6B-A6B1-B887AE7B6D74}" destId="{6FFBC79C-9882-4E00-8F93-8717F2B2366B}" srcOrd="0" destOrd="0" presId="urn:microsoft.com/office/officeart/2005/8/layout/hierarchy1"/>
    <dgm:cxn modelId="{A94C2167-74F4-4C80-A4A2-8060585299F2}" type="presOf" srcId="{559A7411-E2BD-4679-AF53-C91B9CC33933}" destId="{54761EE6-340B-48AD-91F8-348F1A061112}" srcOrd="0" destOrd="0" presId="urn:microsoft.com/office/officeart/2005/8/layout/hierarchy1"/>
    <dgm:cxn modelId="{D3903022-8766-406E-904C-B79E0AE75FB4}" type="presOf" srcId="{9BAE1A66-0062-44C3-A17F-7A7D16C5C3C1}" destId="{7731302F-7DB1-4074-8C72-B94A5BAF0CBF}" srcOrd="0" destOrd="0" presId="urn:microsoft.com/office/officeart/2005/8/layout/hierarchy1"/>
    <dgm:cxn modelId="{F104B212-F39E-44FA-922E-D9AD03CD9C79}" srcId="{E8A027E6-9ED4-478D-92D3-FB54F7BF02AF}" destId="{66B51DC6-6197-43BA-9238-1A083EDFCC0E}" srcOrd="1" destOrd="0" parTransId="{44C67BB4-0894-4DF6-803C-7736A6F0D0A5}" sibTransId="{C8685A1F-9D26-4A97-A005-A4F167702572}"/>
    <dgm:cxn modelId="{4B5BD996-F6DC-4453-8D0B-955FE51BBF6B}" type="presOf" srcId="{CF58A2D1-3AFA-4BC2-8AE8-D6852588F10A}" destId="{D4198FEC-4587-44C5-9742-5EC82E049DA8}" srcOrd="0" destOrd="0" presId="urn:microsoft.com/office/officeart/2005/8/layout/hierarchy1"/>
    <dgm:cxn modelId="{5F42ED96-A7B9-4C39-B51E-772E95973637}" type="presOf" srcId="{E8A027E6-9ED4-478D-92D3-FB54F7BF02AF}" destId="{A65F4346-AE10-455B-B9A2-8E8A50792CD6}" srcOrd="0" destOrd="0" presId="urn:microsoft.com/office/officeart/2005/8/layout/hierarchy1"/>
    <dgm:cxn modelId="{D93B0655-2743-49C8-B4E6-B46B1E4A5C89}" type="presOf" srcId="{9C71B618-E6BA-4EE5-B8EF-8AC03707C96D}" destId="{C85A045E-3C52-4525-B107-43694DB18984}" srcOrd="0" destOrd="0" presId="urn:microsoft.com/office/officeart/2005/8/layout/hierarchy1"/>
    <dgm:cxn modelId="{8E066159-DF7E-4345-83B3-73A13343507C}" type="presOf" srcId="{44C67BB4-0894-4DF6-803C-7736A6F0D0A5}" destId="{7108A9D7-EFEC-48A8-8290-B18E8FB73B88}" srcOrd="0" destOrd="0" presId="urn:microsoft.com/office/officeart/2005/8/layout/hierarchy1"/>
    <dgm:cxn modelId="{BD9FE2B7-1088-4585-8CAD-23E74C1A218E}" type="presOf" srcId="{B9D56150-CBCF-4B6C-9491-C441DAA91A1E}" destId="{40217CF0-5397-4838-B4E8-1F15AB823A3B}" srcOrd="0" destOrd="0" presId="urn:microsoft.com/office/officeart/2005/8/layout/hierarchy1"/>
    <dgm:cxn modelId="{DCF9D49E-609D-450C-8822-D6367D650BBD}" srcId="{9C71B618-E6BA-4EE5-B8EF-8AC03707C96D}" destId="{E761EECE-8024-47BB-9F1A-B4C009F7C436}" srcOrd="0" destOrd="0" parTransId="{9BAE1A66-0062-44C3-A17F-7A7D16C5C3C1}" sibTransId="{59A7A8E4-DBB3-487E-88E0-4DB9CEFD3189}"/>
    <dgm:cxn modelId="{F0ED00BF-DAF1-4CBB-A4DA-0E4CEAA04276}" srcId="{E8A027E6-9ED4-478D-92D3-FB54F7BF02AF}" destId="{B9D56150-CBCF-4B6C-9491-C441DAA91A1E}" srcOrd="0" destOrd="0" parTransId="{2417E29B-CAE6-431D-A358-CC8856312DDD}" sibTransId="{47A66AA9-D34A-45A5-9C75-266F594A8ED3}"/>
    <dgm:cxn modelId="{2F888679-C6F9-4B59-8619-9BCD62F1C657}" type="presOf" srcId="{755FA784-568A-48CA-920E-2BD7940BCFC4}" destId="{8E2FDCD4-0A90-4FD4-954F-096D2CFDBD31}" srcOrd="0" destOrd="0" presId="urn:microsoft.com/office/officeart/2005/8/layout/hierarchy1"/>
    <dgm:cxn modelId="{1ED7410A-1E06-4D78-B65F-4673844D6894}" type="presOf" srcId="{CF95C0BB-7608-4D8D-8424-EE8C0C52D5F3}" destId="{6F26FF28-9EA9-4354-B806-D30480ECBD3C}" srcOrd="0" destOrd="0" presId="urn:microsoft.com/office/officeart/2005/8/layout/hierarchy1"/>
    <dgm:cxn modelId="{7C291B03-FD62-47D6-BAED-1A9FA9DF1003}" srcId="{D0FAE58A-395A-4D2F-B256-0C5C4FB148D1}" destId="{CF58A2D1-3AFA-4BC2-8AE8-D6852588F10A}" srcOrd="1" destOrd="0" parTransId="{0367093A-91CE-4D6B-A6B1-B887AE7B6D74}" sibTransId="{68A73102-6773-42CE-9BC9-8E5B158A9654}"/>
    <dgm:cxn modelId="{52084634-158E-4230-97C3-AFAEF0E168F4}" type="presParOf" srcId="{74860388-35A7-48B3-8ED4-A94690F395E0}" destId="{9D391BDD-EE46-4013-A093-DF612C8AD37A}" srcOrd="0" destOrd="0" presId="urn:microsoft.com/office/officeart/2005/8/layout/hierarchy1"/>
    <dgm:cxn modelId="{DA498628-C504-4147-B1A2-0EA9B046BF7B}" type="presParOf" srcId="{9D391BDD-EE46-4013-A093-DF612C8AD37A}" destId="{10DF08CB-A82B-4DA6-91F1-FFF2425F46DD}" srcOrd="0" destOrd="0" presId="urn:microsoft.com/office/officeart/2005/8/layout/hierarchy1"/>
    <dgm:cxn modelId="{23E089D0-1926-4845-B531-529949ACE8F8}" type="presParOf" srcId="{10DF08CB-A82B-4DA6-91F1-FFF2425F46DD}" destId="{2ED2782F-214C-412F-BDCD-BFB5663E5EC0}" srcOrd="0" destOrd="0" presId="urn:microsoft.com/office/officeart/2005/8/layout/hierarchy1"/>
    <dgm:cxn modelId="{EBF757C3-CB00-4F73-826A-9AB9237A7226}" type="presParOf" srcId="{10DF08CB-A82B-4DA6-91F1-FFF2425F46DD}" destId="{A65F4346-AE10-455B-B9A2-8E8A50792CD6}" srcOrd="1" destOrd="0" presId="urn:microsoft.com/office/officeart/2005/8/layout/hierarchy1"/>
    <dgm:cxn modelId="{40319480-1ADE-49DE-9A43-7F909D9DF10C}" type="presParOf" srcId="{9D391BDD-EE46-4013-A093-DF612C8AD37A}" destId="{080E94A0-6F84-4A4D-92BA-396C6C380E6C}" srcOrd="1" destOrd="0" presId="urn:microsoft.com/office/officeart/2005/8/layout/hierarchy1"/>
    <dgm:cxn modelId="{C863B4F0-1C33-4F9B-995E-A49E9169B7B3}" type="presParOf" srcId="{080E94A0-6F84-4A4D-92BA-396C6C380E6C}" destId="{BD5C3459-1120-4663-9BFD-0E3F65B25ED1}" srcOrd="0" destOrd="0" presId="urn:microsoft.com/office/officeart/2005/8/layout/hierarchy1"/>
    <dgm:cxn modelId="{3BE24EE1-4847-4E55-A5FD-5C24AD03D190}" type="presParOf" srcId="{080E94A0-6F84-4A4D-92BA-396C6C380E6C}" destId="{1299565E-A98D-448E-B050-485EABFA60E6}" srcOrd="1" destOrd="0" presId="urn:microsoft.com/office/officeart/2005/8/layout/hierarchy1"/>
    <dgm:cxn modelId="{C8E6273F-E15C-4635-A6F5-B9BAD5FBF720}" type="presParOf" srcId="{1299565E-A98D-448E-B050-485EABFA60E6}" destId="{4B434182-0BB8-4482-8792-9025D3DE5C65}" srcOrd="0" destOrd="0" presId="urn:microsoft.com/office/officeart/2005/8/layout/hierarchy1"/>
    <dgm:cxn modelId="{26A19AA9-EF4A-4B4C-B5CF-B3191A3FCEB7}" type="presParOf" srcId="{4B434182-0BB8-4482-8792-9025D3DE5C65}" destId="{62039ADF-FE57-4831-A6D9-D6D23A4CDEFC}" srcOrd="0" destOrd="0" presId="urn:microsoft.com/office/officeart/2005/8/layout/hierarchy1"/>
    <dgm:cxn modelId="{8260FD1B-041B-4630-A7AB-324C9A12ADE1}" type="presParOf" srcId="{4B434182-0BB8-4482-8792-9025D3DE5C65}" destId="{40217CF0-5397-4838-B4E8-1F15AB823A3B}" srcOrd="1" destOrd="0" presId="urn:microsoft.com/office/officeart/2005/8/layout/hierarchy1"/>
    <dgm:cxn modelId="{F5925547-A698-4CF5-9588-CC0D9D0F94BC}" type="presParOf" srcId="{1299565E-A98D-448E-B050-485EABFA60E6}" destId="{5AC8573A-52E7-4526-8852-F3C5AA9D1F90}" srcOrd="1" destOrd="0" presId="urn:microsoft.com/office/officeart/2005/8/layout/hierarchy1"/>
    <dgm:cxn modelId="{D4FFA045-2DDA-4081-A1CD-7EB86428DF69}" type="presParOf" srcId="{080E94A0-6F84-4A4D-92BA-396C6C380E6C}" destId="{7108A9D7-EFEC-48A8-8290-B18E8FB73B88}" srcOrd="2" destOrd="0" presId="urn:microsoft.com/office/officeart/2005/8/layout/hierarchy1"/>
    <dgm:cxn modelId="{1F798455-ABF2-4925-B1A2-D7EF4EA347C8}" type="presParOf" srcId="{080E94A0-6F84-4A4D-92BA-396C6C380E6C}" destId="{CD4BABDC-9F4E-4400-8FC6-626AF2951322}" srcOrd="3" destOrd="0" presId="urn:microsoft.com/office/officeart/2005/8/layout/hierarchy1"/>
    <dgm:cxn modelId="{41420BB7-D5BF-4620-8069-D87E4E6111B0}" type="presParOf" srcId="{CD4BABDC-9F4E-4400-8FC6-626AF2951322}" destId="{59B67FBE-B82D-44AB-AA8C-E6BB8C2C9CD3}" srcOrd="0" destOrd="0" presId="urn:microsoft.com/office/officeart/2005/8/layout/hierarchy1"/>
    <dgm:cxn modelId="{D1D077B6-EEA6-4877-97D2-F0BB1C99A48F}" type="presParOf" srcId="{59B67FBE-B82D-44AB-AA8C-E6BB8C2C9CD3}" destId="{668BAFCB-4D31-4C32-B3E6-8810394CE1E3}" srcOrd="0" destOrd="0" presId="urn:microsoft.com/office/officeart/2005/8/layout/hierarchy1"/>
    <dgm:cxn modelId="{CEE0D81E-1456-4A50-A3B6-9903A025C92A}" type="presParOf" srcId="{59B67FBE-B82D-44AB-AA8C-E6BB8C2C9CD3}" destId="{045AC793-1F3C-43A1-A0AD-A03F05ECE521}" srcOrd="1" destOrd="0" presId="urn:microsoft.com/office/officeart/2005/8/layout/hierarchy1"/>
    <dgm:cxn modelId="{D70A658B-7669-4EAC-937F-8D7FDA3D7F8B}" type="presParOf" srcId="{CD4BABDC-9F4E-4400-8FC6-626AF2951322}" destId="{9A846A67-7ADD-42B7-9E61-C05E503007D2}" srcOrd="1" destOrd="0" presId="urn:microsoft.com/office/officeart/2005/8/layout/hierarchy1"/>
    <dgm:cxn modelId="{BB5F6537-88DA-42AF-8BCE-0C77BD1B1295}" type="presParOf" srcId="{9A846A67-7ADD-42B7-9E61-C05E503007D2}" destId="{54761EE6-340B-48AD-91F8-348F1A061112}" srcOrd="0" destOrd="0" presId="urn:microsoft.com/office/officeart/2005/8/layout/hierarchy1"/>
    <dgm:cxn modelId="{59733820-EC3B-4D8A-B3F3-B7F640DA3825}" type="presParOf" srcId="{9A846A67-7ADD-42B7-9E61-C05E503007D2}" destId="{EBECF15E-09E1-4552-A15A-D3916A905DE0}" srcOrd="1" destOrd="0" presId="urn:microsoft.com/office/officeart/2005/8/layout/hierarchy1"/>
    <dgm:cxn modelId="{D5068770-7742-4866-ABD9-6D8268506A84}" type="presParOf" srcId="{EBECF15E-09E1-4552-A15A-D3916A905DE0}" destId="{317F752E-24D7-4C1F-B683-A1A95287E432}" srcOrd="0" destOrd="0" presId="urn:microsoft.com/office/officeart/2005/8/layout/hierarchy1"/>
    <dgm:cxn modelId="{351531DE-A81D-4225-9F93-2E607E7CDD53}" type="presParOf" srcId="{317F752E-24D7-4C1F-B683-A1A95287E432}" destId="{1F133166-7D5A-42A7-94AA-3592ABD2E142}" srcOrd="0" destOrd="0" presId="urn:microsoft.com/office/officeart/2005/8/layout/hierarchy1"/>
    <dgm:cxn modelId="{AB3BE2EA-1500-40CA-B79C-25EA5BD4E045}" type="presParOf" srcId="{317F752E-24D7-4C1F-B683-A1A95287E432}" destId="{C85A045E-3C52-4525-B107-43694DB18984}" srcOrd="1" destOrd="0" presId="urn:microsoft.com/office/officeart/2005/8/layout/hierarchy1"/>
    <dgm:cxn modelId="{0171C52C-0A7D-438C-B79C-24F05389D503}" type="presParOf" srcId="{EBECF15E-09E1-4552-A15A-D3916A905DE0}" destId="{3BD20156-BBCD-41BC-95D6-6F1BDC23A0D3}" srcOrd="1" destOrd="0" presId="urn:microsoft.com/office/officeart/2005/8/layout/hierarchy1"/>
    <dgm:cxn modelId="{4E6FE7B1-29A2-49D6-AD79-5D29C3ADCF7D}" type="presParOf" srcId="{3BD20156-BBCD-41BC-95D6-6F1BDC23A0D3}" destId="{7731302F-7DB1-4074-8C72-B94A5BAF0CBF}" srcOrd="0" destOrd="0" presId="urn:microsoft.com/office/officeart/2005/8/layout/hierarchy1"/>
    <dgm:cxn modelId="{221AE0FD-EAB1-4972-81CD-7CA757062916}" type="presParOf" srcId="{3BD20156-BBCD-41BC-95D6-6F1BDC23A0D3}" destId="{3706A2D6-ED33-45D3-87E4-17F0011F76C4}" srcOrd="1" destOrd="0" presId="urn:microsoft.com/office/officeart/2005/8/layout/hierarchy1"/>
    <dgm:cxn modelId="{421A7193-41A9-4A3F-9C14-329641D7D027}" type="presParOf" srcId="{3706A2D6-ED33-45D3-87E4-17F0011F76C4}" destId="{71FB9181-ADAD-44CD-AA2E-7C9D6CAE0874}" srcOrd="0" destOrd="0" presId="urn:microsoft.com/office/officeart/2005/8/layout/hierarchy1"/>
    <dgm:cxn modelId="{0CB0B443-9B92-4186-81FE-70BC11A926C6}" type="presParOf" srcId="{71FB9181-ADAD-44CD-AA2E-7C9D6CAE0874}" destId="{D7F8B481-990F-4A82-BB8E-4D82DFB16DF1}" srcOrd="0" destOrd="0" presId="urn:microsoft.com/office/officeart/2005/8/layout/hierarchy1"/>
    <dgm:cxn modelId="{1C644972-A5AC-4F1C-8436-8B083D6738C6}" type="presParOf" srcId="{71FB9181-ADAD-44CD-AA2E-7C9D6CAE0874}" destId="{4FBDCE77-8462-484F-B1E2-031834575AB6}" srcOrd="1" destOrd="0" presId="urn:microsoft.com/office/officeart/2005/8/layout/hierarchy1"/>
    <dgm:cxn modelId="{64CC09AF-0506-434C-B80E-7E9972BB2620}" type="presParOf" srcId="{3706A2D6-ED33-45D3-87E4-17F0011F76C4}" destId="{6F9EF797-0223-482F-B213-96D2B9E0E989}" srcOrd="1" destOrd="0" presId="urn:microsoft.com/office/officeart/2005/8/layout/hierarchy1"/>
    <dgm:cxn modelId="{8E9F6602-A201-4395-B787-B1B67FE617EF}" type="presParOf" srcId="{3BD20156-BBCD-41BC-95D6-6F1BDC23A0D3}" destId="{C584A6F9-2608-4460-871C-A823BEA53770}" srcOrd="2" destOrd="0" presId="urn:microsoft.com/office/officeart/2005/8/layout/hierarchy1"/>
    <dgm:cxn modelId="{DEAD8980-DFA5-492F-8E2A-0FCC48FEBC54}" type="presParOf" srcId="{3BD20156-BBCD-41BC-95D6-6F1BDC23A0D3}" destId="{971FE6AB-AC17-401F-A34B-74DFFA2819FD}" srcOrd="3" destOrd="0" presId="urn:microsoft.com/office/officeart/2005/8/layout/hierarchy1"/>
    <dgm:cxn modelId="{D760CBC4-F75B-4647-A45D-B9F7B49C9A7E}" type="presParOf" srcId="{971FE6AB-AC17-401F-A34B-74DFFA2819FD}" destId="{A50C7CAC-4706-44FE-B83E-4E38C8508704}" srcOrd="0" destOrd="0" presId="urn:microsoft.com/office/officeart/2005/8/layout/hierarchy1"/>
    <dgm:cxn modelId="{37562E63-8F99-4187-AD43-AD120916FA76}" type="presParOf" srcId="{A50C7CAC-4706-44FE-B83E-4E38C8508704}" destId="{DF4099A0-E207-4C1E-9D76-4331D1868614}" srcOrd="0" destOrd="0" presId="urn:microsoft.com/office/officeart/2005/8/layout/hierarchy1"/>
    <dgm:cxn modelId="{2F52F496-F557-415E-95A7-518CA2AFA0B3}" type="presParOf" srcId="{A50C7CAC-4706-44FE-B83E-4E38C8508704}" destId="{962E3B50-E1B8-4CC6-91A5-3452C5D2F870}" srcOrd="1" destOrd="0" presId="urn:microsoft.com/office/officeart/2005/8/layout/hierarchy1"/>
    <dgm:cxn modelId="{47B8D6EE-C0C6-43C5-997E-580AF15E2E33}" type="presParOf" srcId="{971FE6AB-AC17-401F-A34B-74DFFA2819FD}" destId="{4BB92C6A-0BA3-4C33-AE3A-15E0915E9013}" srcOrd="1" destOrd="0" presId="urn:microsoft.com/office/officeart/2005/8/layout/hierarchy1"/>
    <dgm:cxn modelId="{C5F1034A-3703-4201-9440-867293AE8D27}" type="presParOf" srcId="{9A846A67-7ADD-42B7-9E61-C05E503007D2}" destId="{8E2FDCD4-0A90-4FD4-954F-096D2CFDBD31}" srcOrd="2" destOrd="0" presId="urn:microsoft.com/office/officeart/2005/8/layout/hierarchy1"/>
    <dgm:cxn modelId="{ADFC89ED-5D2F-4E6C-BAB4-1568F34F8EAC}" type="presParOf" srcId="{9A846A67-7ADD-42B7-9E61-C05E503007D2}" destId="{53742994-3BD9-4113-9BBB-7C8C7E87819C}" srcOrd="3" destOrd="0" presId="urn:microsoft.com/office/officeart/2005/8/layout/hierarchy1"/>
    <dgm:cxn modelId="{D3CB55B3-F672-432D-862E-B8AEF8D9F8D1}" type="presParOf" srcId="{53742994-3BD9-4113-9BBB-7C8C7E87819C}" destId="{3047CEA3-5A08-4277-96D1-B0755CAA4AFC}" srcOrd="0" destOrd="0" presId="urn:microsoft.com/office/officeart/2005/8/layout/hierarchy1"/>
    <dgm:cxn modelId="{DF32CCBE-6390-42D0-94F2-A618D64EEBB8}" type="presParOf" srcId="{3047CEA3-5A08-4277-96D1-B0755CAA4AFC}" destId="{383913D1-1012-4FD7-A419-770104B87026}" srcOrd="0" destOrd="0" presId="urn:microsoft.com/office/officeart/2005/8/layout/hierarchy1"/>
    <dgm:cxn modelId="{F84F5353-A3A6-43E2-85DA-AD9C5A8DF4C2}" type="presParOf" srcId="{3047CEA3-5A08-4277-96D1-B0755CAA4AFC}" destId="{C5E5F28C-DD0C-41FA-A5FF-AE62AD377BD3}" srcOrd="1" destOrd="0" presId="urn:microsoft.com/office/officeart/2005/8/layout/hierarchy1"/>
    <dgm:cxn modelId="{C975AD31-6DC7-4335-8A77-283BC90D7493}" type="presParOf" srcId="{53742994-3BD9-4113-9BBB-7C8C7E87819C}" destId="{FDEE6C75-3C87-47DF-ACBE-E6EA4C7694E8}" srcOrd="1" destOrd="0" presId="urn:microsoft.com/office/officeart/2005/8/layout/hierarchy1"/>
    <dgm:cxn modelId="{60728410-17E5-4DD6-958F-1EB1FF9934F2}" type="presParOf" srcId="{FDEE6C75-3C87-47DF-ACBE-E6EA4C7694E8}" destId="{6F26FF28-9EA9-4354-B806-D30480ECBD3C}" srcOrd="0" destOrd="0" presId="urn:microsoft.com/office/officeart/2005/8/layout/hierarchy1"/>
    <dgm:cxn modelId="{FA2719F2-B54C-4631-B6E7-B50E5FEF2266}" type="presParOf" srcId="{FDEE6C75-3C87-47DF-ACBE-E6EA4C7694E8}" destId="{1BEA79EB-A22B-48BC-9B47-58A0D09541C3}" srcOrd="1" destOrd="0" presId="urn:microsoft.com/office/officeart/2005/8/layout/hierarchy1"/>
    <dgm:cxn modelId="{9B85E109-51D1-41EB-AE4D-A05E194107FA}" type="presParOf" srcId="{1BEA79EB-A22B-48BC-9B47-58A0D09541C3}" destId="{0147E7AA-3294-452E-9EDF-E93416049A86}" srcOrd="0" destOrd="0" presId="urn:microsoft.com/office/officeart/2005/8/layout/hierarchy1"/>
    <dgm:cxn modelId="{9A8D46C1-3021-4C73-92B0-81F0A1B9113A}" type="presParOf" srcId="{0147E7AA-3294-452E-9EDF-E93416049A86}" destId="{3EB9D912-841C-4D13-A58E-5B3BFB844ED6}" srcOrd="0" destOrd="0" presId="urn:microsoft.com/office/officeart/2005/8/layout/hierarchy1"/>
    <dgm:cxn modelId="{FDEE642D-8669-43AD-AD30-5C39248D9A21}" type="presParOf" srcId="{0147E7AA-3294-452E-9EDF-E93416049A86}" destId="{5E6C4D04-B8CD-4366-AC1C-7A956DD21AC4}" srcOrd="1" destOrd="0" presId="urn:microsoft.com/office/officeart/2005/8/layout/hierarchy1"/>
    <dgm:cxn modelId="{B0A055BF-9B28-40F0-8713-521A40352A3E}" type="presParOf" srcId="{1BEA79EB-A22B-48BC-9B47-58A0D09541C3}" destId="{AA41E0B1-2E18-48CC-BA7B-38792960388C}" srcOrd="1" destOrd="0" presId="urn:microsoft.com/office/officeart/2005/8/layout/hierarchy1"/>
    <dgm:cxn modelId="{068628BE-E3CF-40FC-A637-BA9DF30E0125}" type="presParOf" srcId="{FDEE6C75-3C87-47DF-ACBE-E6EA4C7694E8}" destId="{6FFBC79C-9882-4E00-8F93-8717F2B2366B}" srcOrd="2" destOrd="0" presId="urn:microsoft.com/office/officeart/2005/8/layout/hierarchy1"/>
    <dgm:cxn modelId="{8E907467-BA6D-47A0-9D3A-72330A604D47}" type="presParOf" srcId="{FDEE6C75-3C87-47DF-ACBE-E6EA4C7694E8}" destId="{916F95B6-DFF2-427E-AB53-754DA972D349}" srcOrd="3" destOrd="0" presId="urn:microsoft.com/office/officeart/2005/8/layout/hierarchy1"/>
    <dgm:cxn modelId="{1E290306-0442-4E5F-8DE5-C8275C3AA357}" type="presParOf" srcId="{916F95B6-DFF2-427E-AB53-754DA972D349}" destId="{C63B4B6F-5799-40B3-AFA7-6B80987D531B}" srcOrd="0" destOrd="0" presId="urn:microsoft.com/office/officeart/2005/8/layout/hierarchy1"/>
    <dgm:cxn modelId="{92F58611-BBFC-475F-9142-840AEF05A3BD}" type="presParOf" srcId="{C63B4B6F-5799-40B3-AFA7-6B80987D531B}" destId="{6E3C01DF-310A-4F24-971F-C3E6A45E853A}" srcOrd="0" destOrd="0" presId="urn:microsoft.com/office/officeart/2005/8/layout/hierarchy1"/>
    <dgm:cxn modelId="{5D967723-1224-4F5D-B049-F9DE61B378FF}" type="presParOf" srcId="{C63B4B6F-5799-40B3-AFA7-6B80987D531B}" destId="{D4198FEC-4587-44C5-9742-5EC82E049DA8}" srcOrd="1" destOrd="0" presId="urn:microsoft.com/office/officeart/2005/8/layout/hierarchy1"/>
    <dgm:cxn modelId="{EA4AA368-015B-4BA9-997A-E6685F2F415E}" type="presParOf" srcId="{916F95B6-DFF2-427E-AB53-754DA972D349}" destId="{582687A9-9F83-47CF-96F7-95DA0F5ACC06}" srcOrd="1" destOrd="0" presId="urn:microsoft.com/office/officeart/2005/8/layout/hierarchy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FFBC79C-9882-4E00-8F93-8717F2B2366B}">
      <dsp:nvSpPr>
        <dsp:cNvPr id="0" name=""/>
        <dsp:cNvSpPr/>
      </dsp:nvSpPr>
      <dsp:spPr>
        <a:xfrm>
          <a:off x="6447044" y="2758770"/>
          <a:ext cx="766550" cy="364808"/>
        </a:xfrm>
        <a:custGeom>
          <a:avLst/>
          <a:gdLst/>
          <a:ahLst/>
          <a:cxnLst/>
          <a:rect l="0" t="0" r="0" b="0"/>
          <a:pathLst>
            <a:path>
              <a:moveTo>
                <a:pt x="0" y="0"/>
              </a:moveTo>
              <a:lnTo>
                <a:pt x="0" y="248606"/>
              </a:lnTo>
              <a:lnTo>
                <a:pt x="766550" y="248606"/>
              </a:lnTo>
              <a:lnTo>
                <a:pt x="766550" y="36480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F26FF28-9EA9-4354-B806-D30480ECBD3C}">
      <dsp:nvSpPr>
        <dsp:cNvPr id="0" name=""/>
        <dsp:cNvSpPr/>
      </dsp:nvSpPr>
      <dsp:spPr>
        <a:xfrm>
          <a:off x="5480475" y="2758770"/>
          <a:ext cx="966569" cy="364808"/>
        </a:xfrm>
        <a:custGeom>
          <a:avLst/>
          <a:gdLst/>
          <a:ahLst/>
          <a:cxnLst/>
          <a:rect l="0" t="0" r="0" b="0"/>
          <a:pathLst>
            <a:path>
              <a:moveTo>
                <a:pt x="966569" y="0"/>
              </a:moveTo>
              <a:lnTo>
                <a:pt x="966569" y="248606"/>
              </a:lnTo>
              <a:lnTo>
                <a:pt x="0" y="248606"/>
              </a:lnTo>
              <a:lnTo>
                <a:pt x="0" y="36480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E2FDCD4-0A90-4FD4-954F-096D2CFDBD31}">
      <dsp:nvSpPr>
        <dsp:cNvPr id="0" name=""/>
        <dsp:cNvSpPr/>
      </dsp:nvSpPr>
      <dsp:spPr>
        <a:xfrm>
          <a:off x="4976255" y="1874641"/>
          <a:ext cx="1470789" cy="364808"/>
        </a:xfrm>
        <a:custGeom>
          <a:avLst/>
          <a:gdLst/>
          <a:ahLst/>
          <a:cxnLst/>
          <a:rect l="0" t="0" r="0" b="0"/>
          <a:pathLst>
            <a:path>
              <a:moveTo>
                <a:pt x="0" y="0"/>
              </a:moveTo>
              <a:lnTo>
                <a:pt x="0" y="248606"/>
              </a:lnTo>
              <a:lnTo>
                <a:pt x="1470789" y="248606"/>
              </a:lnTo>
              <a:lnTo>
                <a:pt x="1470789" y="36480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584A6F9-2608-4460-871C-A823BEA53770}">
      <dsp:nvSpPr>
        <dsp:cNvPr id="0" name=""/>
        <dsp:cNvSpPr/>
      </dsp:nvSpPr>
      <dsp:spPr>
        <a:xfrm>
          <a:off x="2868712" y="2758770"/>
          <a:ext cx="766550" cy="364808"/>
        </a:xfrm>
        <a:custGeom>
          <a:avLst/>
          <a:gdLst/>
          <a:ahLst/>
          <a:cxnLst/>
          <a:rect l="0" t="0" r="0" b="0"/>
          <a:pathLst>
            <a:path>
              <a:moveTo>
                <a:pt x="0" y="0"/>
              </a:moveTo>
              <a:lnTo>
                <a:pt x="0" y="248606"/>
              </a:lnTo>
              <a:lnTo>
                <a:pt x="766550" y="248606"/>
              </a:lnTo>
              <a:lnTo>
                <a:pt x="766550" y="36480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731302F-7DB1-4074-8C72-B94A5BAF0CBF}">
      <dsp:nvSpPr>
        <dsp:cNvPr id="0" name=""/>
        <dsp:cNvSpPr/>
      </dsp:nvSpPr>
      <dsp:spPr>
        <a:xfrm>
          <a:off x="2023413" y="2758770"/>
          <a:ext cx="845298" cy="364808"/>
        </a:xfrm>
        <a:custGeom>
          <a:avLst/>
          <a:gdLst/>
          <a:ahLst/>
          <a:cxnLst/>
          <a:rect l="0" t="0" r="0" b="0"/>
          <a:pathLst>
            <a:path>
              <a:moveTo>
                <a:pt x="845298" y="0"/>
              </a:moveTo>
              <a:lnTo>
                <a:pt x="845298" y="248606"/>
              </a:lnTo>
              <a:lnTo>
                <a:pt x="0" y="248606"/>
              </a:lnTo>
              <a:lnTo>
                <a:pt x="0" y="36480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4761EE6-340B-48AD-91F8-348F1A061112}">
      <dsp:nvSpPr>
        <dsp:cNvPr id="0" name=""/>
        <dsp:cNvSpPr/>
      </dsp:nvSpPr>
      <dsp:spPr>
        <a:xfrm>
          <a:off x="2868712" y="1874641"/>
          <a:ext cx="2107543" cy="364808"/>
        </a:xfrm>
        <a:custGeom>
          <a:avLst/>
          <a:gdLst/>
          <a:ahLst/>
          <a:cxnLst/>
          <a:rect l="0" t="0" r="0" b="0"/>
          <a:pathLst>
            <a:path>
              <a:moveTo>
                <a:pt x="2107543" y="0"/>
              </a:moveTo>
              <a:lnTo>
                <a:pt x="2107543" y="248606"/>
              </a:lnTo>
              <a:lnTo>
                <a:pt x="0" y="248606"/>
              </a:lnTo>
              <a:lnTo>
                <a:pt x="0" y="36480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108A9D7-EFEC-48A8-8290-B18E8FB73B88}">
      <dsp:nvSpPr>
        <dsp:cNvPr id="0" name=""/>
        <dsp:cNvSpPr/>
      </dsp:nvSpPr>
      <dsp:spPr>
        <a:xfrm>
          <a:off x="3497538" y="1001346"/>
          <a:ext cx="1478717" cy="408465"/>
        </a:xfrm>
        <a:custGeom>
          <a:avLst/>
          <a:gdLst/>
          <a:ahLst/>
          <a:cxnLst/>
          <a:rect l="0" t="0" r="0" b="0"/>
          <a:pathLst>
            <a:path>
              <a:moveTo>
                <a:pt x="0" y="0"/>
              </a:moveTo>
              <a:lnTo>
                <a:pt x="0" y="292263"/>
              </a:lnTo>
              <a:lnTo>
                <a:pt x="1478717" y="292263"/>
              </a:lnTo>
              <a:lnTo>
                <a:pt x="1478717" y="40846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D5C3459-1120-4663-9BFD-0E3F65B25ED1}">
      <dsp:nvSpPr>
        <dsp:cNvPr id="0" name=""/>
        <dsp:cNvSpPr/>
      </dsp:nvSpPr>
      <dsp:spPr>
        <a:xfrm>
          <a:off x="631372" y="1001346"/>
          <a:ext cx="2866165" cy="408465"/>
        </a:xfrm>
        <a:custGeom>
          <a:avLst/>
          <a:gdLst/>
          <a:ahLst/>
          <a:cxnLst/>
          <a:rect l="0" t="0" r="0" b="0"/>
          <a:pathLst>
            <a:path>
              <a:moveTo>
                <a:pt x="2866165" y="0"/>
              </a:moveTo>
              <a:lnTo>
                <a:pt x="2866165" y="292263"/>
              </a:lnTo>
              <a:lnTo>
                <a:pt x="0" y="292263"/>
              </a:lnTo>
              <a:lnTo>
                <a:pt x="0" y="40846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ED2782F-214C-412F-BDCD-BFB5663E5EC0}">
      <dsp:nvSpPr>
        <dsp:cNvPr id="0" name=""/>
        <dsp:cNvSpPr/>
      </dsp:nvSpPr>
      <dsp:spPr>
        <a:xfrm>
          <a:off x="2309056" y="512421"/>
          <a:ext cx="2376965" cy="4889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5F4346-AE10-455B-B9A2-8E8A50792CD6}">
      <dsp:nvSpPr>
        <dsp:cNvPr id="0" name=""/>
        <dsp:cNvSpPr/>
      </dsp:nvSpPr>
      <dsp:spPr>
        <a:xfrm>
          <a:off x="2448428" y="644825"/>
          <a:ext cx="2376965" cy="4889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r-CA" sz="1400" kern="1200" dirty="0"/>
            <a:t>Le Pape, Évêque de Rome,          successeur de Pierre</a:t>
          </a:r>
        </a:p>
      </dsp:txBody>
      <dsp:txXfrm>
        <a:off x="2448428" y="644825"/>
        <a:ext cx="2376965" cy="488925"/>
      </dsp:txXfrm>
    </dsp:sp>
    <dsp:sp modelId="{62039ADF-FE57-4831-A6D9-D6D23A4CDEFC}">
      <dsp:nvSpPr>
        <dsp:cNvPr id="0" name=""/>
        <dsp:cNvSpPr/>
      </dsp:nvSpPr>
      <dsp:spPr>
        <a:xfrm>
          <a:off x="4195" y="1409811"/>
          <a:ext cx="1254354" cy="7965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217CF0-5397-4838-B4E8-1F15AB823A3B}">
      <dsp:nvSpPr>
        <dsp:cNvPr id="0" name=""/>
        <dsp:cNvSpPr/>
      </dsp:nvSpPr>
      <dsp:spPr>
        <a:xfrm>
          <a:off x="143568" y="1542215"/>
          <a:ext cx="1254354" cy="79651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fr-CA" sz="1300" kern="1200" dirty="0"/>
            <a:t>Assemblées des évêques de par le monde</a:t>
          </a:r>
        </a:p>
      </dsp:txBody>
      <dsp:txXfrm>
        <a:off x="143568" y="1542215"/>
        <a:ext cx="1254354" cy="796515"/>
      </dsp:txXfrm>
    </dsp:sp>
    <dsp:sp modelId="{668BAFCB-4D31-4C32-B3E6-8810394CE1E3}">
      <dsp:nvSpPr>
        <dsp:cNvPr id="0" name=""/>
        <dsp:cNvSpPr/>
      </dsp:nvSpPr>
      <dsp:spPr>
        <a:xfrm>
          <a:off x="2118051" y="1409811"/>
          <a:ext cx="5716409" cy="46483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5AC793-1F3C-43A1-A0AD-A03F05ECE521}">
      <dsp:nvSpPr>
        <dsp:cNvPr id="0" name=""/>
        <dsp:cNvSpPr/>
      </dsp:nvSpPr>
      <dsp:spPr>
        <a:xfrm>
          <a:off x="2257424" y="1542215"/>
          <a:ext cx="5716409" cy="46483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r-CA" sz="1400" kern="1200" dirty="0"/>
            <a:t>Conférence des Évêques catholiques du Canada C.E.C.C.</a:t>
          </a:r>
        </a:p>
        <a:p>
          <a:pPr lvl="0" algn="ctr" defTabSz="622300">
            <a:lnSpc>
              <a:spcPct val="90000"/>
            </a:lnSpc>
            <a:spcBef>
              <a:spcPct val="0"/>
            </a:spcBef>
            <a:spcAft>
              <a:spcPct val="35000"/>
            </a:spcAft>
          </a:pPr>
          <a:r>
            <a:rPr lang="fr-CA" sz="1400" kern="1200" dirty="0"/>
            <a:t> Assemblée des Évêques catholiques du Québec A.E.C.Q.</a:t>
          </a:r>
        </a:p>
      </dsp:txBody>
      <dsp:txXfrm>
        <a:off x="2257424" y="1542215"/>
        <a:ext cx="5716409" cy="464830"/>
      </dsp:txXfrm>
    </dsp:sp>
    <dsp:sp modelId="{1F133166-7D5A-42A7-94AA-3592ABD2E142}">
      <dsp:nvSpPr>
        <dsp:cNvPr id="0" name=""/>
        <dsp:cNvSpPr/>
      </dsp:nvSpPr>
      <dsp:spPr>
        <a:xfrm>
          <a:off x="1537296" y="2239450"/>
          <a:ext cx="2662832" cy="5193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5A045E-3C52-4525-B107-43694DB18984}">
      <dsp:nvSpPr>
        <dsp:cNvPr id="0" name=""/>
        <dsp:cNvSpPr/>
      </dsp:nvSpPr>
      <dsp:spPr>
        <a:xfrm>
          <a:off x="1676668" y="2371854"/>
          <a:ext cx="2662832" cy="5193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r-CA" sz="1400" kern="1200" dirty="0"/>
            <a:t>Les Cardinaux,  </a:t>
          </a:r>
        </a:p>
        <a:p>
          <a:pPr lvl="0" algn="ctr" defTabSz="622300">
            <a:lnSpc>
              <a:spcPct val="90000"/>
            </a:lnSpc>
            <a:spcBef>
              <a:spcPct val="0"/>
            </a:spcBef>
            <a:spcAft>
              <a:spcPct val="35000"/>
            </a:spcAft>
          </a:pPr>
          <a:r>
            <a:rPr lang="fr-CA" sz="1400" kern="1200" dirty="0"/>
            <a:t>électeurs  et conseillers du Pape</a:t>
          </a:r>
        </a:p>
      </dsp:txBody>
      <dsp:txXfrm>
        <a:off x="1676668" y="2371854"/>
        <a:ext cx="2662832" cy="519320"/>
      </dsp:txXfrm>
    </dsp:sp>
    <dsp:sp modelId="{D7F8B481-990F-4A82-BB8E-4D82DFB16DF1}">
      <dsp:nvSpPr>
        <dsp:cNvPr id="0" name=""/>
        <dsp:cNvSpPr/>
      </dsp:nvSpPr>
      <dsp:spPr>
        <a:xfrm>
          <a:off x="1396236" y="3123578"/>
          <a:ext cx="1254354" cy="7965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BDCE77-8462-484F-B1E2-031834575AB6}">
      <dsp:nvSpPr>
        <dsp:cNvPr id="0" name=""/>
        <dsp:cNvSpPr/>
      </dsp:nvSpPr>
      <dsp:spPr>
        <a:xfrm>
          <a:off x="1535608" y="3255982"/>
          <a:ext cx="1254354" cy="79651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r-CA" sz="1400" kern="1200" dirty="0"/>
            <a:t>Paroisses: laïcs et membres du clergé</a:t>
          </a:r>
        </a:p>
      </dsp:txBody>
      <dsp:txXfrm>
        <a:off x="1535608" y="3255982"/>
        <a:ext cx="1254354" cy="796515"/>
      </dsp:txXfrm>
    </dsp:sp>
    <dsp:sp modelId="{DF4099A0-E207-4C1E-9D76-4331D1868614}">
      <dsp:nvSpPr>
        <dsp:cNvPr id="0" name=""/>
        <dsp:cNvSpPr/>
      </dsp:nvSpPr>
      <dsp:spPr>
        <a:xfrm>
          <a:off x="2929336" y="3123578"/>
          <a:ext cx="1411851" cy="7965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2E3B50-E1B8-4CC6-91A5-3452C5D2F870}">
      <dsp:nvSpPr>
        <dsp:cNvPr id="0" name=""/>
        <dsp:cNvSpPr/>
      </dsp:nvSpPr>
      <dsp:spPr>
        <a:xfrm>
          <a:off x="3068709" y="3255982"/>
          <a:ext cx="1411851" cy="79651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r-CA" sz="1400" kern="1200" dirty="0"/>
            <a:t>Unités Pastorales: laïcs et membres du clergé</a:t>
          </a:r>
        </a:p>
      </dsp:txBody>
      <dsp:txXfrm>
        <a:off x="3068709" y="3255982"/>
        <a:ext cx="1411851" cy="796515"/>
      </dsp:txXfrm>
    </dsp:sp>
    <dsp:sp modelId="{383913D1-1012-4FD7-A419-770104B87026}">
      <dsp:nvSpPr>
        <dsp:cNvPr id="0" name=""/>
        <dsp:cNvSpPr/>
      </dsp:nvSpPr>
      <dsp:spPr>
        <a:xfrm>
          <a:off x="4478874" y="2239450"/>
          <a:ext cx="3936341" cy="5193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E5F28C-DD0C-41FA-A5FF-AE62AD377BD3}">
      <dsp:nvSpPr>
        <dsp:cNvPr id="0" name=""/>
        <dsp:cNvSpPr/>
      </dsp:nvSpPr>
      <dsp:spPr>
        <a:xfrm>
          <a:off x="4618246" y="2371854"/>
          <a:ext cx="3936341" cy="5193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r-CA" sz="1400" kern="1200" dirty="0"/>
            <a:t>Les archevêques et  évêques avec la collaboration des responsables des services diocésains</a:t>
          </a:r>
        </a:p>
      </dsp:txBody>
      <dsp:txXfrm>
        <a:off x="4618246" y="2371854"/>
        <a:ext cx="3936341" cy="519320"/>
      </dsp:txXfrm>
    </dsp:sp>
    <dsp:sp modelId="{3EB9D912-841C-4D13-A58E-5B3BFB844ED6}">
      <dsp:nvSpPr>
        <dsp:cNvPr id="0" name=""/>
        <dsp:cNvSpPr/>
      </dsp:nvSpPr>
      <dsp:spPr>
        <a:xfrm>
          <a:off x="4853297" y="3123578"/>
          <a:ext cx="1254354" cy="7965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6C4D04-B8CD-4366-AC1C-7A956DD21AC4}">
      <dsp:nvSpPr>
        <dsp:cNvPr id="0" name=""/>
        <dsp:cNvSpPr/>
      </dsp:nvSpPr>
      <dsp:spPr>
        <a:xfrm>
          <a:off x="4992670" y="3255982"/>
          <a:ext cx="1254354" cy="79651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r-CA" sz="1400" kern="1200" dirty="0"/>
            <a:t>Paroisses: laïcs et membres du clergé</a:t>
          </a:r>
        </a:p>
      </dsp:txBody>
      <dsp:txXfrm>
        <a:off x="4992670" y="3255982"/>
        <a:ext cx="1254354" cy="796515"/>
      </dsp:txXfrm>
    </dsp:sp>
    <dsp:sp modelId="{6E3C01DF-310A-4F24-971F-C3E6A45E853A}">
      <dsp:nvSpPr>
        <dsp:cNvPr id="0" name=""/>
        <dsp:cNvSpPr/>
      </dsp:nvSpPr>
      <dsp:spPr>
        <a:xfrm>
          <a:off x="6386398" y="3123578"/>
          <a:ext cx="1654393" cy="7965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198FEC-4587-44C5-9742-5EC82E049DA8}">
      <dsp:nvSpPr>
        <dsp:cNvPr id="0" name=""/>
        <dsp:cNvSpPr/>
      </dsp:nvSpPr>
      <dsp:spPr>
        <a:xfrm>
          <a:off x="6525771" y="3255982"/>
          <a:ext cx="1654393" cy="79651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r-CA" sz="1400" kern="1200" dirty="0"/>
            <a:t>Unités Pastorales: laïcs et membres du clergé</a:t>
          </a:r>
        </a:p>
      </dsp:txBody>
      <dsp:txXfrm>
        <a:off x="6525771" y="3255982"/>
        <a:ext cx="1654393" cy="79651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0EE0C1-6C99-4832-A943-3862AAEDCD3E}" type="datetimeFigureOut">
              <a:rPr lang="fr-CA" smtClean="0"/>
              <a:pPr/>
              <a:t>2020-10-01</a:t>
            </a:fld>
            <a:endParaRPr lang="fr-CA"/>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48B88A-F045-4926-9F6B-C6D4C79064E2}" type="slidenum">
              <a:rPr lang="fr-CA" smtClean="0"/>
              <a:pPr/>
              <a:t>‹N°›</a:t>
            </a:fld>
            <a:endParaRPr lang="fr-CA"/>
          </a:p>
        </p:txBody>
      </p:sp>
    </p:spTree>
    <p:extLst>
      <p:ext uri="{BB962C8B-B14F-4D97-AF65-F5344CB8AC3E}">
        <p14:creationId xmlns:p14="http://schemas.microsoft.com/office/powerpoint/2010/main" xmlns="" val="9703795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evequescatholiques.quebec/fr/news-item/note-theologique-et-pastorale-etre-parrain-ou-marraine-accompagner-dans-la-foi-chretienne-"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evequescatholiques.quebec/"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www.vatican.va/content/francesco/fr/audiences/2013/documents/papa-francesco_20130626_udienza-generale.html"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moniales-op.ch/spiritualite/prieres-chretiennes/priere-au-saint-esprit"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Accueillir chaleureusement les </a:t>
            </a:r>
            <a:r>
              <a:rPr lang="fr-CA" sz="1200" b="1" kern="1200" dirty="0" err="1" smtClean="0">
                <a:solidFill>
                  <a:schemeClr val="tx1"/>
                </a:solidFill>
                <a:latin typeface="+mn-lt"/>
                <a:ea typeface="+mn-ea"/>
                <a:cs typeface="+mn-cs"/>
              </a:rPr>
              <a:t>participant.e.s</a:t>
            </a:r>
            <a:r>
              <a:rPr lang="fr-CA" sz="1200" b="1" kern="1200" dirty="0" smtClean="0">
                <a:solidFill>
                  <a:schemeClr val="tx1"/>
                </a:solidFill>
                <a:latin typeface="+mn-lt"/>
                <a:ea typeface="+mn-ea"/>
                <a:cs typeface="+mn-cs"/>
              </a:rPr>
              <a:t>.</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Échanger sur ce qui a été vécu depuis la dernière rencontre.</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Faire un retour sur les préparatifs à la rencontre s’il y a lieu.</a:t>
            </a:r>
            <a:endParaRPr lang="fr-CA" sz="1200" kern="1200" dirty="0">
              <a:solidFill>
                <a:schemeClr val="tx1"/>
              </a:solidFill>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3A401C4E-7332-4790-A252-A84B5A07DFA1}" type="slidenum">
              <a:rPr lang="fr-CA" smtClean="0"/>
              <a:pPr/>
              <a:t>1</a:t>
            </a:fld>
            <a:endParaRPr lang="fr-CA"/>
          </a:p>
        </p:txBody>
      </p:sp>
    </p:spTree>
    <p:extLst>
      <p:ext uri="{BB962C8B-B14F-4D97-AF65-F5344CB8AC3E}">
        <p14:creationId xmlns:p14="http://schemas.microsoft.com/office/powerpoint/2010/main" xmlns="" val="933120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Lire l’extrait biblique ou le faire lire par une personne du groupe.</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Demander: </a:t>
            </a:r>
            <a:r>
              <a:rPr lang="fr-CA" sz="1200" i="1" kern="1200" dirty="0" smtClean="0">
                <a:solidFill>
                  <a:schemeClr val="tx1"/>
                </a:solidFill>
                <a:latin typeface="+mn-lt"/>
                <a:ea typeface="+mn-ea"/>
                <a:cs typeface="+mn-cs"/>
              </a:rPr>
              <a:t>Quelle est la réaction des auditeurs? Que sont-ils invités à faire?</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(Parole libre.)</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Souligner le dernier verset du récit: </a:t>
            </a:r>
            <a:r>
              <a:rPr lang="fr-CA" sz="1200" i="1" kern="1200" dirty="0" smtClean="0">
                <a:solidFill>
                  <a:schemeClr val="tx1"/>
                </a:solidFill>
                <a:latin typeface="+mn-lt"/>
                <a:ea typeface="+mn-ea"/>
                <a:cs typeface="+mn-cs"/>
              </a:rPr>
              <a:t>Que pensez-vous du dernier verset </a:t>
            </a:r>
            <a:r>
              <a:rPr lang="fr-CA" sz="1200" kern="1200" dirty="0" smtClean="0">
                <a:solidFill>
                  <a:schemeClr val="tx1"/>
                </a:solidFill>
                <a:latin typeface="+mn-lt"/>
                <a:ea typeface="+mn-ea"/>
                <a:cs typeface="+mn-cs"/>
              </a:rPr>
              <a:t>(v.39)</a:t>
            </a:r>
            <a:r>
              <a:rPr lang="fr-CA" sz="1200" i="1" kern="1200" dirty="0" smtClean="0">
                <a:solidFill>
                  <a:schemeClr val="tx1"/>
                </a:solidFill>
                <a:latin typeface="+mn-lt"/>
                <a:ea typeface="+mn-ea"/>
                <a:cs typeface="+mn-cs"/>
              </a:rPr>
              <a:t>? De qui s’agit-il à votre avis? Est-ce que vous vous reconnaissez dans ceux et celles que Dieu appelle?</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(Parole libre.)</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Poursuivre le dialogue :</a:t>
            </a:r>
            <a:r>
              <a:rPr lang="fr-CA" sz="1200" kern="1200" dirty="0" smtClean="0">
                <a:solidFill>
                  <a:schemeClr val="tx1"/>
                </a:solidFill>
                <a:latin typeface="+mn-lt"/>
                <a:ea typeface="+mn-ea"/>
                <a:cs typeface="+mn-cs"/>
              </a:rPr>
              <a:t> </a:t>
            </a:r>
            <a:r>
              <a:rPr lang="fr-CA" sz="1200" i="1" kern="1200" dirty="0" smtClean="0">
                <a:solidFill>
                  <a:schemeClr val="tx1"/>
                </a:solidFill>
                <a:latin typeface="+mn-lt"/>
                <a:ea typeface="+mn-ea"/>
                <a:cs typeface="+mn-cs"/>
              </a:rPr>
              <a:t>Quel effet pensez-vous qu’a eu le discours de Pierre? </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(Parole libre.) </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Cliquer au moment opportun pour faire apparaître le verset 41 et demander: </a:t>
            </a:r>
            <a:r>
              <a:rPr lang="fr-CA" sz="1200" i="1" kern="1200" dirty="0" smtClean="0">
                <a:solidFill>
                  <a:schemeClr val="tx1"/>
                </a:solidFill>
                <a:latin typeface="+mn-lt"/>
                <a:ea typeface="+mn-ea"/>
                <a:cs typeface="+mn-cs"/>
              </a:rPr>
              <a:t>Comment réagissez-vous à ce verset?</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Note pour l’animation: </a:t>
            </a:r>
            <a:r>
              <a:rPr lang="fr-CA" sz="1200" kern="1200" dirty="0" smtClean="0">
                <a:solidFill>
                  <a:schemeClr val="tx1"/>
                </a:solidFill>
                <a:latin typeface="+mn-lt"/>
                <a:ea typeface="+mn-ea"/>
                <a:cs typeface="+mn-cs"/>
              </a:rPr>
              <a:t>Laisser surgir les réactions ou les questions des </a:t>
            </a:r>
            <a:r>
              <a:rPr lang="fr-CA" sz="1200" kern="1200" dirty="0" err="1" smtClean="0">
                <a:solidFill>
                  <a:schemeClr val="tx1"/>
                </a:solidFill>
                <a:latin typeface="+mn-lt"/>
                <a:ea typeface="+mn-ea"/>
                <a:cs typeface="+mn-cs"/>
              </a:rPr>
              <a:t>participant.e.s</a:t>
            </a:r>
            <a:r>
              <a:rPr lang="fr-CA" sz="1200" kern="1200" dirty="0" smtClean="0">
                <a:solidFill>
                  <a:schemeClr val="tx1"/>
                </a:solidFill>
                <a:latin typeface="+mn-lt"/>
                <a:ea typeface="+mn-ea"/>
                <a:cs typeface="+mn-cs"/>
              </a:rPr>
              <a:t> sur le nombre imposant de conversions : on peut faire remarquer qu’il relève moins du reportage sur des faits précis ou des statistiques, que du récit enthousiaste ou émerveillé d’une expérience de l’Esprit agissant!</a:t>
            </a:r>
            <a:endParaRPr lang="fr-CA" b="1"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CA" i="1" dirty="0"/>
          </a:p>
        </p:txBody>
      </p:sp>
      <p:sp>
        <p:nvSpPr>
          <p:cNvPr id="4" name="Espace réservé du numéro de diapositive 3"/>
          <p:cNvSpPr>
            <a:spLocks noGrp="1"/>
          </p:cNvSpPr>
          <p:nvPr>
            <p:ph type="sldNum" sz="quarter" idx="5"/>
          </p:nvPr>
        </p:nvSpPr>
        <p:spPr/>
        <p:txBody>
          <a:bodyPr/>
          <a:lstStyle/>
          <a:p>
            <a:fld id="{3A401C4E-7332-4790-A252-A84B5A07DFA1}" type="slidenum">
              <a:rPr lang="fr-CA" smtClean="0"/>
              <a:pPr/>
              <a:t>10</a:t>
            </a:fld>
            <a:endParaRPr lang="fr-CA"/>
          </a:p>
        </p:txBody>
      </p:sp>
    </p:spTree>
    <p:extLst>
      <p:ext uri="{BB962C8B-B14F-4D97-AF65-F5344CB8AC3E}">
        <p14:creationId xmlns:p14="http://schemas.microsoft.com/office/powerpoint/2010/main" xmlns="" val="38160709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Poursuivre le dialogue: </a:t>
            </a:r>
            <a:r>
              <a:rPr lang="fr-CA" sz="1200" i="1" kern="1200" dirty="0" smtClean="0">
                <a:solidFill>
                  <a:schemeClr val="tx1"/>
                </a:solidFill>
                <a:latin typeface="+mn-lt"/>
                <a:ea typeface="+mn-ea"/>
                <a:cs typeface="+mn-cs"/>
              </a:rPr>
              <a:t>Dans les évangiles, un échange entre Jésus et Pierre met en évidence le rôle que Pierre aura dans les premiers temps de l’Église, après la résurrection de Jésus. Parmi les douze, il a été choisi pour succéder à Jésus comme « leader ». La position de pape s’attache à cette succession apostolique à travers les siècles.</a:t>
            </a:r>
            <a:r>
              <a:rPr lang="fr-CA" sz="1200" b="1" i="1" kern="1200" dirty="0" smtClean="0">
                <a:solidFill>
                  <a:schemeClr val="tx1"/>
                </a:solidFill>
                <a:latin typeface="+mn-lt"/>
                <a:ea typeface="+mn-ea"/>
                <a:cs typeface="+mn-cs"/>
              </a:rPr>
              <a:t> </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Lire l’extrait biblique ou le faire lire par une personne du groupe.</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Note pour l’animation: </a:t>
            </a:r>
            <a:r>
              <a:rPr lang="fr-CA" sz="1200" kern="1200" dirty="0" smtClean="0">
                <a:solidFill>
                  <a:schemeClr val="tx1"/>
                </a:solidFill>
                <a:latin typeface="+mn-lt"/>
                <a:ea typeface="+mn-ea"/>
                <a:cs typeface="+mn-cs"/>
              </a:rPr>
              <a:t>Faire remarquer, sur la photo de la statue de saint Pierre située au Vatican, que celui-ci a deux clés dans la main et la Parole de Dieu dans l’autre. L’une des deux clés symbolise le pouvoir céleste et l’autre, le pouvoir terrestre. On retrouve aussi ces deux clés sur les armoiries du Saint-Siège pour signifier le pouvoir spirituel de l’Église au ciel et sur la terre. La légende populaire de saint Pierre aux portes du paradis vient aussi de ce verset biblique!</a:t>
            </a:r>
          </a:p>
          <a:p>
            <a:r>
              <a:rPr lang="fr-CA" sz="1200" b="1" kern="1200" dirty="0" smtClean="0">
                <a:solidFill>
                  <a:schemeClr val="tx1"/>
                </a:solidFill>
                <a:latin typeface="+mn-lt"/>
                <a:ea typeface="+mn-ea"/>
                <a:cs typeface="+mn-cs"/>
              </a:rPr>
              <a:t>Note</a:t>
            </a:r>
            <a:r>
              <a:rPr lang="fr-CA" sz="1200" kern="1200" dirty="0" smtClean="0">
                <a:solidFill>
                  <a:schemeClr val="tx1"/>
                </a:solidFill>
                <a:latin typeface="+mn-lt"/>
                <a:ea typeface="+mn-ea"/>
                <a:cs typeface="+mn-cs"/>
              </a:rPr>
              <a:t>: la traduction du verset 17 est de la bible en français courant.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i="1" dirty="0"/>
          </a:p>
        </p:txBody>
      </p:sp>
      <p:sp>
        <p:nvSpPr>
          <p:cNvPr id="4" name="Espace réservé du numéro de diapositive 3"/>
          <p:cNvSpPr>
            <a:spLocks noGrp="1"/>
          </p:cNvSpPr>
          <p:nvPr>
            <p:ph type="sldNum" sz="quarter" idx="5"/>
          </p:nvPr>
        </p:nvSpPr>
        <p:spPr/>
        <p:txBody>
          <a:bodyPr/>
          <a:lstStyle/>
          <a:p>
            <a:fld id="{3A401C4E-7332-4790-A252-A84B5A07DFA1}" type="slidenum">
              <a:rPr lang="fr-CA" smtClean="0"/>
              <a:pPr/>
              <a:t>11</a:t>
            </a:fld>
            <a:endParaRPr lang="fr-CA" dirty="0"/>
          </a:p>
        </p:txBody>
      </p:sp>
    </p:spTree>
    <p:extLst>
      <p:ext uri="{BB962C8B-B14F-4D97-AF65-F5344CB8AC3E}">
        <p14:creationId xmlns:p14="http://schemas.microsoft.com/office/powerpoint/2010/main" xmlns="" val="1497293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Dire: </a:t>
            </a:r>
            <a:r>
              <a:rPr lang="fr-CA" sz="1200" i="1" kern="1200" dirty="0" smtClean="0">
                <a:solidFill>
                  <a:schemeClr val="tx1"/>
                </a:solidFill>
                <a:latin typeface="+mn-lt"/>
                <a:ea typeface="+mn-ea"/>
                <a:cs typeface="+mn-cs"/>
              </a:rPr>
              <a:t>Voyons maintenant de quelle façon s’est organisée la vie de cette Église naissante.</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Lire le texte biblique ou le faire lire par une personne du groupe.</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Demander: </a:t>
            </a:r>
            <a:r>
              <a:rPr lang="fr-CA" sz="1200" i="1" kern="1200" dirty="0" smtClean="0">
                <a:solidFill>
                  <a:schemeClr val="tx1"/>
                </a:solidFill>
                <a:latin typeface="+mn-lt"/>
                <a:ea typeface="+mn-ea"/>
                <a:cs typeface="+mn-cs"/>
              </a:rPr>
              <a:t>Selon le texte, quelles sont les actions posées dans cette communauté d’Église qui est en train de naître et de s’organiser?</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(Parole libre.) </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(Passer à la diapo suivante où les actions sont mises en gras.)</a:t>
            </a:r>
            <a:endParaRPr lang="fr-CA" b="1"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CA" i="1" dirty="0"/>
          </a:p>
        </p:txBody>
      </p:sp>
      <p:sp>
        <p:nvSpPr>
          <p:cNvPr id="4" name="Espace réservé du numéro de diapositive 3"/>
          <p:cNvSpPr>
            <a:spLocks noGrp="1"/>
          </p:cNvSpPr>
          <p:nvPr>
            <p:ph type="sldNum" sz="quarter" idx="5"/>
          </p:nvPr>
        </p:nvSpPr>
        <p:spPr/>
        <p:txBody>
          <a:bodyPr/>
          <a:lstStyle/>
          <a:p>
            <a:fld id="{3A401C4E-7332-4790-A252-A84B5A07DFA1}" type="slidenum">
              <a:rPr lang="fr-CA" smtClean="0"/>
              <a:pPr/>
              <a:t>12</a:t>
            </a:fld>
            <a:endParaRPr lang="fr-CA"/>
          </a:p>
        </p:txBody>
      </p:sp>
    </p:spTree>
    <p:extLst>
      <p:ext uri="{BB962C8B-B14F-4D97-AF65-F5344CB8AC3E}">
        <p14:creationId xmlns:p14="http://schemas.microsoft.com/office/powerpoint/2010/main" xmlns="" val="33831767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Dire: </a:t>
            </a:r>
            <a:r>
              <a:rPr lang="fr-CA" sz="1200" i="1" kern="1200" dirty="0" smtClean="0">
                <a:solidFill>
                  <a:schemeClr val="tx1"/>
                </a:solidFill>
                <a:latin typeface="+mn-lt"/>
                <a:ea typeface="+mn-ea"/>
                <a:cs typeface="+mn-cs"/>
              </a:rPr>
              <a:t>Quatre dimensions ou volets de la foi sont à retenir dans l’expérience des premiers chrétiens pour nous aujourd’hui:</a:t>
            </a:r>
            <a:endParaRPr lang="fr-CA" sz="1200" kern="1200" dirty="0" smtClean="0">
              <a:solidFill>
                <a:schemeClr val="tx1"/>
              </a:solidFill>
              <a:latin typeface="+mn-lt"/>
              <a:ea typeface="+mn-ea"/>
              <a:cs typeface="+mn-cs"/>
            </a:endParaRPr>
          </a:p>
          <a:p>
            <a:pPr lvl="0">
              <a:buFont typeface="Arial" pitchFamily="34" charset="0"/>
              <a:buChar char="•"/>
            </a:pPr>
            <a:r>
              <a:rPr lang="fr-CA" sz="1200" i="1" kern="1200" dirty="0" smtClean="0">
                <a:solidFill>
                  <a:schemeClr val="tx1"/>
                </a:solidFill>
                <a:latin typeface="+mn-lt"/>
                <a:ea typeface="+mn-ea"/>
                <a:cs typeface="+mn-cs"/>
              </a:rPr>
              <a:t>Nourrir sa foi </a:t>
            </a:r>
            <a:r>
              <a:rPr lang="fr-CA" sz="1200" kern="1200" dirty="0" smtClean="0">
                <a:solidFill>
                  <a:schemeClr val="tx1"/>
                </a:solidFill>
                <a:latin typeface="+mn-lt"/>
                <a:ea typeface="+mn-ea"/>
                <a:cs typeface="+mn-cs"/>
              </a:rPr>
              <a:t>(</a:t>
            </a:r>
            <a:r>
              <a:rPr lang="fr-CA" sz="1200" b="1" kern="1200" dirty="0" smtClean="0">
                <a:solidFill>
                  <a:schemeClr val="tx1"/>
                </a:solidFill>
                <a:latin typeface="+mn-lt"/>
                <a:ea typeface="+mn-ea"/>
                <a:cs typeface="+mn-cs"/>
              </a:rPr>
              <a:t>cliquer</a:t>
            </a:r>
            <a:r>
              <a:rPr lang="fr-CA" sz="1200" kern="1200" dirty="0" smtClean="0">
                <a:solidFill>
                  <a:schemeClr val="tx1"/>
                </a:solidFill>
                <a:latin typeface="+mn-lt"/>
                <a:ea typeface="+mn-ea"/>
                <a:cs typeface="+mn-cs"/>
              </a:rPr>
              <a:t>),</a:t>
            </a:r>
            <a:r>
              <a:rPr lang="fr-CA" sz="1200" i="1" kern="1200" dirty="0" smtClean="0">
                <a:solidFill>
                  <a:schemeClr val="tx1"/>
                </a:solidFill>
                <a:latin typeface="+mn-lt"/>
                <a:ea typeface="+mn-ea"/>
                <a:cs typeface="+mn-cs"/>
              </a:rPr>
              <a:t> par exemple : vivre une catéchèse, participer à un ressourcement, entendre une homélie, lire la Bible, etc.</a:t>
            </a:r>
            <a:endParaRPr lang="fr-CA" sz="1200" kern="1200" dirty="0" smtClean="0">
              <a:solidFill>
                <a:schemeClr val="tx1"/>
              </a:solidFill>
              <a:latin typeface="+mn-lt"/>
              <a:ea typeface="+mn-ea"/>
              <a:cs typeface="+mn-cs"/>
            </a:endParaRPr>
          </a:p>
          <a:p>
            <a:pPr lvl="0">
              <a:buFont typeface="Arial" pitchFamily="34" charset="0"/>
              <a:buChar char="•"/>
            </a:pPr>
            <a:r>
              <a:rPr lang="fr-CA" sz="1200" i="1" kern="1200" dirty="0" smtClean="0">
                <a:solidFill>
                  <a:schemeClr val="tx1"/>
                </a:solidFill>
                <a:latin typeface="+mn-lt"/>
                <a:ea typeface="+mn-ea"/>
                <a:cs typeface="+mn-cs"/>
              </a:rPr>
              <a:t>Vivre la fraternité et la communion </a:t>
            </a:r>
            <a:r>
              <a:rPr lang="fr-CA" sz="1200" kern="1200" dirty="0" smtClean="0">
                <a:solidFill>
                  <a:schemeClr val="tx1"/>
                </a:solidFill>
                <a:latin typeface="+mn-lt"/>
                <a:ea typeface="+mn-ea"/>
                <a:cs typeface="+mn-cs"/>
              </a:rPr>
              <a:t>(</a:t>
            </a:r>
            <a:r>
              <a:rPr lang="fr-CA" sz="1200" b="1" kern="1200" dirty="0" smtClean="0">
                <a:solidFill>
                  <a:schemeClr val="tx1"/>
                </a:solidFill>
                <a:latin typeface="+mn-lt"/>
                <a:ea typeface="+mn-ea"/>
                <a:cs typeface="+mn-cs"/>
              </a:rPr>
              <a:t>cliquer</a:t>
            </a:r>
            <a:r>
              <a:rPr lang="fr-CA" sz="1200" kern="1200" dirty="0" smtClean="0">
                <a:solidFill>
                  <a:schemeClr val="tx1"/>
                </a:solidFill>
                <a:latin typeface="+mn-lt"/>
                <a:ea typeface="+mn-ea"/>
                <a:cs typeface="+mn-cs"/>
              </a:rPr>
              <a:t>)</a:t>
            </a:r>
            <a:r>
              <a:rPr lang="fr-CA" sz="1200" i="1" kern="1200" dirty="0" smtClean="0">
                <a:solidFill>
                  <a:schemeClr val="tx1"/>
                </a:solidFill>
                <a:latin typeface="+mn-lt"/>
                <a:ea typeface="+mn-ea"/>
                <a:cs typeface="+mn-cs"/>
              </a:rPr>
              <a:t>, par exemple : participer à un événement en Église, participer à un café-rencontre, partager une responsabilité en Église, faire des visites d’amitié aux personnes seules, malades ou démunies, etc.</a:t>
            </a:r>
            <a:endParaRPr lang="fr-CA" sz="1200" kern="1200" dirty="0" smtClean="0">
              <a:solidFill>
                <a:schemeClr val="tx1"/>
              </a:solidFill>
              <a:latin typeface="+mn-lt"/>
              <a:ea typeface="+mn-ea"/>
              <a:cs typeface="+mn-cs"/>
            </a:endParaRPr>
          </a:p>
          <a:p>
            <a:pPr lvl="0">
              <a:buFont typeface="Arial" pitchFamily="34" charset="0"/>
              <a:buChar char="•"/>
            </a:pPr>
            <a:r>
              <a:rPr lang="fr-CA" sz="1200" i="1" kern="1200" dirty="0" smtClean="0">
                <a:solidFill>
                  <a:schemeClr val="tx1"/>
                </a:solidFill>
                <a:latin typeface="+mn-lt"/>
                <a:ea typeface="+mn-ea"/>
                <a:cs typeface="+mn-cs"/>
              </a:rPr>
              <a:t>Vivre la communauté par la prière et la célébration </a:t>
            </a:r>
            <a:r>
              <a:rPr lang="fr-CA" sz="1200" kern="1200" dirty="0" smtClean="0">
                <a:solidFill>
                  <a:schemeClr val="tx1"/>
                </a:solidFill>
                <a:latin typeface="+mn-lt"/>
                <a:ea typeface="+mn-ea"/>
                <a:cs typeface="+mn-cs"/>
              </a:rPr>
              <a:t>(</a:t>
            </a:r>
            <a:r>
              <a:rPr lang="fr-CA" sz="1200" b="1" kern="1200" dirty="0" smtClean="0">
                <a:solidFill>
                  <a:schemeClr val="tx1"/>
                </a:solidFill>
                <a:latin typeface="+mn-lt"/>
                <a:ea typeface="+mn-ea"/>
                <a:cs typeface="+mn-cs"/>
              </a:rPr>
              <a:t>cliquer</a:t>
            </a:r>
            <a:r>
              <a:rPr lang="fr-CA" sz="1200" kern="1200" dirty="0" smtClean="0">
                <a:solidFill>
                  <a:schemeClr val="tx1"/>
                </a:solidFill>
                <a:latin typeface="+mn-lt"/>
                <a:ea typeface="+mn-ea"/>
                <a:cs typeface="+mn-cs"/>
              </a:rPr>
              <a:t>),</a:t>
            </a:r>
            <a:r>
              <a:rPr lang="fr-CA" sz="1200" i="1" kern="1200" dirty="0" smtClean="0">
                <a:solidFill>
                  <a:schemeClr val="tx1"/>
                </a:solidFill>
                <a:latin typeface="+mn-lt"/>
                <a:ea typeface="+mn-ea"/>
                <a:cs typeface="+mn-cs"/>
              </a:rPr>
              <a:t> par exemple : se rassembler avec d’autres pour célébrer une messe ou une liturgie de la Parole, vivre une soirée de prière, célébrer un baptême, une confirmation, une première communion, une confirmation, un mariage ou des funérailles, etc.</a:t>
            </a:r>
            <a:endParaRPr lang="fr-CA" sz="1200" kern="1200" dirty="0" smtClean="0">
              <a:solidFill>
                <a:schemeClr val="tx1"/>
              </a:solidFill>
              <a:latin typeface="+mn-lt"/>
              <a:ea typeface="+mn-ea"/>
              <a:cs typeface="+mn-cs"/>
            </a:endParaRPr>
          </a:p>
          <a:p>
            <a:pPr lvl="0">
              <a:buFont typeface="Arial" pitchFamily="34" charset="0"/>
              <a:buChar char="•"/>
            </a:pPr>
            <a:r>
              <a:rPr lang="fr-CA" sz="1200" i="1" kern="1200" dirty="0" smtClean="0">
                <a:solidFill>
                  <a:schemeClr val="tx1"/>
                </a:solidFill>
                <a:latin typeface="+mn-lt"/>
                <a:ea typeface="+mn-ea"/>
                <a:cs typeface="+mn-cs"/>
              </a:rPr>
              <a:t>Unir nos talents </a:t>
            </a:r>
            <a:r>
              <a:rPr lang="fr-CA" sz="1200" kern="1200" dirty="0" smtClean="0">
                <a:solidFill>
                  <a:schemeClr val="tx1"/>
                </a:solidFill>
                <a:latin typeface="+mn-lt"/>
                <a:ea typeface="+mn-ea"/>
                <a:cs typeface="+mn-cs"/>
              </a:rPr>
              <a:t>(</a:t>
            </a:r>
            <a:r>
              <a:rPr lang="fr-CA" sz="1200" b="1" kern="1200" dirty="0" smtClean="0">
                <a:solidFill>
                  <a:schemeClr val="tx1"/>
                </a:solidFill>
                <a:latin typeface="+mn-lt"/>
                <a:ea typeface="+mn-ea"/>
                <a:cs typeface="+mn-cs"/>
              </a:rPr>
              <a:t>cliquer</a:t>
            </a:r>
            <a:r>
              <a:rPr lang="fr-CA" sz="1200" kern="1200" dirty="0" smtClean="0">
                <a:solidFill>
                  <a:schemeClr val="tx1"/>
                </a:solidFill>
                <a:latin typeface="+mn-lt"/>
                <a:ea typeface="+mn-ea"/>
                <a:cs typeface="+mn-cs"/>
              </a:rPr>
              <a:t>),</a:t>
            </a:r>
            <a:r>
              <a:rPr lang="fr-CA" sz="1200" i="1" kern="1200" dirty="0" smtClean="0">
                <a:solidFill>
                  <a:schemeClr val="tx1"/>
                </a:solidFill>
                <a:latin typeface="+mn-lt"/>
                <a:ea typeface="+mn-ea"/>
                <a:cs typeface="+mn-cs"/>
              </a:rPr>
              <a:t> par exemple : par l’entraide, le bénévolat; participer à une cuisine collective, à la Guignolée, à un projet-partage de l’Avent et du Carême, ou à tout projet de solidarité qui cherche à bâtir un monde plus juste et plus humain; participation à des marches collectives, etc.</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Conclure: </a:t>
            </a:r>
            <a:r>
              <a:rPr lang="fr-CA" sz="1200" i="1" kern="1200" dirty="0" smtClean="0">
                <a:solidFill>
                  <a:schemeClr val="tx1"/>
                </a:solidFill>
                <a:latin typeface="+mn-lt"/>
                <a:ea typeface="+mn-ea"/>
                <a:cs typeface="+mn-cs"/>
              </a:rPr>
              <a:t>La foi de Pierre et des premiers chrétiens, nous chrétien.ne.s d’aujourd’hui, nous la partageons. Nous sommes l’Église d’aujourd’hui. Nous voulons la vivre par nos mots, nos actes et notre manière de nous aimer! </a:t>
            </a:r>
            <a:endParaRPr lang="fr-CA" dirty="0"/>
          </a:p>
        </p:txBody>
      </p:sp>
      <p:sp>
        <p:nvSpPr>
          <p:cNvPr id="4" name="Espace réservé du numéro de diapositive 3"/>
          <p:cNvSpPr>
            <a:spLocks noGrp="1"/>
          </p:cNvSpPr>
          <p:nvPr>
            <p:ph type="sldNum" sz="quarter" idx="5"/>
          </p:nvPr>
        </p:nvSpPr>
        <p:spPr/>
        <p:txBody>
          <a:bodyPr/>
          <a:lstStyle/>
          <a:p>
            <a:fld id="{3A401C4E-7332-4790-A252-A84B5A07DFA1}" type="slidenum">
              <a:rPr lang="fr-CA" smtClean="0"/>
              <a:pPr/>
              <a:t>13</a:t>
            </a:fld>
            <a:endParaRPr lang="fr-CA"/>
          </a:p>
        </p:txBody>
      </p:sp>
    </p:spTree>
    <p:extLst>
      <p:ext uri="{BB962C8B-B14F-4D97-AF65-F5344CB8AC3E}">
        <p14:creationId xmlns:p14="http://schemas.microsoft.com/office/powerpoint/2010/main" xmlns="" val="2934463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Dire: </a:t>
            </a:r>
            <a:r>
              <a:rPr lang="fr-CA" sz="1200" i="1" kern="1200" dirty="0" smtClean="0">
                <a:solidFill>
                  <a:schemeClr val="tx1"/>
                </a:solidFill>
                <a:latin typeface="+mn-lt"/>
                <a:ea typeface="+mn-ea"/>
                <a:cs typeface="+mn-cs"/>
              </a:rPr>
              <a:t>Une communauté chrétienne qui fait Église aujourd’hui doit s’inspirer des 4 dimensions inspirées de l’Église des premiers chrétiens. Quelles sont-elles?</a:t>
            </a:r>
            <a:endParaRPr lang="fr-CA" sz="1200" kern="1200" dirty="0" smtClean="0">
              <a:solidFill>
                <a:schemeClr val="tx1"/>
              </a:solidFill>
              <a:latin typeface="+mn-lt"/>
              <a:ea typeface="+mn-ea"/>
              <a:cs typeface="+mn-cs"/>
            </a:endParaRPr>
          </a:p>
          <a:p>
            <a:pPr lvl="0">
              <a:buFont typeface="Arial" pitchFamily="34" charset="0"/>
              <a:buChar char="•"/>
            </a:pPr>
            <a:r>
              <a:rPr lang="fr-CA" sz="1200" i="1" kern="1200" dirty="0" smtClean="0">
                <a:solidFill>
                  <a:schemeClr val="tx1"/>
                </a:solidFill>
                <a:latin typeface="+mn-lt"/>
                <a:ea typeface="+mn-ea"/>
                <a:cs typeface="+mn-cs"/>
              </a:rPr>
              <a:t>Se former </a:t>
            </a:r>
            <a:r>
              <a:rPr lang="fr-CA" sz="1200" b="1" kern="1200" dirty="0" smtClean="0">
                <a:solidFill>
                  <a:schemeClr val="tx1"/>
                </a:solidFill>
                <a:latin typeface="+mn-lt"/>
                <a:ea typeface="+mn-ea"/>
                <a:cs typeface="+mn-cs"/>
              </a:rPr>
              <a:t>(cliquer)</a:t>
            </a:r>
            <a:endParaRPr lang="fr-CA" sz="1200" kern="1200" dirty="0" smtClean="0">
              <a:solidFill>
                <a:schemeClr val="tx1"/>
              </a:solidFill>
              <a:latin typeface="+mn-lt"/>
              <a:ea typeface="+mn-ea"/>
              <a:cs typeface="+mn-cs"/>
            </a:endParaRPr>
          </a:p>
          <a:p>
            <a:pPr lvl="0">
              <a:buFont typeface="Arial" pitchFamily="34" charset="0"/>
              <a:buChar char="•"/>
            </a:pPr>
            <a:r>
              <a:rPr lang="fr-CA" sz="1200" i="1" kern="1200" dirty="0" smtClean="0">
                <a:solidFill>
                  <a:schemeClr val="tx1"/>
                </a:solidFill>
                <a:latin typeface="+mn-lt"/>
                <a:ea typeface="+mn-ea"/>
                <a:cs typeface="+mn-cs"/>
              </a:rPr>
              <a:t>Partager </a:t>
            </a:r>
            <a:r>
              <a:rPr lang="fr-CA" sz="1200" b="1" kern="1200" dirty="0" smtClean="0">
                <a:solidFill>
                  <a:schemeClr val="tx1"/>
                </a:solidFill>
                <a:latin typeface="+mn-lt"/>
                <a:ea typeface="+mn-ea"/>
                <a:cs typeface="+mn-cs"/>
              </a:rPr>
              <a:t>(cliquer)</a:t>
            </a:r>
            <a:endParaRPr lang="fr-CA" sz="1200" kern="1200" dirty="0" smtClean="0">
              <a:solidFill>
                <a:schemeClr val="tx1"/>
              </a:solidFill>
              <a:latin typeface="+mn-lt"/>
              <a:ea typeface="+mn-ea"/>
              <a:cs typeface="+mn-cs"/>
            </a:endParaRPr>
          </a:p>
          <a:p>
            <a:pPr lvl="0">
              <a:buFont typeface="Arial" pitchFamily="34" charset="0"/>
              <a:buChar char="•"/>
            </a:pPr>
            <a:r>
              <a:rPr lang="fr-CA" sz="1200" i="1" kern="1200" dirty="0" smtClean="0">
                <a:solidFill>
                  <a:schemeClr val="tx1"/>
                </a:solidFill>
                <a:latin typeface="+mn-lt"/>
                <a:ea typeface="+mn-ea"/>
                <a:cs typeface="+mn-cs"/>
              </a:rPr>
              <a:t>Prier </a:t>
            </a:r>
            <a:r>
              <a:rPr lang="fr-CA" sz="1200" b="1" kern="1200" dirty="0" smtClean="0">
                <a:solidFill>
                  <a:schemeClr val="tx1"/>
                </a:solidFill>
                <a:latin typeface="+mn-lt"/>
                <a:ea typeface="+mn-ea"/>
                <a:cs typeface="+mn-cs"/>
              </a:rPr>
              <a:t>(cliquer)</a:t>
            </a:r>
            <a:endParaRPr lang="fr-CA" sz="1200" kern="1200" dirty="0" smtClean="0">
              <a:solidFill>
                <a:schemeClr val="tx1"/>
              </a:solidFill>
              <a:latin typeface="+mn-lt"/>
              <a:ea typeface="+mn-ea"/>
              <a:cs typeface="+mn-cs"/>
            </a:endParaRPr>
          </a:p>
          <a:p>
            <a:pPr lvl="0">
              <a:buFont typeface="Arial" pitchFamily="34" charset="0"/>
              <a:buChar char="•"/>
            </a:pPr>
            <a:r>
              <a:rPr lang="fr-CA" sz="1200" i="1" kern="1200" dirty="0" smtClean="0">
                <a:solidFill>
                  <a:schemeClr val="tx1"/>
                </a:solidFill>
                <a:latin typeface="+mn-lt"/>
                <a:ea typeface="+mn-ea"/>
                <a:cs typeface="+mn-cs"/>
              </a:rPr>
              <a:t>Servir </a:t>
            </a:r>
            <a:r>
              <a:rPr lang="fr-CA" sz="1200" b="1" kern="1200" dirty="0" smtClean="0">
                <a:solidFill>
                  <a:schemeClr val="tx1"/>
                </a:solidFill>
                <a:latin typeface="+mn-lt"/>
                <a:ea typeface="+mn-ea"/>
                <a:cs typeface="+mn-cs"/>
              </a:rPr>
              <a:t>(cliquer)</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Demander: </a:t>
            </a:r>
            <a:r>
              <a:rPr lang="fr-CA" sz="1200" i="1" kern="1200" dirty="0" smtClean="0">
                <a:solidFill>
                  <a:schemeClr val="tx1"/>
                </a:solidFill>
                <a:latin typeface="+mn-lt"/>
                <a:ea typeface="+mn-ea"/>
                <a:cs typeface="+mn-cs"/>
              </a:rPr>
              <a:t>Voyez-vous ces dimensions à l’œuvre dans votre Église? Aimeriez-vous participer à l’une ou l’autre de ces dimensions de la vie en Église? Si vous aviez à rêver à un événement d’Église, quel serait-il? </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(Parole libre.)</a:t>
            </a:r>
            <a:endParaRPr lang="fr-CA" dirty="0"/>
          </a:p>
        </p:txBody>
      </p:sp>
      <p:sp>
        <p:nvSpPr>
          <p:cNvPr id="4" name="Espace réservé du numéro de diapositive 3"/>
          <p:cNvSpPr>
            <a:spLocks noGrp="1"/>
          </p:cNvSpPr>
          <p:nvPr>
            <p:ph type="sldNum" sz="quarter" idx="5"/>
          </p:nvPr>
        </p:nvSpPr>
        <p:spPr/>
        <p:txBody>
          <a:bodyPr/>
          <a:lstStyle/>
          <a:p>
            <a:fld id="{6F48B88A-F045-4926-9F6B-C6D4C79064E2}" type="slidenum">
              <a:rPr lang="fr-CA" smtClean="0"/>
              <a:pPr/>
              <a:t>14</a:t>
            </a:fld>
            <a:endParaRPr lang="fr-CA"/>
          </a:p>
        </p:txBody>
      </p:sp>
    </p:spTree>
    <p:extLst>
      <p:ext uri="{BB962C8B-B14F-4D97-AF65-F5344CB8AC3E}">
        <p14:creationId xmlns:p14="http://schemas.microsoft.com/office/powerpoint/2010/main" xmlns="" val="30373125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Dire: </a:t>
            </a:r>
            <a:r>
              <a:rPr lang="fr-CA" sz="1200" i="1" kern="1200" dirty="0" smtClean="0">
                <a:solidFill>
                  <a:schemeClr val="tx1"/>
                </a:solidFill>
                <a:latin typeface="+mn-lt"/>
                <a:ea typeface="+mn-ea"/>
                <a:cs typeface="+mn-cs"/>
              </a:rPr>
              <a:t>Voici une citation du pape François qui provient d’un message que le Pape adresse aux jeunes adultes d’aujourd’hui dans l’exhortation post-synodale </a:t>
            </a:r>
            <a:r>
              <a:rPr lang="fr-CA" sz="1200" kern="1200" dirty="0" smtClean="0">
                <a:solidFill>
                  <a:schemeClr val="tx1"/>
                </a:solidFill>
                <a:latin typeface="+mn-lt"/>
                <a:ea typeface="+mn-ea"/>
                <a:cs typeface="+mn-cs"/>
              </a:rPr>
              <a:t>Christus </a:t>
            </a:r>
            <a:r>
              <a:rPr lang="fr-CA" sz="1200" kern="1200" dirty="0" err="1" smtClean="0">
                <a:solidFill>
                  <a:schemeClr val="tx1"/>
                </a:solidFill>
                <a:latin typeface="+mn-lt"/>
                <a:ea typeface="+mn-ea"/>
                <a:cs typeface="+mn-cs"/>
              </a:rPr>
              <a:t>Vivit</a:t>
            </a:r>
            <a:r>
              <a:rPr lang="fr-CA" sz="1200" i="1" kern="1200" dirty="0" smtClean="0">
                <a:solidFill>
                  <a:schemeClr val="tx1"/>
                </a:solidFill>
                <a:latin typeface="+mn-lt"/>
                <a:ea typeface="+mn-ea"/>
                <a:cs typeface="+mn-cs"/>
              </a:rPr>
              <a:t>.</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Lire la citation ou la faire lire par une personne du groupe.</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Demander: </a:t>
            </a:r>
            <a:r>
              <a:rPr lang="fr-CA" sz="1200" i="1" kern="1200" dirty="0" smtClean="0">
                <a:solidFill>
                  <a:schemeClr val="tx1"/>
                </a:solidFill>
                <a:latin typeface="+mn-lt"/>
                <a:ea typeface="+mn-ea"/>
                <a:cs typeface="+mn-cs"/>
              </a:rPr>
              <a:t>Ce message s’adresse à chacun et chacune de nous. Comment le recevez-vous? Pouvez-vous y lire les quatre dimensions de l’Église? (Se former, Partager, Prier et Servir.) </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(Parole libre.)</a:t>
            </a:r>
            <a:endParaRPr lang="fr-CA" b="1" dirty="0"/>
          </a:p>
        </p:txBody>
      </p:sp>
      <p:sp>
        <p:nvSpPr>
          <p:cNvPr id="4" name="Espace réservé du numéro de diapositive 3"/>
          <p:cNvSpPr>
            <a:spLocks noGrp="1"/>
          </p:cNvSpPr>
          <p:nvPr>
            <p:ph type="sldNum" sz="quarter" idx="5"/>
          </p:nvPr>
        </p:nvSpPr>
        <p:spPr/>
        <p:txBody>
          <a:bodyPr/>
          <a:lstStyle/>
          <a:p>
            <a:fld id="{6F48B88A-F045-4926-9F6B-C6D4C79064E2}" type="slidenum">
              <a:rPr lang="fr-CA" smtClean="0"/>
              <a:pPr/>
              <a:t>15</a:t>
            </a:fld>
            <a:endParaRPr lang="fr-CA"/>
          </a:p>
        </p:txBody>
      </p:sp>
    </p:spTree>
    <p:extLst>
      <p:ext uri="{BB962C8B-B14F-4D97-AF65-F5344CB8AC3E}">
        <p14:creationId xmlns:p14="http://schemas.microsoft.com/office/powerpoint/2010/main" xmlns="" val="15354901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Dire: </a:t>
            </a:r>
            <a:r>
              <a:rPr lang="fr-CA" sz="1200" i="1" kern="1200" dirty="0" smtClean="0">
                <a:solidFill>
                  <a:schemeClr val="tx1"/>
                </a:solidFill>
                <a:latin typeface="+mn-lt"/>
                <a:ea typeface="+mn-ea"/>
                <a:cs typeface="+mn-cs"/>
              </a:rPr>
              <a:t>Dans la Bible, l’image de la vigne et du vignoble est utilisée pour parler du Christ, de l’Église et de la relation entre le Christ et nous</a:t>
            </a:r>
            <a:r>
              <a:rPr lang="fr-CA" i="1" dirty="0" smtClean="0"/>
              <a:t>.</a:t>
            </a:r>
            <a:endParaRPr lang="fr-CA" i="1" dirty="0"/>
          </a:p>
        </p:txBody>
      </p:sp>
      <p:sp>
        <p:nvSpPr>
          <p:cNvPr id="4" name="Espace réservé du numéro de diapositive 3"/>
          <p:cNvSpPr>
            <a:spLocks noGrp="1"/>
          </p:cNvSpPr>
          <p:nvPr>
            <p:ph type="sldNum" sz="quarter" idx="5"/>
          </p:nvPr>
        </p:nvSpPr>
        <p:spPr/>
        <p:txBody>
          <a:bodyPr/>
          <a:lstStyle/>
          <a:p>
            <a:fld id="{6F48B88A-F045-4926-9F6B-C6D4C79064E2}" type="slidenum">
              <a:rPr lang="fr-CA" smtClean="0"/>
              <a:pPr/>
              <a:t>16</a:t>
            </a:fld>
            <a:endParaRPr lang="fr-CA"/>
          </a:p>
        </p:txBody>
      </p:sp>
    </p:spTree>
    <p:extLst>
      <p:ext uri="{BB962C8B-B14F-4D97-AF65-F5344CB8AC3E}">
        <p14:creationId xmlns:p14="http://schemas.microsoft.com/office/powerpoint/2010/main" xmlns="" val="36240223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Lire le texte biblique ou faire lire une personne du groupe.</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Ouvrir le dialogue sur le texte: </a:t>
            </a:r>
            <a:r>
              <a:rPr lang="fr-CA" sz="1200" i="1" kern="1200" dirty="0" smtClean="0">
                <a:solidFill>
                  <a:schemeClr val="tx1"/>
                </a:solidFill>
                <a:latin typeface="+mn-lt"/>
                <a:ea typeface="+mn-ea"/>
                <a:cs typeface="+mn-cs"/>
              </a:rPr>
              <a:t>L’Église est née d’une expérience de communion avec le Christ. </a:t>
            </a:r>
            <a:endParaRPr lang="fr-CA" sz="1200" kern="1200" dirty="0" smtClean="0">
              <a:solidFill>
                <a:schemeClr val="tx1"/>
              </a:solidFill>
              <a:latin typeface="+mn-lt"/>
              <a:ea typeface="+mn-ea"/>
              <a:cs typeface="+mn-cs"/>
            </a:endParaRPr>
          </a:p>
          <a:p>
            <a:pPr lvl="0">
              <a:buFont typeface="Arial" pitchFamily="34" charset="0"/>
              <a:buChar char="•"/>
            </a:pPr>
            <a:r>
              <a:rPr lang="fr-CA" sz="1200" i="1" kern="1200" dirty="0" smtClean="0">
                <a:solidFill>
                  <a:schemeClr val="tx1"/>
                </a:solidFill>
                <a:latin typeface="+mn-lt"/>
                <a:ea typeface="+mn-ea"/>
                <a:cs typeface="+mn-cs"/>
              </a:rPr>
              <a:t>Qu’est-ce qui me touche, me questionne ou m’inspire dans le texte? </a:t>
            </a:r>
            <a:endParaRPr lang="fr-CA" sz="1200" kern="1200" dirty="0" smtClean="0">
              <a:solidFill>
                <a:schemeClr val="tx1"/>
              </a:solidFill>
              <a:latin typeface="+mn-lt"/>
              <a:ea typeface="+mn-ea"/>
              <a:cs typeface="+mn-cs"/>
            </a:endParaRPr>
          </a:p>
          <a:p>
            <a:pPr lvl="0">
              <a:buFont typeface="Arial" pitchFamily="34" charset="0"/>
              <a:buChar char="•"/>
            </a:pPr>
            <a:r>
              <a:rPr lang="fr-CA" sz="1200" i="1" kern="1200" dirty="0" smtClean="0">
                <a:solidFill>
                  <a:schemeClr val="tx1"/>
                </a:solidFill>
                <a:latin typeface="+mn-lt"/>
                <a:ea typeface="+mn-ea"/>
                <a:cs typeface="+mn-cs"/>
              </a:rPr>
              <a:t>Qu’est-ce que le texte me dit à propos de la relation entre le Christ et nous? </a:t>
            </a:r>
            <a:endParaRPr lang="fr-CA" sz="1200" kern="1200" dirty="0" smtClean="0">
              <a:solidFill>
                <a:schemeClr val="tx1"/>
              </a:solidFill>
              <a:latin typeface="+mn-lt"/>
              <a:ea typeface="+mn-ea"/>
              <a:cs typeface="+mn-cs"/>
            </a:endParaRPr>
          </a:p>
          <a:p>
            <a:pPr lvl="0">
              <a:buFont typeface="Arial" pitchFamily="34" charset="0"/>
              <a:buChar char="•"/>
            </a:pPr>
            <a:r>
              <a:rPr lang="fr-CA" sz="1200" i="1" kern="1200" dirty="0" smtClean="0">
                <a:solidFill>
                  <a:schemeClr val="tx1"/>
                </a:solidFill>
                <a:latin typeface="+mn-lt"/>
                <a:ea typeface="+mn-ea"/>
                <a:cs typeface="+mn-cs"/>
              </a:rPr>
              <a:t>Que représente le sarment?</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Note pour l’animation: </a:t>
            </a:r>
            <a:r>
              <a:rPr lang="fr-CA" sz="1200" i="1" kern="1200" dirty="0" smtClean="0">
                <a:solidFill>
                  <a:schemeClr val="tx1"/>
                </a:solidFill>
                <a:latin typeface="+mn-lt"/>
                <a:ea typeface="+mn-ea"/>
                <a:cs typeface="+mn-cs"/>
              </a:rPr>
              <a:t>Deux pistes de réponses peuvent être tentées, en réponse à cette question. L’une, plus littérale, interprète le sarment en termes individuels : le sarment évoquerait une personne qui s’attache ou non à la vigne-Jésus. Avec cette interprétation, toutefois, on risque de lire les paroles de Jésus comme un jugement, voire une condamnation de personnes qui sont de « mauvais sarments », que l’on jette au feu…de l’enfer? L’autre interprétation cherche le sens symbolique (ou second degré) de ces paroles de Jésus où le sarment serait une dimension à l’intérieur de </a:t>
            </a:r>
            <a:r>
              <a:rPr lang="fr-CA" sz="1200" i="1" kern="1200" dirty="0" err="1" smtClean="0">
                <a:solidFill>
                  <a:schemeClr val="tx1"/>
                </a:solidFill>
                <a:latin typeface="+mn-lt"/>
                <a:ea typeface="+mn-ea"/>
                <a:cs typeface="+mn-cs"/>
              </a:rPr>
              <a:t>chacun.e</a:t>
            </a:r>
            <a:r>
              <a:rPr lang="fr-CA" sz="1200" i="1" kern="1200" dirty="0" smtClean="0">
                <a:solidFill>
                  <a:schemeClr val="tx1"/>
                </a:solidFill>
                <a:latin typeface="+mn-lt"/>
                <a:ea typeface="+mn-ea"/>
                <a:cs typeface="+mn-cs"/>
              </a:rPr>
              <a:t> de nous, qui porte du fruit quand elle est branchée sur la vigne qu’est le Christ et qui demeure stérile quand elle s’en déconnecte. </a:t>
            </a:r>
            <a:endParaRPr lang="fr-CA"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p:txBody>
      </p:sp>
      <p:sp>
        <p:nvSpPr>
          <p:cNvPr id="4" name="Espace réservé du numéro de diapositive 3"/>
          <p:cNvSpPr>
            <a:spLocks noGrp="1"/>
          </p:cNvSpPr>
          <p:nvPr>
            <p:ph type="sldNum" sz="quarter" idx="5"/>
          </p:nvPr>
        </p:nvSpPr>
        <p:spPr/>
        <p:txBody>
          <a:bodyPr/>
          <a:lstStyle/>
          <a:p>
            <a:fld id="{3A401C4E-7332-4790-A252-A84B5A07DFA1}" type="slidenum">
              <a:rPr lang="fr-CA" smtClean="0"/>
              <a:pPr/>
              <a:t>17</a:t>
            </a:fld>
            <a:endParaRPr lang="fr-CA"/>
          </a:p>
        </p:txBody>
      </p:sp>
    </p:spTree>
    <p:extLst>
      <p:ext uri="{BB962C8B-B14F-4D97-AF65-F5344CB8AC3E}">
        <p14:creationId xmlns:p14="http://schemas.microsoft.com/office/powerpoint/2010/main" xmlns="" val="16937336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Lire le texte ou le faire lire par une personne du groupe. </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Poursuivre le dialogue: </a:t>
            </a:r>
            <a:r>
              <a:rPr lang="fr-CA" sz="1200" i="1" kern="1200" dirty="0" smtClean="0">
                <a:solidFill>
                  <a:schemeClr val="tx1"/>
                </a:solidFill>
                <a:latin typeface="+mn-lt"/>
                <a:ea typeface="+mn-ea"/>
                <a:cs typeface="+mn-cs"/>
              </a:rPr>
              <a:t>L’Église nait d’une expérience de communion avec les autres en Christ: par lui, avec lui et en lui. </a:t>
            </a:r>
            <a:endParaRPr lang="fr-CA" sz="1200" kern="1200" dirty="0" smtClean="0">
              <a:solidFill>
                <a:schemeClr val="tx1"/>
              </a:solidFill>
              <a:latin typeface="+mn-lt"/>
              <a:ea typeface="+mn-ea"/>
              <a:cs typeface="+mn-cs"/>
            </a:endParaRPr>
          </a:p>
          <a:p>
            <a:pPr lvl="0">
              <a:buFont typeface="Arial" pitchFamily="34" charset="0"/>
              <a:buChar char="•"/>
            </a:pPr>
            <a:r>
              <a:rPr lang="fr-CA" sz="1200" i="1" kern="1200" dirty="0" smtClean="0">
                <a:solidFill>
                  <a:schemeClr val="tx1"/>
                </a:solidFill>
                <a:latin typeface="+mn-lt"/>
                <a:ea typeface="+mn-ea"/>
                <a:cs typeface="+mn-cs"/>
              </a:rPr>
              <a:t>Qu’est-ce qui me touche, me questionne ou m’inspire dans le texte? </a:t>
            </a:r>
            <a:endParaRPr lang="fr-CA" sz="1200" kern="1200" dirty="0" smtClean="0">
              <a:solidFill>
                <a:schemeClr val="tx1"/>
              </a:solidFill>
              <a:latin typeface="+mn-lt"/>
              <a:ea typeface="+mn-ea"/>
              <a:cs typeface="+mn-cs"/>
            </a:endParaRPr>
          </a:p>
          <a:p>
            <a:pPr lvl="0">
              <a:buFont typeface="Arial" pitchFamily="34" charset="0"/>
              <a:buChar char="•"/>
            </a:pPr>
            <a:r>
              <a:rPr lang="fr-CA" sz="1200" i="1" kern="1200" dirty="0" smtClean="0">
                <a:solidFill>
                  <a:schemeClr val="tx1"/>
                </a:solidFill>
                <a:latin typeface="+mn-lt"/>
                <a:ea typeface="+mn-ea"/>
                <a:cs typeface="+mn-cs"/>
              </a:rPr>
              <a:t>Qu’est-ce que le texte me dit à propos de la relation souhaitée entre nous par le Christ?</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(Parole libre.)</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Conclure:</a:t>
            </a:r>
            <a:r>
              <a:rPr lang="fr-CA" sz="1200" b="1" i="1" kern="1200" dirty="0" smtClean="0">
                <a:solidFill>
                  <a:schemeClr val="tx1"/>
                </a:solidFill>
                <a:latin typeface="+mn-lt"/>
                <a:ea typeface="+mn-ea"/>
                <a:cs typeface="+mn-cs"/>
              </a:rPr>
              <a:t> </a:t>
            </a:r>
            <a:r>
              <a:rPr lang="fr-CA" sz="1200" i="1" kern="1200" dirty="0" smtClean="0">
                <a:solidFill>
                  <a:schemeClr val="tx1"/>
                </a:solidFill>
                <a:latin typeface="+mn-lt"/>
                <a:ea typeface="+mn-ea"/>
                <a:cs typeface="+mn-cs"/>
              </a:rPr>
              <a:t>Aimez-vous les uns les autres comme je vous ai aimés! Faire Église, c’est essayer d’aimer comme Jésus, accepter de s’unir au Père pour vivre de son amour, se savoir frère et sœur en Christ (et non en « chrisse »!) C’est vivre une commune-union au Christ et aux autres. C’est faire corps ensemble!</a:t>
            </a:r>
            <a:endParaRPr lang="fr-CA" sz="1200" kern="120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p:txBody>
      </p:sp>
      <p:sp>
        <p:nvSpPr>
          <p:cNvPr id="4" name="Espace réservé du numéro de diapositive 3"/>
          <p:cNvSpPr>
            <a:spLocks noGrp="1"/>
          </p:cNvSpPr>
          <p:nvPr>
            <p:ph type="sldNum" sz="quarter" idx="5"/>
          </p:nvPr>
        </p:nvSpPr>
        <p:spPr/>
        <p:txBody>
          <a:bodyPr/>
          <a:lstStyle/>
          <a:p>
            <a:fld id="{3A401C4E-7332-4790-A252-A84B5A07DFA1}" type="slidenum">
              <a:rPr lang="fr-CA" smtClean="0"/>
              <a:pPr/>
              <a:t>18</a:t>
            </a:fld>
            <a:endParaRPr lang="fr-CA"/>
          </a:p>
        </p:txBody>
      </p:sp>
    </p:spTree>
    <p:extLst>
      <p:ext uri="{BB962C8B-B14F-4D97-AF65-F5344CB8AC3E}">
        <p14:creationId xmlns:p14="http://schemas.microsoft.com/office/powerpoint/2010/main" xmlns="" val="2919956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Dire: </a:t>
            </a:r>
            <a:r>
              <a:rPr lang="fr-CA" i="1" dirty="0"/>
              <a:t>L’Église, ce n’est rien de moins que le corps du Christ!</a:t>
            </a:r>
          </a:p>
        </p:txBody>
      </p:sp>
      <p:sp>
        <p:nvSpPr>
          <p:cNvPr id="4" name="Espace réservé du numéro de diapositive 3"/>
          <p:cNvSpPr>
            <a:spLocks noGrp="1"/>
          </p:cNvSpPr>
          <p:nvPr>
            <p:ph type="sldNum" sz="quarter" idx="5"/>
          </p:nvPr>
        </p:nvSpPr>
        <p:spPr/>
        <p:txBody>
          <a:bodyPr/>
          <a:lstStyle/>
          <a:p>
            <a:fld id="{6F48B88A-F045-4926-9F6B-C6D4C79064E2}" type="slidenum">
              <a:rPr lang="fr-CA" smtClean="0"/>
              <a:pPr/>
              <a:t>19</a:t>
            </a:fld>
            <a:endParaRPr lang="fr-CA"/>
          </a:p>
        </p:txBody>
      </p:sp>
    </p:spTree>
    <p:extLst>
      <p:ext uri="{BB962C8B-B14F-4D97-AF65-F5344CB8AC3E}">
        <p14:creationId xmlns:p14="http://schemas.microsoft.com/office/powerpoint/2010/main" xmlns="" val="584935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Présenter les objectifs de la rencontre:</a:t>
            </a:r>
            <a:endParaRPr lang="fr-CA" sz="1200" kern="1200" dirty="0" smtClean="0">
              <a:solidFill>
                <a:schemeClr val="tx1"/>
              </a:solidFill>
              <a:latin typeface="+mn-lt"/>
              <a:ea typeface="+mn-ea"/>
              <a:cs typeface="+mn-cs"/>
            </a:endParaRPr>
          </a:p>
          <a:p>
            <a:pPr lvl="0">
              <a:buFont typeface="Arial" pitchFamily="34" charset="0"/>
              <a:buChar char="•"/>
            </a:pPr>
            <a:r>
              <a:rPr lang="fr-CA" sz="1200" i="1" kern="1200" dirty="0" smtClean="0">
                <a:solidFill>
                  <a:schemeClr val="tx1"/>
                </a:solidFill>
                <a:latin typeface="+mn-lt"/>
                <a:ea typeface="+mn-ea"/>
                <a:cs typeface="+mn-cs"/>
              </a:rPr>
              <a:t>Se retrouver et partager sur notre vécu.</a:t>
            </a:r>
            <a:endParaRPr lang="fr-CA" sz="1200" kern="1200" dirty="0" smtClean="0">
              <a:solidFill>
                <a:schemeClr val="tx1"/>
              </a:solidFill>
              <a:latin typeface="+mn-lt"/>
              <a:ea typeface="+mn-ea"/>
              <a:cs typeface="+mn-cs"/>
            </a:endParaRPr>
          </a:p>
          <a:p>
            <a:pPr lvl="0">
              <a:buFont typeface="Arial" pitchFamily="34" charset="0"/>
              <a:buChar char="•"/>
            </a:pPr>
            <a:r>
              <a:rPr lang="fr-CA" sz="1200" i="1" kern="1200" dirty="0" smtClean="0">
                <a:solidFill>
                  <a:schemeClr val="tx1"/>
                </a:solidFill>
                <a:latin typeface="+mn-lt"/>
                <a:ea typeface="+mn-ea"/>
                <a:cs typeface="+mn-cs"/>
              </a:rPr>
              <a:t>Approfondir le sens de la quatrième partie du Credo: « Je crois à l’Église … »</a:t>
            </a:r>
            <a:endParaRPr lang="fr-CA" sz="1200" kern="1200" dirty="0" smtClean="0">
              <a:solidFill>
                <a:schemeClr val="tx1"/>
              </a:solidFill>
              <a:latin typeface="+mn-lt"/>
              <a:ea typeface="+mn-ea"/>
              <a:cs typeface="+mn-cs"/>
            </a:endParaRPr>
          </a:p>
          <a:p>
            <a:pPr lvl="0">
              <a:buFont typeface="Arial" pitchFamily="34" charset="0"/>
              <a:buChar char="•"/>
            </a:pPr>
            <a:r>
              <a:rPr lang="fr-CA" sz="1200" i="1" kern="1200" dirty="0" smtClean="0">
                <a:solidFill>
                  <a:schemeClr val="tx1"/>
                </a:solidFill>
                <a:latin typeface="+mn-lt"/>
                <a:ea typeface="+mn-ea"/>
                <a:cs typeface="+mn-cs"/>
              </a:rPr>
              <a:t>S’interroger : « Qu’est-ce que l’Église pour moi? »</a:t>
            </a:r>
            <a:endParaRPr lang="fr-CA" sz="1200" kern="1200" dirty="0" smtClean="0">
              <a:solidFill>
                <a:schemeClr val="tx1"/>
              </a:solidFill>
              <a:latin typeface="+mn-lt"/>
              <a:ea typeface="+mn-ea"/>
              <a:cs typeface="+mn-cs"/>
            </a:endParaRPr>
          </a:p>
          <a:p>
            <a:pPr lvl="0">
              <a:buFont typeface="Arial" pitchFamily="34" charset="0"/>
              <a:buChar char="•"/>
            </a:pPr>
            <a:r>
              <a:rPr lang="fr-CA" sz="1200" i="1" kern="1200" dirty="0" smtClean="0">
                <a:solidFill>
                  <a:schemeClr val="tx1"/>
                </a:solidFill>
                <a:latin typeface="+mn-lt"/>
                <a:ea typeface="+mn-ea"/>
                <a:cs typeface="+mn-cs"/>
              </a:rPr>
              <a:t>Se familiariser avec le rôle du parrain et/ou de la marraine.</a:t>
            </a:r>
            <a:endParaRPr lang="fr-CA" sz="1200" kern="1200" dirty="0" smtClean="0">
              <a:solidFill>
                <a:schemeClr val="tx1"/>
              </a:solidFill>
              <a:latin typeface="+mn-lt"/>
              <a:ea typeface="+mn-ea"/>
              <a:cs typeface="+mn-cs"/>
            </a:endParaRPr>
          </a:p>
          <a:p>
            <a:pPr lvl="0">
              <a:buFont typeface="Arial" pitchFamily="34" charset="0"/>
              <a:buChar char="•"/>
            </a:pPr>
            <a:r>
              <a:rPr lang="fr-CA" sz="1200" i="1" kern="1200" dirty="0" smtClean="0">
                <a:solidFill>
                  <a:schemeClr val="tx1"/>
                </a:solidFill>
                <a:latin typeface="+mn-lt"/>
                <a:ea typeface="+mn-ea"/>
                <a:cs typeface="+mn-cs"/>
              </a:rPr>
              <a:t>Découvrir un lien ou des liens d’appartenance en Église.</a:t>
            </a:r>
            <a:endParaRPr lang="fr-CA" sz="1200" kern="1200" dirty="0">
              <a:solidFill>
                <a:schemeClr val="tx1"/>
              </a:solidFill>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3A401C4E-7332-4790-A252-A84B5A07DFA1}" type="slidenum">
              <a:rPr lang="fr-CA" smtClean="0"/>
              <a:pPr/>
              <a:t>2</a:t>
            </a:fld>
            <a:endParaRPr lang="fr-CA"/>
          </a:p>
        </p:txBody>
      </p:sp>
    </p:spTree>
    <p:extLst>
      <p:ext uri="{BB962C8B-B14F-4D97-AF65-F5344CB8AC3E}">
        <p14:creationId xmlns:p14="http://schemas.microsoft.com/office/powerpoint/2010/main" xmlns="" val="41090441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Lire le texte ou le faire lire par une personne du groupe.</a:t>
            </a:r>
            <a:endParaRPr lang="fr-CA" sz="1200" kern="1200" dirty="0" smtClean="0">
              <a:solidFill>
                <a:schemeClr val="tx1"/>
              </a:solidFill>
              <a:latin typeface="+mn-lt"/>
              <a:ea typeface="+mn-ea"/>
              <a:cs typeface="+mn-cs"/>
            </a:endParaRPr>
          </a:p>
          <a:p>
            <a:r>
              <a:rPr lang="fr-CA" sz="1200" kern="1200" dirty="0" smtClean="0">
                <a:solidFill>
                  <a:schemeClr val="tx1"/>
                </a:solidFill>
                <a:latin typeface="+mn-lt"/>
                <a:ea typeface="+mn-ea"/>
                <a:cs typeface="+mn-cs"/>
              </a:rPr>
              <a:t> </a:t>
            </a:r>
          </a:p>
          <a:p>
            <a:r>
              <a:rPr lang="fr-CA" sz="1200" b="1" kern="1200" dirty="0" smtClean="0">
                <a:solidFill>
                  <a:schemeClr val="tx1"/>
                </a:solidFill>
                <a:latin typeface="+mn-lt"/>
                <a:ea typeface="+mn-ea"/>
                <a:cs typeface="+mn-cs"/>
              </a:rPr>
              <a:t>Note pour l’animation: </a:t>
            </a:r>
            <a:r>
              <a:rPr lang="fr-CA" sz="1200" kern="1200" dirty="0" smtClean="0">
                <a:solidFill>
                  <a:schemeClr val="tx1"/>
                </a:solidFill>
                <a:latin typeface="+mn-lt"/>
                <a:ea typeface="+mn-ea"/>
                <a:cs typeface="+mn-cs"/>
              </a:rPr>
              <a:t>le texte se poursuit sur l’autre diapo</a:t>
            </a:r>
            <a:r>
              <a:rPr lang="fr-CA" i="1" dirty="0" smtClean="0"/>
              <a:t>.</a:t>
            </a:r>
            <a:endParaRPr lang="fr-CA" i="1" dirty="0"/>
          </a:p>
        </p:txBody>
      </p:sp>
      <p:sp>
        <p:nvSpPr>
          <p:cNvPr id="4" name="Espace réservé du numéro de diapositive 3"/>
          <p:cNvSpPr>
            <a:spLocks noGrp="1"/>
          </p:cNvSpPr>
          <p:nvPr>
            <p:ph type="sldNum" sz="quarter" idx="5"/>
          </p:nvPr>
        </p:nvSpPr>
        <p:spPr/>
        <p:txBody>
          <a:bodyPr/>
          <a:lstStyle/>
          <a:p>
            <a:fld id="{3A401C4E-7332-4790-A252-A84B5A07DFA1}" type="slidenum">
              <a:rPr lang="fr-CA" smtClean="0"/>
              <a:pPr/>
              <a:t>20</a:t>
            </a:fld>
            <a:endParaRPr lang="fr-CA"/>
          </a:p>
        </p:txBody>
      </p:sp>
    </p:spTree>
    <p:extLst>
      <p:ext uri="{BB962C8B-B14F-4D97-AF65-F5344CB8AC3E}">
        <p14:creationId xmlns:p14="http://schemas.microsoft.com/office/powerpoint/2010/main" xmlns="" val="30353443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Demander: </a:t>
            </a:r>
            <a:r>
              <a:rPr lang="fr-CA" sz="1200" i="1" kern="1200" dirty="0" smtClean="0">
                <a:solidFill>
                  <a:schemeClr val="tx1"/>
                </a:solidFill>
                <a:latin typeface="+mn-lt"/>
                <a:ea typeface="+mn-ea"/>
                <a:cs typeface="+mn-cs"/>
              </a:rPr>
              <a:t>Qu’est-ce que le texte me fait découvrir à propos de l’Église? </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(Parole libre.)</a:t>
            </a:r>
            <a:endParaRPr lang="fr-CA" sz="1200" kern="1200" dirty="0">
              <a:solidFill>
                <a:schemeClr val="tx1"/>
              </a:solidFill>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3A401C4E-7332-4790-A252-A84B5A07DFA1}" type="slidenum">
              <a:rPr lang="fr-CA" smtClean="0"/>
              <a:pPr/>
              <a:t>21</a:t>
            </a:fld>
            <a:endParaRPr lang="fr-CA"/>
          </a:p>
        </p:txBody>
      </p:sp>
    </p:spTree>
    <p:extLst>
      <p:ext uri="{BB962C8B-B14F-4D97-AF65-F5344CB8AC3E}">
        <p14:creationId xmlns:p14="http://schemas.microsoft.com/office/powerpoint/2010/main" xmlns="" val="36676215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200" b="1" kern="1200" dirty="0" smtClean="0">
                <a:solidFill>
                  <a:schemeClr val="tx1"/>
                </a:solidFill>
                <a:latin typeface="+mn-lt"/>
                <a:ea typeface="+mn-ea"/>
                <a:cs typeface="+mn-cs"/>
              </a:rPr>
              <a:t>Lire la citation de cette diapo pour introduire la section sur les parrains et marraines</a:t>
            </a:r>
            <a:r>
              <a:rPr lang="fr-CA" b="1" dirty="0" smtClean="0"/>
              <a:t>.</a:t>
            </a:r>
            <a:endParaRPr lang="fr-CA" b="1" dirty="0"/>
          </a:p>
          <a:p>
            <a:endParaRPr lang="fr-CA" sz="1800" b="1" i="1" kern="1200" dirty="0">
              <a:effectLst/>
              <a:latin typeface="Calibri" panose="020F0502020204030204" pitchFamily="34" charset="0"/>
              <a:ea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fld id="{6F48B88A-F045-4926-9F6B-C6D4C79064E2}" type="slidenum">
              <a:rPr lang="fr-CA" smtClean="0"/>
              <a:pPr/>
              <a:t>22</a:t>
            </a:fld>
            <a:endParaRPr lang="fr-CA"/>
          </a:p>
        </p:txBody>
      </p:sp>
    </p:spTree>
    <p:extLst>
      <p:ext uri="{BB962C8B-B14F-4D97-AF65-F5344CB8AC3E}">
        <p14:creationId xmlns:p14="http://schemas.microsoft.com/office/powerpoint/2010/main" xmlns="" val="41550919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Demander: </a:t>
            </a:r>
            <a:r>
              <a:rPr lang="fr-CA" sz="1200" i="1" kern="1200" dirty="0" smtClean="0">
                <a:solidFill>
                  <a:schemeClr val="tx1"/>
                </a:solidFill>
                <a:latin typeface="+mn-lt"/>
                <a:ea typeface="+mn-ea"/>
                <a:cs typeface="+mn-cs"/>
              </a:rPr>
              <a:t>Qu’est-ce qu’un parrain ou une marraine à votre avis? Pourquoi a-t-on besoin d’un parrain ou d’une marraine?</a:t>
            </a:r>
            <a:endParaRPr lang="fr-CA" sz="1200" kern="1200" dirty="0" smtClean="0">
              <a:solidFill>
                <a:schemeClr val="tx1"/>
              </a:solidFill>
              <a:latin typeface="+mn-lt"/>
              <a:ea typeface="+mn-ea"/>
              <a:cs typeface="+mn-cs"/>
            </a:endParaRPr>
          </a:p>
          <a:p>
            <a:r>
              <a:rPr lang="fr-CA" sz="1200" i="1" kern="1200" dirty="0" smtClean="0">
                <a:solidFill>
                  <a:schemeClr val="tx1"/>
                </a:solidFill>
                <a:latin typeface="+mn-lt"/>
                <a:ea typeface="+mn-ea"/>
                <a:cs typeface="+mn-cs"/>
              </a:rPr>
              <a:t>Pour vous aider, voyons d’abord ce qu’un parrain et une marraine ne sont pas!</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(Cliquer pour faire apparaître les trois affirmations l’une après l’autre.)</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Reprendre la question initiale.</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(Parole libre.)</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Note pour l’animation: </a:t>
            </a:r>
            <a:r>
              <a:rPr lang="fr-CA" sz="1200" kern="1200" dirty="0" smtClean="0">
                <a:solidFill>
                  <a:schemeClr val="tx1"/>
                </a:solidFill>
                <a:latin typeface="+mn-lt"/>
                <a:ea typeface="+mn-ea"/>
                <a:cs typeface="+mn-cs"/>
              </a:rPr>
              <a:t>Dans les premiers temps de l’Église, dans un contexte de persécution, le parrain et/ou la marraine se portait garant de son ou sa </a:t>
            </a:r>
            <a:r>
              <a:rPr lang="fr-CA" sz="1200" kern="1200" dirty="0" err="1" smtClean="0">
                <a:solidFill>
                  <a:schemeClr val="tx1"/>
                </a:solidFill>
                <a:latin typeface="+mn-lt"/>
                <a:ea typeface="+mn-ea"/>
                <a:cs typeface="+mn-cs"/>
              </a:rPr>
              <a:t>filleul.e</a:t>
            </a:r>
            <a:r>
              <a:rPr lang="fr-CA" sz="1200" kern="1200" dirty="0" smtClean="0">
                <a:solidFill>
                  <a:schemeClr val="tx1"/>
                </a:solidFill>
                <a:latin typeface="+mn-lt"/>
                <a:ea typeface="+mn-ea"/>
                <a:cs typeface="+mn-cs"/>
              </a:rPr>
              <a:t> pour éviter de faire entrer dans la communauté quelqu’un qui pouvait les dénoncer aux autorités.</a:t>
            </a:r>
            <a:endParaRPr lang="fr-CA" sz="1200" dirty="0"/>
          </a:p>
        </p:txBody>
      </p:sp>
      <p:sp>
        <p:nvSpPr>
          <p:cNvPr id="4" name="Espace réservé du numéro de diapositive 3"/>
          <p:cNvSpPr>
            <a:spLocks noGrp="1"/>
          </p:cNvSpPr>
          <p:nvPr>
            <p:ph type="sldNum" sz="quarter" idx="5"/>
          </p:nvPr>
        </p:nvSpPr>
        <p:spPr/>
        <p:txBody>
          <a:bodyPr/>
          <a:lstStyle/>
          <a:p>
            <a:fld id="{6F48B88A-F045-4926-9F6B-C6D4C79064E2}" type="slidenum">
              <a:rPr lang="fr-CA" smtClean="0"/>
              <a:pPr/>
              <a:t>23</a:t>
            </a:fld>
            <a:endParaRPr lang="fr-CA"/>
          </a:p>
        </p:txBody>
      </p:sp>
    </p:spTree>
    <p:extLst>
      <p:ext uri="{BB962C8B-B14F-4D97-AF65-F5344CB8AC3E}">
        <p14:creationId xmlns:p14="http://schemas.microsoft.com/office/powerpoint/2010/main" xmlns="" val="2092669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Dire: </a:t>
            </a:r>
            <a:r>
              <a:rPr lang="fr-CA" sz="1200" i="1" kern="1200" dirty="0" smtClean="0">
                <a:solidFill>
                  <a:schemeClr val="tx1"/>
                </a:solidFill>
                <a:latin typeface="+mn-lt"/>
                <a:ea typeface="+mn-ea"/>
                <a:cs typeface="+mn-cs"/>
              </a:rPr>
              <a:t>Un parrain et une marraine, c’est comme </a:t>
            </a:r>
            <a:r>
              <a:rPr lang="fr-CA" sz="1200" i="1" kern="1200" dirty="0" err="1" smtClean="0">
                <a:solidFill>
                  <a:schemeClr val="tx1"/>
                </a:solidFill>
                <a:latin typeface="+mn-lt"/>
                <a:ea typeface="+mn-ea"/>
                <a:cs typeface="+mn-cs"/>
              </a:rPr>
              <a:t>un.e</a:t>
            </a:r>
            <a:r>
              <a:rPr lang="fr-CA" sz="1200" i="1" kern="1200" dirty="0" smtClean="0">
                <a:solidFill>
                  <a:schemeClr val="tx1"/>
                </a:solidFill>
                <a:latin typeface="+mn-lt"/>
                <a:ea typeface="+mn-ea"/>
                <a:cs typeface="+mn-cs"/>
              </a:rPr>
              <a:t> entraîneur.se! Commençons donc par chercher ce qu’est </a:t>
            </a:r>
            <a:r>
              <a:rPr lang="fr-CA" sz="1200" i="1" kern="1200" dirty="0" err="1" smtClean="0">
                <a:solidFill>
                  <a:schemeClr val="tx1"/>
                </a:solidFill>
                <a:latin typeface="+mn-lt"/>
                <a:ea typeface="+mn-ea"/>
                <a:cs typeface="+mn-cs"/>
              </a:rPr>
              <a:t>un.e</a:t>
            </a:r>
            <a:r>
              <a:rPr lang="fr-CA" sz="1200" i="1" kern="1200" dirty="0" smtClean="0">
                <a:solidFill>
                  <a:schemeClr val="tx1"/>
                </a:solidFill>
                <a:latin typeface="+mn-lt"/>
                <a:ea typeface="+mn-ea"/>
                <a:cs typeface="+mn-cs"/>
              </a:rPr>
              <a:t> entraîneur.se, son rôle, ses compétences et ses qualités.</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(Parole libre.) </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Note pour l’animation: </a:t>
            </a:r>
            <a:endParaRPr lang="fr-CA" sz="1200" kern="1200" dirty="0" smtClean="0">
              <a:solidFill>
                <a:schemeClr val="tx1"/>
              </a:solidFill>
              <a:latin typeface="+mn-lt"/>
              <a:ea typeface="+mn-ea"/>
              <a:cs typeface="+mn-cs"/>
            </a:endParaRPr>
          </a:p>
          <a:p>
            <a:r>
              <a:rPr lang="fr-CA" sz="1200" kern="1200" dirty="0" smtClean="0">
                <a:solidFill>
                  <a:schemeClr val="tx1"/>
                </a:solidFill>
                <a:latin typeface="+mn-lt"/>
                <a:ea typeface="+mn-ea"/>
                <a:cs typeface="+mn-cs"/>
              </a:rPr>
              <a:t>Voici quelques pistes pour éclairer ou guider l’échange avec les </a:t>
            </a:r>
            <a:r>
              <a:rPr lang="fr-CA" sz="1200" kern="1200" dirty="0" err="1" smtClean="0">
                <a:solidFill>
                  <a:schemeClr val="tx1"/>
                </a:solidFill>
                <a:latin typeface="+mn-lt"/>
                <a:ea typeface="+mn-ea"/>
                <a:cs typeface="+mn-cs"/>
              </a:rPr>
              <a:t>participant.e.s</a:t>
            </a:r>
            <a:r>
              <a:rPr lang="fr-CA" sz="1200" kern="1200" dirty="0" smtClean="0">
                <a:solidFill>
                  <a:schemeClr val="tx1"/>
                </a:solidFill>
                <a:latin typeface="+mn-lt"/>
                <a:ea typeface="+mn-ea"/>
                <a:cs typeface="+mn-cs"/>
              </a:rPr>
              <a:t> : il ne s’agit pas de toutes les suggérer, ni de les lire de manière systématique!</a:t>
            </a:r>
          </a:p>
          <a:p>
            <a:r>
              <a:rPr lang="fr-CA" sz="1200" b="1" kern="1200" dirty="0" smtClean="0">
                <a:solidFill>
                  <a:schemeClr val="tx1"/>
                </a:solidFill>
                <a:latin typeface="+mn-lt"/>
                <a:ea typeface="+mn-ea"/>
                <a:cs typeface="+mn-cs"/>
              </a:rPr>
              <a:t>Le rôle d’</a:t>
            </a:r>
            <a:r>
              <a:rPr lang="fr-CA" sz="1200" b="1" kern="1200" dirty="0" err="1" smtClean="0">
                <a:solidFill>
                  <a:schemeClr val="tx1"/>
                </a:solidFill>
                <a:latin typeface="+mn-lt"/>
                <a:ea typeface="+mn-ea"/>
                <a:cs typeface="+mn-cs"/>
              </a:rPr>
              <a:t>un.e</a:t>
            </a:r>
            <a:r>
              <a:rPr lang="fr-CA" sz="1200" b="1" kern="1200" dirty="0" smtClean="0">
                <a:solidFill>
                  <a:schemeClr val="tx1"/>
                </a:solidFill>
                <a:latin typeface="+mn-lt"/>
                <a:ea typeface="+mn-ea"/>
                <a:cs typeface="+mn-cs"/>
              </a:rPr>
              <a:t> bon.ne entraîneur.se : </a:t>
            </a:r>
            <a:r>
              <a:rPr lang="fr-CA" sz="1200" kern="1200" dirty="0" smtClean="0">
                <a:solidFill>
                  <a:schemeClr val="tx1"/>
                </a:solidFill>
                <a:latin typeface="+mn-lt"/>
                <a:ea typeface="+mn-ea"/>
                <a:cs typeface="+mn-cs"/>
              </a:rPr>
              <a:t> </a:t>
            </a:r>
          </a:p>
          <a:p>
            <a:pPr lvl="0">
              <a:buFont typeface="Arial" pitchFamily="34" charset="0"/>
              <a:buChar char="•"/>
            </a:pPr>
            <a:r>
              <a:rPr lang="fr-CA" sz="1200" kern="1200" dirty="0" smtClean="0">
                <a:solidFill>
                  <a:schemeClr val="tx1"/>
                </a:solidFill>
                <a:latin typeface="+mn-lt"/>
                <a:ea typeface="+mn-ea"/>
                <a:cs typeface="+mn-cs"/>
              </a:rPr>
              <a:t>Être capable de reconnaître les forces d’un athlète pour le placer au bon endroit, dans le cas d’un sport d’équipe.</a:t>
            </a:r>
          </a:p>
          <a:p>
            <a:pPr lvl="0">
              <a:buFont typeface="Arial" pitchFamily="34" charset="0"/>
              <a:buChar char="•"/>
            </a:pPr>
            <a:r>
              <a:rPr lang="fr-CA" sz="1200" kern="1200" dirty="0" smtClean="0">
                <a:solidFill>
                  <a:schemeClr val="tx1"/>
                </a:solidFill>
                <a:latin typeface="+mn-lt"/>
                <a:ea typeface="+mn-ea"/>
                <a:cs typeface="+mn-cs"/>
              </a:rPr>
              <a:t>Encourager, motiver l’athlète pour l’amener à se dépasser; mettre en perspective sa progression.</a:t>
            </a:r>
          </a:p>
          <a:p>
            <a:pPr lvl="0">
              <a:buFont typeface="Arial" pitchFamily="34" charset="0"/>
              <a:buChar char="•"/>
            </a:pPr>
            <a:r>
              <a:rPr lang="fr-CA" sz="1200" kern="1200" dirty="0" smtClean="0">
                <a:solidFill>
                  <a:schemeClr val="tx1"/>
                </a:solidFill>
                <a:latin typeface="+mn-lt"/>
                <a:ea typeface="+mn-ea"/>
                <a:cs typeface="+mn-cs"/>
              </a:rPr>
              <a:t>Montrer la bonne technique nécessaire à la performance dans un sport.</a:t>
            </a:r>
          </a:p>
          <a:p>
            <a:pPr lvl="0">
              <a:buFont typeface="Arial" pitchFamily="34" charset="0"/>
              <a:buChar char="•"/>
            </a:pPr>
            <a:r>
              <a:rPr lang="fr-CA" sz="1200" kern="1200" dirty="0" smtClean="0">
                <a:solidFill>
                  <a:schemeClr val="tx1"/>
                </a:solidFill>
                <a:latin typeface="+mn-lt"/>
                <a:ea typeface="+mn-ea"/>
                <a:cs typeface="+mn-cs"/>
              </a:rPr>
              <a:t>Proposer des ressources à l’athlète : préparation physique, physiothérapie, psychologie sportive, etc.</a:t>
            </a:r>
          </a:p>
          <a:p>
            <a:pPr lvl="0">
              <a:buFont typeface="Arial" pitchFamily="34" charset="0"/>
              <a:buChar char="•"/>
            </a:pPr>
            <a:r>
              <a:rPr lang="fr-CA" sz="1200" kern="1200" dirty="0" smtClean="0">
                <a:solidFill>
                  <a:schemeClr val="tx1"/>
                </a:solidFill>
                <a:latin typeface="+mn-lt"/>
                <a:ea typeface="+mn-ea"/>
                <a:cs typeface="+mn-cs"/>
              </a:rPr>
              <a:t>Guider, « décortiquer » le mouvement de l’athlète pour corriger ses erreurs.</a:t>
            </a:r>
          </a:p>
          <a:p>
            <a:pPr lvl="0">
              <a:buFont typeface="Arial" pitchFamily="34" charset="0"/>
              <a:buChar char="•"/>
            </a:pPr>
            <a:r>
              <a:rPr lang="fr-CA" sz="1200" kern="1200" dirty="0" smtClean="0">
                <a:solidFill>
                  <a:schemeClr val="tx1"/>
                </a:solidFill>
                <a:latin typeface="+mn-lt"/>
                <a:ea typeface="+mn-ea"/>
                <a:cs typeface="+mn-cs"/>
              </a:rPr>
              <a:t>Conseiller sur les bonnes habitudes de vie.</a:t>
            </a:r>
          </a:p>
          <a:p>
            <a:pPr lvl="0">
              <a:buFont typeface="Arial" pitchFamily="34" charset="0"/>
              <a:buChar char="•"/>
            </a:pPr>
            <a:r>
              <a:rPr lang="fr-CA" sz="1200" kern="1200" dirty="0" smtClean="0">
                <a:solidFill>
                  <a:schemeClr val="tx1"/>
                </a:solidFill>
                <a:latin typeface="+mn-lt"/>
                <a:ea typeface="+mn-ea"/>
                <a:cs typeface="+mn-cs"/>
              </a:rPr>
              <a:t>Proposer un plan pour le calendrier sportif ou pour une course.</a:t>
            </a:r>
          </a:p>
          <a:p>
            <a:pPr lvl="0">
              <a:buFont typeface="Arial" pitchFamily="34" charset="0"/>
              <a:buChar char="•"/>
            </a:pPr>
            <a:r>
              <a:rPr lang="fr-CA" sz="1200" kern="1200" dirty="0" smtClean="0">
                <a:solidFill>
                  <a:schemeClr val="tx1"/>
                </a:solidFill>
                <a:latin typeface="+mn-lt"/>
                <a:ea typeface="+mn-ea"/>
                <a:cs typeface="+mn-cs"/>
              </a:rPr>
              <a:t>Proposer un objectif à l’athlète ou à l’équipe.</a:t>
            </a:r>
          </a:p>
          <a:p>
            <a:pPr lvl="0">
              <a:buFont typeface="Arial" pitchFamily="34" charset="0"/>
              <a:buChar char="•"/>
            </a:pPr>
            <a:r>
              <a:rPr lang="fr-CA" sz="1200" kern="1200" dirty="0" smtClean="0">
                <a:solidFill>
                  <a:schemeClr val="tx1"/>
                </a:solidFill>
                <a:latin typeface="+mn-lt"/>
                <a:ea typeface="+mn-ea"/>
                <a:cs typeface="+mn-cs"/>
              </a:rPr>
              <a:t>Accompagner l’athlète dans les compétitions qui respectent sa catégorie, son rythme et son développement.</a:t>
            </a:r>
          </a:p>
          <a:p>
            <a:r>
              <a:rPr lang="fr-CA" sz="1200" b="1" kern="1200" dirty="0" smtClean="0">
                <a:solidFill>
                  <a:schemeClr val="tx1"/>
                </a:solidFill>
                <a:latin typeface="+mn-lt"/>
                <a:ea typeface="+mn-ea"/>
                <a:cs typeface="+mn-cs"/>
              </a:rPr>
              <a:t>Les compétences d’</a:t>
            </a:r>
            <a:r>
              <a:rPr lang="fr-CA" sz="1200" b="1" kern="1200" dirty="0" err="1" smtClean="0">
                <a:solidFill>
                  <a:schemeClr val="tx1"/>
                </a:solidFill>
                <a:latin typeface="+mn-lt"/>
                <a:ea typeface="+mn-ea"/>
                <a:cs typeface="+mn-cs"/>
              </a:rPr>
              <a:t>un.e</a:t>
            </a:r>
            <a:r>
              <a:rPr lang="fr-CA" sz="1200" b="1" kern="1200" dirty="0" smtClean="0">
                <a:solidFill>
                  <a:schemeClr val="tx1"/>
                </a:solidFill>
                <a:latin typeface="+mn-lt"/>
                <a:ea typeface="+mn-ea"/>
                <a:cs typeface="+mn-cs"/>
              </a:rPr>
              <a:t>. bon.ne entraîneur.se </a:t>
            </a:r>
            <a:endParaRPr lang="fr-CA" sz="1200" kern="1200" dirty="0" smtClean="0">
              <a:solidFill>
                <a:schemeClr val="tx1"/>
              </a:solidFill>
              <a:latin typeface="+mn-lt"/>
              <a:ea typeface="+mn-ea"/>
              <a:cs typeface="+mn-cs"/>
            </a:endParaRPr>
          </a:p>
          <a:p>
            <a:pPr lvl="0">
              <a:buFont typeface="Arial" pitchFamily="34" charset="0"/>
              <a:buChar char="•"/>
            </a:pPr>
            <a:r>
              <a:rPr lang="fr-CA" sz="1200" kern="1200" dirty="0" smtClean="0">
                <a:solidFill>
                  <a:schemeClr val="tx1"/>
                </a:solidFill>
                <a:latin typeface="+mn-lt"/>
                <a:ea typeface="+mn-ea"/>
                <a:cs typeface="+mn-cs"/>
              </a:rPr>
              <a:t>Savoir analyser les forces et les faiblesses de ses athlètes afin de positionner ceux-ci aux meilleurs endroits sur le jeu et, possiblement, savoir analyser celles des adversaires.</a:t>
            </a:r>
          </a:p>
          <a:p>
            <a:pPr lvl="0">
              <a:buFont typeface="Arial" pitchFamily="34" charset="0"/>
              <a:buChar char="•"/>
            </a:pPr>
            <a:r>
              <a:rPr lang="fr-CA" sz="1200" kern="1200" dirty="0" smtClean="0">
                <a:solidFill>
                  <a:schemeClr val="tx1"/>
                </a:solidFill>
                <a:latin typeface="+mn-lt"/>
                <a:ea typeface="+mn-ea"/>
                <a:cs typeface="+mn-cs"/>
              </a:rPr>
              <a:t>Savoir prononcer, au bon moment, les paroles qui encouragent, qui motivent l’athlète.</a:t>
            </a:r>
          </a:p>
          <a:p>
            <a:pPr lvl="0">
              <a:buFont typeface="Arial" pitchFamily="34" charset="0"/>
              <a:buChar char="•"/>
            </a:pPr>
            <a:r>
              <a:rPr lang="fr-CA" sz="1200" kern="1200" dirty="0" smtClean="0">
                <a:solidFill>
                  <a:schemeClr val="tx1"/>
                </a:solidFill>
                <a:latin typeface="+mn-lt"/>
                <a:ea typeface="+mn-ea"/>
                <a:cs typeface="+mn-cs"/>
              </a:rPr>
              <a:t>Savoir accompagner, conseiller, encourager tout en respectant le degré de développement d’un athlète.</a:t>
            </a:r>
          </a:p>
          <a:p>
            <a:r>
              <a:rPr lang="fr-CA" sz="1200" b="1" kern="1200" dirty="0" smtClean="0">
                <a:solidFill>
                  <a:schemeClr val="tx1"/>
                </a:solidFill>
                <a:latin typeface="+mn-lt"/>
                <a:ea typeface="+mn-ea"/>
                <a:cs typeface="+mn-cs"/>
              </a:rPr>
              <a:t>Les qualités ou aptitudes souhaitées</a:t>
            </a:r>
            <a:endParaRPr lang="fr-CA" sz="1200" kern="1200" dirty="0" smtClean="0">
              <a:solidFill>
                <a:schemeClr val="tx1"/>
              </a:solidFill>
              <a:latin typeface="+mn-lt"/>
              <a:ea typeface="+mn-ea"/>
              <a:cs typeface="+mn-cs"/>
            </a:endParaRPr>
          </a:p>
          <a:p>
            <a:pPr>
              <a:buFont typeface="Arial" pitchFamily="34" charset="0"/>
              <a:buChar char="•"/>
            </a:pPr>
            <a:r>
              <a:rPr lang="fr-CA" sz="1200" kern="1200" dirty="0" smtClean="0">
                <a:solidFill>
                  <a:schemeClr val="tx1"/>
                </a:solidFill>
                <a:latin typeface="+mn-lt"/>
                <a:ea typeface="+mn-ea"/>
                <a:cs typeface="+mn-cs"/>
              </a:rPr>
              <a:t> Respectueux, qualifié et compétent, encourageant, motivateur, accompagnateur, présent, disponible, conseiller, etc.</a:t>
            </a:r>
            <a:endParaRPr lang="fr-CA" dirty="0"/>
          </a:p>
        </p:txBody>
      </p:sp>
      <p:sp>
        <p:nvSpPr>
          <p:cNvPr id="4" name="Espace réservé du numéro de diapositive 3"/>
          <p:cNvSpPr>
            <a:spLocks noGrp="1"/>
          </p:cNvSpPr>
          <p:nvPr>
            <p:ph type="sldNum" sz="quarter" idx="5"/>
          </p:nvPr>
        </p:nvSpPr>
        <p:spPr/>
        <p:txBody>
          <a:bodyPr/>
          <a:lstStyle/>
          <a:p>
            <a:fld id="{6F48B88A-F045-4926-9F6B-C6D4C79064E2}" type="slidenum">
              <a:rPr lang="fr-CA" smtClean="0"/>
              <a:pPr/>
              <a:t>24</a:t>
            </a:fld>
            <a:endParaRPr lang="fr-CA"/>
          </a:p>
        </p:txBody>
      </p:sp>
    </p:spTree>
    <p:extLst>
      <p:ext uri="{BB962C8B-B14F-4D97-AF65-F5344CB8AC3E}">
        <p14:creationId xmlns:p14="http://schemas.microsoft.com/office/powerpoint/2010/main" xmlns="" val="3197955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Dire: </a:t>
            </a:r>
            <a:r>
              <a:rPr lang="fr-CA" sz="1200" kern="1200" dirty="0" smtClean="0">
                <a:solidFill>
                  <a:schemeClr val="tx1"/>
                </a:solidFill>
                <a:latin typeface="+mn-lt"/>
                <a:ea typeface="+mn-ea"/>
                <a:cs typeface="+mn-cs"/>
              </a:rPr>
              <a:t>Si un parrain ou une marraine est </a:t>
            </a:r>
            <a:r>
              <a:rPr lang="fr-CA" sz="1200" kern="1200" dirty="0" err="1" smtClean="0">
                <a:solidFill>
                  <a:schemeClr val="tx1"/>
                </a:solidFill>
                <a:latin typeface="+mn-lt"/>
                <a:ea typeface="+mn-ea"/>
                <a:cs typeface="+mn-cs"/>
              </a:rPr>
              <a:t>un.e</a:t>
            </a:r>
            <a:r>
              <a:rPr lang="fr-CA" sz="1200" kern="1200" dirty="0" smtClean="0">
                <a:solidFill>
                  <a:schemeClr val="tx1"/>
                </a:solidFill>
                <a:latin typeface="+mn-lt"/>
                <a:ea typeface="+mn-ea"/>
                <a:cs typeface="+mn-cs"/>
              </a:rPr>
              <a:t> entraineur.se comme Jésus, qu’est-ce que cela implique à votre avis?</a:t>
            </a:r>
          </a:p>
          <a:p>
            <a:r>
              <a:rPr lang="fr-CA" sz="1200" b="1" kern="1200" dirty="0" smtClean="0">
                <a:solidFill>
                  <a:schemeClr val="tx1"/>
                </a:solidFill>
                <a:latin typeface="+mn-lt"/>
                <a:ea typeface="+mn-ea"/>
                <a:cs typeface="+mn-cs"/>
              </a:rPr>
              <a:t>(Parole libre.)</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En cliquant quatre fois, dire ce qu’un parrain ou une marraine fait à la manière de Jésus!</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Note pour l’animation :</a:t>
            </a:r>
            <a:endParaRPr lang="fr-CA" sz="1200" kern="1200" dirty="0" smtClean="0">
              <a:solidFill>
                <a:schemeClr val="tx1"/>
              </a:solidFill>
              <a:latin typeface="+mn-lt"/>
              <a:ea typeface="+mn-ea"/>
              <a:cs typeface="+mn-cs"/>
            </a:endParaRPr>
          </a:p>
          <a:p>
            <a:r>
              <a:rPr lang="fr-CA" sz="1200" kern="1200" dirty="0" smtClean="0">
                <a:solidFill>
                  <a:schemeClr val="tx1"/>
                </a:solidFill>
                <a:latin typeface="+mn-lt"/>
                <a:ea typeface="+mn-ea"/>
                <a:cs typeface="+mn-cs"/>
              </a:rPr>
              <a:t>Au besoin, voici quelques pistes suggérées pour compléter cette présentation:</a:t>
            </a:r>
          </a:p>
          <a:p>
            <a:pPr lvl="0">
              <a:buFont typeface="Arial" pitchFamily="34" charset="0"/>
              <a:buChar char="•"/>
            </a:pPr>
            <a:r>
              <a:rPr lang="fr-CA" sz="1200" kern="1200" dirty="0" smtClean="0">
                <a:solidFill>
                  <a:schemeClr val="tx1"/>
                </a:solidFill>
                <a:latin typeface="+mn-lt"/>
                <a:ea typeface="+mn-ea"/>
                <a:cs typeface="+mn-cs"/>
              </a:rPr>
              <a:t>C’est un compagnon, une compagne de foi chrétienne, avec qui on se sent à l’aise pour parler de sa foi, de ses questions, de ses difficultés quotidiennes, etc. C’est quelqu’un proche du futur baptisé/confirmé ou de la future baptisée/confirmée. Sur le plan humain, le parrain et la marraine donnent le meilleur d’eux-mêmes par leur amour, leur présence et leur tendresse.</a:t>
            </a:r>
          </a:p>
          <a:p>
            <a:pPr lvl="0">
              <a:buFont typeface="Arial" pitchFamily="34" charset="0"/>
              <a:buChar char="•"/>
            </a:pPr>
            <a:r>
              <a:rPr lang="fr-CA" sz="1200" kern="1200" dirty="0" smtClean="0">
                <a:solidFill>
                  <a:schemeClr val="tx1"/>
                </a:solidFill>
                <a:latin typeface="+mn-lt"/>
                <a:ea typeface="+mn-ea"/>
                <a:cs typeface="+mn-cs"/>
              </a:rPr>
              <a:t>C’est </a:t>
            </a:r>
            <a:r>
              <a:rPr lang="fr-CA" sz="1200" kern="1200" dirty="0" err="1" smtClean="0">
                <a:solidFill>
                  <a:schemeClr val="tx1"/>
                </a:solidFill>
                <a:latin typeface="+mn-lt"/>
                <a:ea typeface="+mn-ea"/>
                <a:cs typeface="+mn-cs"/>
              </a:rPr>
              <a:t>un.e</a:t>
            </a:r>
            <a:r>
              <a:rPr lang="fr-CA" sz="1200" kern="1200" dirty="0" smtClean="0">
                <a:solidFill>
                  <a:schemeClr val="tx1"/>
                </a:solidFill>
                <a:latin typeface="+mn-lt"/>
                <a:ea typeface="+mn-ea"/>
                <a:cs typeface="+mn-cs"/>
              </a:rPr>
              <a:t> chrétien.ne lui-même (baptisé et confirmé) qui est vivant dans sa foi et cherche à faire sa part pour le Royaume en s’engageant d’une manière ou d’une autre pour ses frères et sœurs (famille, paroisse, coopérative, organisme social, etc.); Sur le plan chrétien, le parrain et la marraine sont appelés à témoigner et à transmettre les valeurs de l’Évangile.</a:t>
            </a:r>
          </a:p>
          <a:p>
            <a:pPr lvl="0">
              <a:buFont typeface="Arial" pitchFamily="34" charset="0"/>
              <a:buChar char="•"/>
            </a:pPr>
            <a:r>
              <a:rPr lang="fr-CA" sz="1200" kern="1200" dirty="0" smtClean="0">
                <a:solidFill>
                  <a:schemeClr val="tx1"/>
                </a:solidFill>
                <a:latin typeface="+mn-lt"/>
                <a:ea typeface="+mn-ea"/>
                <a:cs typeface="+mn-cs"/>
              </a:rPr>
              <a:t>C’est un témoin de la foi chrétienne qui n’est certes pas parfait, qui a lui aussi des difficultés, peut-être même ses doutes, mais qui a le désir d’avancer, de chercher, de progresser.</a:t>
            </a:r>
          </a:p>
          <a:p>
            <a:pPr lvl="0">
              <a:buFont typeface="Arial" pitchFamily="34" charset="0"/>
              <a:buChar char="•"/>
            </a:pPr>
            <a:r>
              <a:rPr lang="fr-CA" sz="1200" kern="1200" dirty="0" smtClean="0">
                <a:solidFill>
                  <a:schemeClr val="tx1"/>
                </a:solidFill>
                <a:latin typeface="+mn-lt"/>
                <a:ea typeface="+mn-ea"/>
                <a:cs typeface="+mn-cs"/>
              </a:rPr>
              <a:t>C’est une personne qui aide son filleul ou sa filleule à se sentir à l’aise dans sa communauté chrétienne, qui lui présente parfois d’autres membres de la communauté et qui l’initie aux quatre dimensions de l’Église.</a:t>
            </a:r>
          </a:p>
          <a:p>
            <a:pPr lvl="0">
              <a:buFont typeface="Arial" pitchFamily="34" charset="0"/>
              <a:buChar char="•"/>
            </a:pPr>
            <a:r>
              <a:rPr lang="fr-CA" sz="1200" kern="1200" dirty="0" smtClean="0">
                <a:solidFill>
                  <a:schemeClr val="tx1"/>
                </a:solidFill>
                <a:latin typeface="+mn-lt"/>
                <a:ea typeface="+mn-ea"/>
                <a:cs typeface="+mn-cs"/>
              </a:rPr>
              <a:t>C’est une personne qui est déjà au courant de la démarche de foi du futur ou de la future </a:t>
            </a:r>
            <a:r>
              <a:rPr lang="fr-CA" sz="1200" kern="1200" dirty="0" err="1" smtClean="0">
                <a:solidFill>
                  <a:schemeClr val="tx1"/>
                </a:solidFill>
                <a:latin typeface="+mn-lt"/>
                <a:ea typeface="+mn-ea"/>
                <a:cs typeface="+mn-cs"/>
              </a:rPr>
              <a:t>baptisé.e</a:t>
            </a:r>
            <a:r>
              <a:rPr lang="fr-CA" sz="1200" kern="1200" dirty="0" smtClean="0">
                <a:solidFill>
                  <a:schemeClr val="tx1"/>
                </a:solidFill>
                <a:latin typeface="+mn-lt"/>
                <a:ea typeface="+mn-ea"/>
                <a:cs typeface="+mn-cs"/>
              </a:rPr>
              <a:t>/</a:t>
            </a:r>
            <a:r>
              <a:rPr lang="fr-CA" sz="1200" kern="1200" dirty="0" err="1" smtClean="0">
                <a:solidFill>
                  <a:schemeClr val="tx1"/>
                </a:solidFill>
                <a:latin typeface="+mn-lt"/>
                <a:ea typeface="+mn-ea"/>
                <a:cs typeface="+mn-cs"/>
              </a:rPr>
              <a:t>confirmé.e</a:t>
            </a:r>
            <a:r>
              <a:rPr lang="fr-CA" sz="1200" kern="1200" dirty="0" smtClean="0">
                <a:solidFill>
                  <a:schemeClr val="tx1"/>
                </a:solidFill>
                <a:latin typeface="+mn-lt"/>
                <a:ea typeface="+mn-ea"/>
                <a:cs typeface="+mn-cs"/>
              </a:rPr>
              <a:t> et qui participe déjà à son cheminement de foi.</a:t>
            </a:r>
          </a:p>
          <a:p>
            <a:r>
              <a:rPr lang="fr-CA" sz="1200" b="1" kern="1200" dirty="0" smtClean="0">
                <a:solidFill>
                  <a:schemeClr val="tx1"/>
                </a:solidFill>
                <a:latin typeface="+mn-lt"/>
                <a:ea typeface="+mn-ea"/>
                <a:cs typeface="+mn-cs"/>
              </a:rPr>
              <a:t>Ressource utile:</a:t>
            </a:r>
            <a:r>
              <a:rPr lang="fr-CA" sz="1200" kern="1200" dirty="0" smtClean="0">
                <a:solidFill>
                  <a:schemeClr val="tx1"/>
                </a:solidFill>
                <a:latin typeface="+mn-lt"/>
                <a:ea typeface="+mn-ea"/>
                <a:cs typeface="+mn-cs"/>
              </a:rPr>
              <a:t> Sur le site de l’AECQ, une note théologique et des dépliants sont disponibles pour accompagner cette grande question du choix du parrain et/ou d’une marraine: </a:t>
            </a:r>
            <a:r>
              <a:rPr lang="fr-CA" sz="1200" u="sng" kern="1200" dirty="0" smtClean="0">
                <a:solidFill>
                  <a:schemeClr val="tx1"/>
                </a:solidFill>
                <a:latin typeface="+mn-lt"/>
                <a:ea typeface="+mn-ea"/>
                <a:cs typeface="+mn-cs"/>
                <a:hlinkClick r:id="rId3"/>
              </a:rPr>
              <a:t>https://evequescatholiques.quebec/fr/news-item/note-theologique-et-pastorale-etre-parrain-ou-marraine-accompagner-dans-la-foi-chretienne-</a:t>
            </a:r>
            <a:endParaRPr lang="fr-CA" dirty="0"/>
          </a:p>
        </p:txBody>
      </p:sp>
      <p:sp>
        <p:nvSpPr>
          <p:cNvPr id="4" name="Espace réservé du numéro de diapositive 3"/>
          <p:cNvSpPr>
            <a:spLocks noGrp="1"/>
          </p:cNvSpPr>
          <p:nvPr>
            <p:ph type="sldNum" sz="quarter" idx="5"/>
          </p:nvPr>
        </p:nvSpPr>
        <p:spPr/>
        <p:txBody>
          <a:bodyPr/>
          <a:lstStyle/>
          <a:p>
            <a:fld id="{6F48B88A-F045-4926-9F6B-C6D4C79064E2}" type="slidenum">
              <a:rPr lang="fr-CA" smtClean="0"/>
              <a:pPr/>
              <a:t>25</a:t>
            </a:fld>
            <a:endParaRPr lang="fr-CA"/>
          </a:p>
        </p:txBody>
      </p:sp>
    </p:spTree>
    <p:extLst>
      <p:ext uri="{BB962C8B-B14F-4D97-AF65-F5344CB8AC3E}">
        <p14:creationId xmlns:p14="http://schemas.microsoft.com/office/powerpoint/2010/main" xmlns="" val="32699089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Présenter les critères pour le choix d’un parrain et/ou d’une marraine.</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Note pour l’animation: </a:t>
            </a:r>
            <a:r>
              <a:rPr lang="fr-CA" sz="1200" kern="1200" dirty="0" smtClean="0">
                <a:solidFill>
                  <a:schemeClr val="tx1"/>
                </a:solidFill>
                <a:latin typeface="+mn-lt"/>
                <a:ea typeface="+mn-ea"/>
                <a:cs typeface="+mn-cs"/>
              </a:rPr>
              <a:t>Voici quelques précisions ou informations supplémentaires, au besoin :</a:t>
            </a:r>
          </a:p>
          <a:p>
            <a:pPr lvl="0">
              <a:buFont typeface="Arial" pitchFamily="34" charset="0"/>
              <a:buChar char="•"/>
            </a:pPr>
            <a:r>
              <a:rPr lang="fr-CA" sz="1200" kern="1200" dirty="0" smtClean="0">
                <a:solidFill>
                  <a:schemeClr val="tx1"/>
                </a:solidFill>
                <a:latin typeface="+mn-lt"/>
                <a:ea typeface="+mn-ea"/>
                <a:cs typeface="+mn-cs"/>
              </a:rPr>
              <a:t>Les parents ne peuvent pas être parrain ou marraine.</a:t>
            </a:r>
          </a:p>
          <a:p>
            <a:pPr lvl="0">
              <a:buFont typeface="Arial" pitchFamily="34" charset="0"/>
              <a:buChar char="•"/>
            </a:pPr>
            <a:r>
              <a:rPr lang="fr-CA" sz="1200" kern="1200" dirty="0" smtClean="0">
                <a:solidFill>
                  <a:schemeClr val="tx1"/>
                </a:solidFill>
                <a:latin typeface="+mn-lt"/>
                <a:ea typeface="+mn-ea"/>
                <a:cs typeface="+mn-cs"/>
              </a:rPr>
              <a:t>L’âge de 16 ans peut varier un peu selon les paroisses ou diocèses. </a:t>
            </a:r>
          </a:p>
          <a:p>
            <a:pPr lvl="0">
              <a:buFont typeface="Arial" pitchFamily="34" charset="0"/>
              <a:buChar char="•"/>
            </a:pPr>
            <a:r>
              <a:rPr lang="fr-CA" sz="1200" kern="1200" dirty="0" smtClean="0">
                <a:solidFill>
                  <a:schemeClr val="tx1"/>
                </a:solidFill>
                <a:latin typeface="+mn-lt"/>
                <a:ea typeface="+mn-ea"/>
                <a:cs typeface="+mn-cs"/>
              </a:rPr>
              <a:t>L’usage du terme « témoin » est différent d’un diocèse à l’autre. Cette disposition ne dispense pas de la présence d’un parrain ou d’une marraine minimalement.</a:t>
            </a:r>
          </a:p>
          <a:p>
            <a:pPr lvl="0">
              <a:buFont typeface="Arial" pitchFamily="34" charset="0"/>
              <a:buChar char="•"/>
            </a:pPr>
            <a:r>
              <a:rPr lang="fr-CA" sz="1200" kern="1200" dirty="0" smtClean="0">
                <a:solidFill>
                  <a:schemeClr val="tx1"/>
                </a:solidFill>
                <a:latin typeface="+mn-lt"/>
                <a:ea typeface="+mn-ea"/>
                <a:cs typeface="+mn-cs"/>
              </a:rPr>
              <a:t>Dans plusieurs diocèses, le futur parrain (la future marraine) doit présenter un extrait de son registre de baptême avec l’annotation de confirmation. Ce document s’obtient auprès de la paroisse où cette personne a été baptisée.</a:t>
            </a:r>
            <a:endParaRPr lang="fr-CA" sz="1200" kern="1200" dirty="0">
              <a:solidFill>
                <a:schemeClr val="tx1"/>
              </a:solidFill>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6F48B88A-F045-4926-9F6B-C6D4C79064E2}" type="slidenum">
              <a:rPr lang="fr-CA" smtClean="0"/>
              <a:pPr/>
              <a:t>26</a:t>
            </a:fld>
            <a:endParaRPr lang="fr-CA"/>
          </a:p>
        </p:txBody>
      </p:sp>
    </p:spTree>
    <p:extLst>
      <p:ext uri="{BB962C8B-B14F-4D97-AF65-F5344CB8AC3E}">
        <p14:creationId xmlns:p14="http://schemas.microsoft.com/office/powerpoint/2010/main" xmlns="" val="10857767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Pour compléter le tour d’horizon sur l’Église, décrire l’organisation humaine de l’Église à grands traits, ainsi que l’organisation actuelle du diocèse et du milieu paroissial des personnes présentes.</a:t>
            </a:r>
            <a:endParaRPr lang="fr-CA" sz="1200" kern="1200" dirty="0" smtClean="0">
              <a:solidFill>
                <a:schemeClr val="tx1"/>
              </a:solidFill>
              <a:latin typeface="+mn-lt"/>
              <a:ea typeface="+mn-ea"/>
              <a:cs typeface="+mn-cs"/>
            </a:endParaRPr>
          </a:p>
          <a:p>
            <a:r>
              <a:rPr lang="fr-CA" sz="1200" kern="1200" dirty="0" smtClean="0">
                <a:solidFill>
                  <a:schemeClr val="tx1"/>
                </a:solidFill>
                <a:latin typeface="+mn-lt"/>
                <a:ea typeface="+mn-ea"/>
                <a:cs typeface="+mn-cs"/>
              </a:rPr>
              <a:t> </a:t>
            </a:r>
          </a:p>
          <a:p>
            <a:r>
              <a:rPr lang="fr-CA" sz="1200" kern="1200" dirty="0" smtClean="0">
                <a:solidFill>
                  <a:schemeClr val="tx1"/>
                </a:solidFill>
                <a:latin typeface="+mn-lt"/>
                <a:ea typeface="+mn-ea"/>
                <a:cs typeface="+mn-cs"/>
              </a:rPr>
              <a:t>Photo des évêques: </a:t>
            </a:r>
            <a:r>
              <a:rPr lang="fr-CA" sz="1200" u="sng" kern="1200" dirty="0" smtClean="0">
                <a:solidFill>
                  <a:schemeClr val="tx1"/>
                </a:solidFill>
                <a:latin typeface="+mn-lt"/>
                <a:ea typeface="+mn-ea"/>
                <a:cs typeface="+mn-cs"/>
                <a:hlinkClick r:id="rId3"/>
              </a:rPr>
              <a:t>https://evequescatholiques.quebec/</a:t>
            </a:r>
            <a:endParaRPr lang="fr-CA" dirty="0"/>
          </a:p>
        </p:txBody>
      </p:sp>
      <p:sp>
        <p:nvSpPr>
          <p:cNvPr id="4" name="Espace réservé du numéro de diapositive 3"/>
          <p:cNvSpPr>
            <a:spLocks noGrp="1"/>
          </p:cNvSpPr>
          <p:nvPr>
            <p:ph type="sldNum" sz="quarter" idx="5"/>
          </p:nvPr>
        </p:nvSpPr>
        <p:spPr/>
        <p:txBody>
          <a:bodyPr/>
          <a:lstStyle/>
          <a:p>
            <a:fld id="{6F48B88A-F045-4926-9F6B-C6D4C79064E2}" type="slidenum">
              <a:rPr lang="fr-CA" smtClean="0"/>
              <a:pPr/>
              <a:t>27</a:t>
            </a:fld>
            <a:endParaRPr lang="fr-CA"/>
          </a:p>
        </p:txBody>
      </p:sp>
    </p:spTree>
    <p:extLst>
      <p:ext uri="{BB962C8B-B14F-4D97-AF65-F5344CB8AC3E}">
        <p14:creationId xmlns:p14="http://schemas.microsoft.com/office/powerpoint/2010/main" xmlns="" val="5299442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Introduire cette citation du pape François en lien avec la façon dont il voit son rôle comme pape et sa vision de l’Église.</a:t>
            </a:r>
            <a:endParaRPr lang="fr-CA" sz="1200" kern="1200" dirty="0" smtClean="0">
              <a:solidFill>
                <a:schemeClr val="tx1"/>
              </a:solidFill>
              <a:latin typeface="+mn-lt"/>
              <a:ea typeface="+mn-ea"/>
              <a:cs typeface="+mn-cs"/>
            </a:endParaRPr>
          </a:p>
          <a:p>
            <a:r>
              <a:rPr lang="fr-CA" sz="1200" kern="1200" dirty="0" smtClean="0">
                <a:solidFill>
                  <a:schemeClr val="tx1"/>
                </a:solidFill>
                <a:latin typeface="+mn-lt"/>
                <a:ea typeface="+mn-ea"/>
                <a:cs typeface="+mn-cs"/>
              </a:rPr>
              <a:t>Référence:</a:t>
            </a:r>
            <a:r>
              <a:rPr lang="fr-CA" sz="1200" i="1" kern="1200" dirty="0" smtClean="0">
                <a:solidFill>
                  <a:schemeClr val="tx1"/>
                </a:solidFill>
                <a:latin typeface="+mn-lt"/>
                <a:ea typeface="+mn-ea"/>
                <a:cs typeface="+mn-cs"/>
              </a:rPr>
              <a:t> </a:t>
            </a:r>
            <a:r>
              <a:rPr lang="fr-CA" sz="1200" u="sng" kern="1200" dirty="0" smtClean="0">
                <a:solidFill>
                  <a:schemeClr val="tx1"/>
                </a:solidFill>
                <a:latin typeface="+mn-lt"/>
                <a:ea typeface="+mn-ea"/>
                <a:cs typeface="+mn-cs"/>
                <a:hlinkClick r:id="rId3"/>
              </a:rPr>
              <a:t>http://www.vatican.va/content/francesco/fr/audiences/2013/documents/papa-francesco_20130626_udienza-generale.html</a:t>
            </a:r>
            <a:endParaRPr lang="fr-CA" dirty="0"/>
          </a:p>
        </p:txBody>
      </p:sp>
      <p:sp>
        <p:nvSpPr>
          <p:cNvPr id="4" name="Espace réservé du numéro de diapositive 3"/>
          <p:cNvSpPr>
            <a:spLocks noGrp="1"/>
          </p:cNvSpPr>
          <p:nvPr>
            <p:ph type="sldNum" sz="quarter" idx="5"/>
          </p:nvPr>
        </p:nvSpPr>
        <p:spPr/>
        <p:txBody>
          <a:bodyPr/>
          <a:lstStyle/>
          <a:p>
            <a:fld id="{6F48B88A-F045-4926-9F6B-C6D4C79064E2}" type="slidenum">
              <a:rPr lang="fr-CA" smtClean="0"/>
              <a:pPr/>
              <a:t>28</a:t>
            </a:fld>
            <a:endParaRPr lang="fr-CA"/>
          </a:p>
        </p:txBody>
      </p:sp>
    </p:spTree>
    <p:extLst>
      <p:ext uri="{BB962C8B-B14F-4D97-AF65-F5344CB8AC3E}">
        <p14:creationId xmlns:p14="http://schemas.microsoft.com/office/powerpoint/2010/main" xmlns="" val="7917846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Note pour l’animation: </a:t>
            </a:r>
            <a:r>
              <a:rPr lang="fr-CA" sz="1200" kern="1200" dirty="0" smtClean="0">
                <a:solidFill>
                  <a:schemeClr val="tx1"/>
                </a:solidFill>
                <a:latin typeface="+mn-lt"/>
                <a:ea typeface="+mn-ea"/>
                <a:cs typeface="+mn-cs"/>
              </a:rPr>
              <a:t>Cette section (diapo 29 à diapo 33) en lien avec le Credo de Nicée-Constantinople est optionnelle. Il est possible d’aller directement à la prière de la diapo 34 pour conclure la rencontre.</a:t>
            </a:r>
          </a:p>
          <a:p>
            <a:r>
              <a:rPr lang="fr-CA" sz="1200" b="1" kern="1200" dirty="0" smtClean="0">
                <a:solidFill>
                  <a:schemeClr val="tx1"/>
                </a:solidFill>
                <a:latin typeface="+mn-lt"/>
                <a:ea typeface="+mn-ea"/>
                <a:cs typeface="+mn-cs"/>
              </a:rPr>
              <a:t>Diapo 29:</a:t>
            </a:r>
            <a:r>
              <a:rPr lang="fr-CA" sz="1200" kern="1200" dirty="0" smtClean="0">
                <a:solidFill>
                  <a:schemeClr val="tx1"/>
                </a:solidFill>
                <a:latin typeface="+mn-lt"/>
                <a:ea typeface="+mn-ea"/>
                <a:cs typeface="+mn-cs"/>
              </a:rPr>
              <a:t> Introduire une seconde version du Credo: le Credo de Nicée-Constantinople. Faire remarquer les différences dans les deux phrases qui parlent de l’Église.</a:t>
            </a:r>
          </a:p>
          <a:p>
            <a:r>
              <a:rPr lang="fr-CA" sz="1200" b="1" kern="1200" dirty="0" smtClean="0">
                <a:solidFill>
                  <a:schemeClr val="tx1"/>
                </a:solidFill>
                <a:latin typeface="+mn-lt"/>
                <a:ea typeface="+mn-ea"/>
                <a:cs typeface="+mn-cs"/>
              </a:rPr>
              <a:t> </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Diapos 30 à 33</a:t>
            </a:r>
            <a:r>
              <a:rPr lang="fr-CA" sz="1200" kern="1200" dirty="0" smtClean="0">
                <a:solidFill>
                  <a:schemeClr val="tx1"/>
                </a:solidFill>
                <a:latin typeface="+mn-lt"/>
                <a:ea typeface="+mn-ea"/>
                <a:cs typeface="+mn-cs"/>
              </a:rPr>
              <a:t>: Présenter le sens des mots « une », « sainte », « catholique » et « apostolique ».</a:t>
            </a:r>
            <a:r>
              <a:rPr lang="fr-CA" sz="1200" i="1" kern="1200" dirty="0" smtClean="0">
                <a:solidFill>
                  <a:schemeClr val="tx1"/>
                </a:solidFill>
                <a:latin typeface="+mn-lt"/>
                <a:ea typeface="+mn-ea"/>
                <a:cs typeface="+mn-cs"/>
              </a:rPr>
              <a:t> </a:t>
            </a:r>
            <a:endParaRPr lang="fr-CA" b="0" i="1" dirty="0"/>
          </a:p>
        </p:txBody>
      </p:sp>
      <p:sp>
        <p:nvSpPr>
          <p:cNvPr id="4" name="Espace réservé du numéro de diapositive 3"/>
          <p:cNvSpPr>
            <a:spLocks noGrp="1"/>
          </p:cNvSpPr>
          <p:nvPr>
            <p:ph type="sldNum" sz="quarter" idx="5"/>
          </p:nvPr>
        </p:nvSpPr>
        <p:spPr/>
        <p:txBody>
          <a:bodyPr/>
          <a:lstStyle/>
          <a:p>
            <a:fld id="{6F48B88A-F045-4926-9F6B-C6D4C79064E2}" type="slidenum">
              <a:rPr lang="fr-CA" smtClean="0"/>
              <a:pPr/>
              <a:t>29</a:t>
            </a:fld>
            <a:endParaRPr lang="fr-CA"/>
          </a:p>
        </p:txBody>
      </p:sp>
    </p:spTree>
    <p:extLst>
      <p:ext uri="{BB962C8B-B14F-4D97-AF65-F5344CB8AC3E}">
        <p14:creationId xmlns:p14="http://schemas.microsoft.com/office/powerpoint/2010/main" xmlns="" val="3813318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Débuter la rencontre par une prière à l’Esprit.</a:t>
            </a:r>
            <a:endParaRPr lang="fr-CA" sz="1200" kern="1200" dirty="0" smtClean="0">
              <a:solidFill>
                <a:schemeClr val="tx1"/>
              </a:solidFill>
              <a:latin typeface="+mn-lt"/>
              <a:ea typeface="+mn-ea"/>
              <a:cs typeface="+mn-cs"/>
            </a:endParaRPr>
          </a:p>
          <a:p>
            <a:r>
              <a:rPr lang="fr-CA" sz="1200" kern="1200" dirty="0" smtClean="0">
                <a:solidFill>
                  <a:schemeClr val="tx1"/>
                </a:solidFill>
                <a:latin typeface="+mn-lt"/>
                <a:ea typeface="+mn-ea"/>
                <a:cs typeface="+mn-cs"/>
              </a:rPr>
              <a:t> </a:t>
            </a:r>
          </a:p>
          <a:p>
            <a:r>
              <a:rPr lang="fr-CA" sz="1200" kern="1200" dirty="0" smtClean="0">
                <a:solidFill>
                  <a:schemeClr val="tx1"/>
                </a:solidFill>
                <a:latin typeface="+mn-lt"/>
                <a:ea typeface="+mn-ea"/>
                <a:cs typeface="+mn-cs"/>
              </a:rPr>
              <a:t>Référence:</a:t>
            </a:r>
            <a:r>
              <a:rPr lang="fr-CA" sz="1200" i="1" kern="1200" dirty="0" smtClean="0">
                <a:solidFill>
                  <a:schemeClr val="tx1"/>
                </a:solidFill>
                <a:latin typeface="+mn-lt"/>
                <a:ea typeface="+mn-ea"/>
                <a:cs typeface="+mn-cs"/>
              </a:rPr>
              <a:t> </a:t>
            </a:r>
            <a:r>
              <a:rPr lang="fr-CA" sz="1200" u="sng" kern="1200" dirty="0" smtClean="0">
                <a:solidFill>
                  <a:schemeClr val="tx1"/>
                </a:solidFill>
                <a:latin typeface="+mn-lt"/>
                <a:ea typeface="+mn-ea"/>
                <a:cs typeface="+mn-cs"/>
                <a:hlinkClick r:id="rId3"/>
              </a:rPr>
              <a:t>http://www.moniales-op.ch/spiritualite/prieres-chretiennes/priere-au-saint-esprit</a:t>
            </a:r>
            <a:r>
              <a:rPr lang="fr-CA" sz="1200" u="sng" kern="1200" dirty="0" smtClean="0">
                <a:solidFill>
                  <a:schemeClr val="tx1"/>
                </a:solidFill>
                <a:latin typeface="+mn-lt"/>
                <a:ea typeface="+mn-ea"/>
                <a:cs typeface="+mn-cs"/>
              </a:rPr>
              <a:t> </a:t>
            </a:r>
            <a:endParaRPr lang="fr-CA" dirty="0"/>
          </a:p>
        </p:txBody>
      </p:sp>
      <p:sp>
        <p:nvSpPr>
          <p:cNvPr id="4" name="Espace réservé du numéro de diapositive 3"/>
          <p:cNvSpPr>
            <a:spLocks noGrp="1"/>
          </p:cNvSpPr>
          <p:nvPr>
            <p:ph type="sldNum" sz="quarter" idx="5"/>
          </p:nvPr>
        </p:nvSpPr>
        <p:spPr/>
        <p:txBody>
          <a:bodyPr/>
          <a:lstStyle/>
          <a:p>
            <a:fld id="{6F48B88A-F045-4926-9F6B-C6D4C79064E2}" type="slidenum">
              <a:rPr lang="fr-CA" smtClean="0"/>
              <a:pPr/>
              <a:t>3</a:t>
            </a:fld>
            <a:endParaRPr lang="fr-CA"/>
          </a:p>
        </p:txBody>
      </p:sp>
    </p:spTree>
    <p:extLst>
      <p:ext uri="{BB962C8B-B14F-4D97-AF65-F5344CB8AC3E}">
        <p14:creationId xmlns:p14="http://schemas.microsoft.com/office/powerpoint/2010/main" xmlns="" val="22658747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Note pour l’animation: </a:t>
            </a:r>
            <a:r>
              <a:rPr lang="fr-CA" sz="1200" kern="1200" dirty="0" smtClean="0">
                <a:solidFill>
                  <a:schemeClr val="tx1"/>
                </a:solidFill>
                <a:latin typeface="+mn-lt"/>
                <a:ea typeface="+mn-ea"/>
                <a:cs typeface="+mn-cs"/>
              </a:rPr>
              <a:t>Si on dit de l’Église qu’elle est sainte c’est parce qu’elle est le projet de Dieu et habitée par Lui.  Ce n’est pas notre projet ou par notre initiative que l’Église est sainte, mais parce que Dieu l’habite. Plus elle se laisse habiter, transformer par la présence de Dieu, plus elle rayonne de la Sainteté de Dieu.</a:t>
            </a:r>
            <a:endParaRPr lang="fr-CA" i="1" dirty="0"/>
          </a:p>
        </p:txBody>
      </p:sp>
      <p:sp>
        <p:nvSpPr>
          <p:cNvPr id="4" name="Espace réservé du numéro de diapositive 3"/>
          <p:cNvSpPr>
            <a:spLocks noGrp="1"/>
          </p:cNvSpPr>
          <p:nvPr>
            <p:ph type="sldNum" sz="quarter" idx="5"/>
          </p:nvPr>
        </p:nvSpPr>
        <p:spPr/>
        <p:txBody>
          <a:bodyPr/>
          <a:lstStyle/>
          <a:p>
            <a:fld id="{6F48B88A-F045-4926-9F6B-C6D4C79064E2}" type="slidenum">
              <a:rPr lang="fr-CA" smtClean="0"/>
              <a:pPr/>
              <a:t>31</a:t>
            </a:fld>
            <a:endParaRPr lang="fr-CA"/>
          </a:p>
        </p:txBody>
      </p:sp>
    </p:spTree>
    <p:extLst>
      <p:ext uri="{BB962C8B-B14F-4D97-AF65-F5344CB8AC3E}">
        <p14:creationId xmlns:p14="http://schemas.microsoft.com/office/powerpoint/2010/main" xmlns="" val="21949506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Note pour l’animation:</a:t>
            </a:r>
            <a:r>
              <a:rPr lang="fr-CA" sz="1200" kern="1200" dirty="0" smtClean="0">
                <a:solidFill>
                  <a:schemeClr val="tx1"/>
                </a:solidFill>
                <a:latin typeface="+mn-lt"/>
                <a:ea typeface="+mn-ea"/>
                <a:cs typeface="+mn-cs"/>
              </a:rPr>
              <a:t> Le mot « catholique » veut dire « universel ». </a:t>
            </a:r>
            <a:endParaRPr lang="fr-CA" sz="1200" kern="1200" dirty="0">
              <a:solidFill>
                <a:schemeClr val="tx1"/>
              </a:solidFill>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6F48B88A-F045-4926-9F6B-C6D4C79064E2}" type="slidenum">
              <a:rPr lang="fr-CA" smtClean="0"/>
              <a:pPr/>
              <a:t>32</a:t>
            </a:fld>
            <a:endParaRPr lang="fr-CA"/>
          </a:p>
        </p:txBody>
      </p:sp>
    </p:spTree>
    <p:extLst>
      <p:ext uri="{BB962C8B-B14F-4D97-AF65-F5344CB8AC3E}">
        <p14:creationId xmlns:p14="http://schemas.microsoft.com/office/powerpoint/2010/main" xmlns="" val="11352090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6F48B88A-F045-4926-9F6B-C6D4C79064E2}" type="slidenum">
              <a:rPr lang="fr-CA" smtClean="0"/>
              <a:pPr/>
              <a:t>33</a:t>
            </a:fld>
            <a:endParaRPr lang="fr-CA"/>
          </a:p>
        </p:txBody>
      </p:sp>
    </p:spTree>
    <p:extLst>
      <p:ext uri="{BB962C8B-B14F-4D97-AF65-F5344CB8AC3E}">
        <p14:creationId xmlns:p14="http://schemas.microsoft.com/office/powerpoint/2010/main" xmlns="" val="1435962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Conclure la rencontre par une prière qui s’inspire du modèle d’une prière universelle.</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Pour les diapos 34 à 41, faire lire les intentions de prières par différentes personnes du groupe et dire ensemble le répons.</a:t>
            </a:r>
            <a:endParaRPr lang="fr-CA" sz="1200" kern="1200" dirty="0">
              <a:solidFill>
                <a:schemeClr val="tx1"/>
              </a:solidFill>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6F48B88A-F045-4926-9F6B-C6D4C79064E2}" type="slidenum">
              <a:rPr lang="fr-CA" smtClean="0"/>
              <a:pPr/>
              <a:t>34</a:t>
            </a:fld>
            <a:endParaRPr lang="fr-CA"/>
          </a:p>
        </p:txBody>
      </p:sp>
    </p:spTree>
    <p:extLst>
      <p:ext uri="{BB962C8B-B14F-4D97-AF65-F5344CB8AC3E}">
        <p14:creationId xmlns:p14="http://schemas.microsoft.com/office/powerpoint/2010/main" xmlns="" val="25068054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6F48B88A-F045-4926-9F6B-C6D4C79064E2}" type="slidenum">
              <a:rPr lang="fr-CA" smtClean="0"/>
              <a:pPr/>
              <a:t>35</a:t>
            </a:fld>
            <a:endParaRPr lang="fr-CA"/>
          </a:p>
        </p:txBody>
      </p:sp>
    </p:spTree>
    <p:extLst>
      <p:ext uri="{BB962C8B-B14F-4D97-AF65-F5344CB8AC3E}">
        <p14:creationId xmlns:p14="http://schemas.microsoft.com/office/powerpoint/2010/main" xmlns="" val="41946838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6F48B88A-F045-4926-9F6B-C6D4C79064E2}" type="slidenum">
              <a:rPr lang="fr-CA" smtClean="0"/>
              <a:pPr/>
              <a:t>36</a:t>
            </a:fld>
            <a:endParaRPr lang="fr-CA"/>
          </a:p>
        </p:txBody>
      </p:sp>
    </p:spTree>
    <p:extLst>
      <p:ext uri="{BB962C8B-B14F-4D97-AF65-F5344CB8AC3E}">
        <p14:creationId xmlns:p14="http://schemas.microsoft.com/office/powerpoint/2010/main" xmlns="" val="16296133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6F48B88A-F045-4926-9F6B-C6D4C79064E2}" type="slidenum">
              <a:rPr lang="fr-CA" smtClean="0"/>
              <a:pPr/>
              <a:t>37</a:t>
            </a:fld>
            <a:endParaRPr lang="fr-CA"/>
          </a:p>
        </p:txBody>
      </p:sp>
    </p:spTree>
    <p:extLst>
      <p:ext uri="{BB962C8B-B14F-4D97-AF65-F5344CB8AC3E}">
        <p14:creationId xmlns:p14="http://schemas.microsoft.com/office/powerpoint/2010/main" xmlns="" val="27675721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6F48B88A-F045-4926-9F6B-C6D4C79064E2}" type="slidenum">
              <a:rPr lang="fr-CA" smtClean="0"/>
              <a:pPr/>
              <a:t>38</a:t>
            </a:fld>
            <a:endParaRPr lang="fr-CA"/>
          </a:p>
        </p:txBody>
      </p:sp>
    </p:spTree>
    <p:extLst>
      <p:ext uri="{BB962C8B-B14F-4D97-AF65-F5344CB8AC3E}">
        <p14:creationId xmlns:p14="http://schemas.microsoft.com/office/powerpoint/2010/main" xmlns="" val="14868247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6F48B88A-F045-4926-9F6B-C6D4C79064E2}" type="slidenum">
              <a:rPr lang="fr-CA" smtClean="0"/>
              <a:pPr/>
              <a:t>39</a:t>
            </a:fld>
            <a:endParaRPr lang="fr-CA"/>
          </a:p>
        </p:txBody>
      </p:sp>
    </p:spTree>
    <p:extLst>
      <p:ext uri="{BB962C8B-B14F-4D97-AF65-F5344CB8AC3E}">
        <p14:creationId xmlns:p14="http://schemas.microsoft.com/office/powerpoint/2010/main" xmlns="" val="35142539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6F48B88A-F045-4926-9F6B-C6D4C79064E2}" type="slidenum">
              <a:rPr lang="fr-CA" smtClean="0"/>
              <a:pPr/>
              <a:t>40</a:t>
            </a:fld>
            <a:endParaRPr lang="fr-CA"/>
          </a:p>
        </p:txBody>
      </p:sp>
    </p:spTree>
    <p:extLst>
      <p:ext uri="{BB962C8B-B14F-4D97-AF65-F5344CB8AC3E}">
        <p14:creationId xmlns:p14="http://schemas.microsoft.com/office/powerpoint/2010/main" xmlns="" val="2418536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Lire ensemble le Credo ou demander à une personne du groupe de le faire.</a:t>
            </a:r>
          </a:p>
        </p:txBody>
      </p:sp>
      <p:sp>
        <p:nvSpPr>
          <p:cNvPr id="4" name="Espace réservé du numéro de diapositive 3"/>
          <p:cNvSpPr>
            <a:spLocks noGrp="1"/>
          </p:cNvSpPr>
          <p:nvPr>
            <p:ph type="sldNum" sz="quarter" idx="5"/>
          </p:nvPr>
        </p:nvSpPr>
        <p:spPr/>
        <p:txBody>
          <a:bodyPr/>
          <a:lstStyle/>
          <a:p>
            <a:fld id="{3A401C4E-7332-4790-A252-A84B5A07DFA1}" type="slidenum">
              <a:rPr lang="fr-CA" smtClean="0"/>
              <a:pPr/>
              <a:t>4</a:t>
            </a:fld>
            <a:endParaRPr lang="fr-CA"/>
          </a:p>
        </p:txBody>
      </p:sp>
    </p:spTree>
    <p:extLst>
      <p:ext uri="{BB962C8B-B14F-4D97-AF65-F5344CB8AC3E}">
        <p14:creationId xmlns:p14="http://schemas.microsoft.com/office/powerpoint/2010/main" xmlns="" val="9527957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6F48B88A-F045-4926-9F6B-C6D4C79064E2}" type="slidenum">
              <a:rPr lang="fr-CA" smtClean="0"/>
              <a:pPr/>
              <a:t>41</a:t>
            </a:fld>
            <a:endParaRPr lang="fr-CA"/>
          </a:p>
        </p:txBody>
      </p:sp>
    </p:spTree>
    <p:extLst>
      <p:ext uri="{BB962C8B-B14F-4D97-AF65-F5344CB8AC3E}">
        <p14:creationId xmlns:p14="http://schemas.microsoft.com/office/powerpoint/2010/main" xmlns="" val="9545555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Lire la prière de conclusion.</a:t>
            </a:r>
          </a:p>
        </p:txBody>
      </p:sp>
      <p:sp>
        <p:nvSpPr>
          <p:cNvPr id="4" name="Espace réservé du numéro de diapositive 3"/>
          <p:cNvSpPr>
            <a:spLocks noGrp="1"/>
          </p:cNvSpPr>
          <p:nvPr>
            <p:ph type="sldNum" sz="quarter" idx="5"/>
          </p:nvPr>
        </p:nvSpPr>
        <p:spPr/>
        <p:txBody>
          <a:bodyPr/>
          <a:lstStyle/>
          <a:p>
            <a:fld id="{6F48B88A-F045-4926-9F6B-C6D4C79064E2}" type="slidenum">
              <a:rPr lang="fr-CA" smtClean="0"/>
              <a:pPr/>
              <a:t>42</a:t>
            </a:fld>
            <a:endParaRPr lang="fr-CA"/>
          </a:p>
        </p:txBody>
      </p:sp>
    </p:spTree>
    <p:extLst>
      <p:ext uri="{BB962C8B-B14F-4D97-AF65-F5344CB8AC3E}">
        <p14:creationId xmlns:p14="http://schemas.microsoft.com/office/powerpoint/2010/main" xmlns="" val="15872322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Lire la première phrase et inviter les personnes du groupe à répondre ensemble avec la deuxième phrase.</a:t>
            </a:r>
          </a:p>
        </p:txBody>
      </p:sp>
      <p:sp>
        <p:nvSpPr>
          <p:cNvPr id="4" name="Espace réservé du numéro de diapositive 3"/>
          <p:cNvSpPr>
            <a:spLocks noGrp="1"/>
          </p:cNvSpPr>
          <p:nvPr>
            <p:ph type="sldNum" sz="quarter" idx="5"/>
          </p:nvPr>
        </p:nvSpPr>
        <p:spPr/>
        <p:txBody>
          <a:bodyPr/>
          <a:lstStyle/>
          <a:p>
            <a:fld id="{6F48B88A-F045-4926-9F6B-C6D4C79064E2}" type="slidenum">
              <a:rPr lang="fr-CA" smtClean="0"/>
              <a:pPr/>
              <a:t>43</a:t>
            </a:fld>
            <a:endParaRPr lang="fr-CA"/>
          </a:p>
        </p:txBody>
      </p:sp>
    </p:spTree>
    <p:extLst>
      <p:ext uri="{BB962C8B-B14F-4D97-AF65-F5344CB8AC3E}">
        <p14:creationId xmlns:p14="http://schemas.microsoft.com/office/powerpoint/2010/main" xmlns="" val="15055350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Proposer une courte évaluation de la rencontre sous le mode de la relecture personnelle. </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Donner la parole aux personnes qui le désirent.</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Rappeler la prochaine rencontre et toutes les informations pertinentes à la suite des choses.</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Se souhaiter mutuellement « bonne route! »</a:t>
            </a:r>
            <a:endParaRPr lang="fr-CA" sz="1200" kern="1200" dirty="0" smtClean="0">
              <a:solidFill>
                <a:schemeClr val="tx1"/>
              </a:solidFill>
              <a:latin typeface="+mn-lt"/>
              <a:ea typeface="+mn-ea"/>
              <a:cs typeface="+mn-cs"/>
            </a:endParaRPr>
          </a:p>
          <a:p>
            <a:endParaRPr lang="fr-CA" dirty="0"/>
          </a:p>
        </p:txBody>
      </p:sp>
      <p:sp>
        <p:nvSpPr>
          <p:cNvPr id="4" name="Espace réservé du numéro de diapositive 3"/>
          <p:cNvSpPr>
            <a:spLocks noGrp="1"/>
          </p:cNvSpPr>
          <p:nvPr>
            <p:ph type="sldNum" sz="quarter" idx="5"/>
          </p:nvPr>
        </p:nvSpPr>
        <p:spPr/>
        <p:txBody>
          <a:bodyPr/>
          <a:lstStyle/>
          <a:p>
            <a:fld id="{3A401C4E-7332-4790-A252-A84B5A07DFA1}" type="slidenum">
              <a:rPr lang="fr-CA" smtClean="0"/>
              <a:pPr/>
              <a:t>44</a:t>
            </a:fld>
            <a:endParaRPr lang="fr-CA"/>
          </a:p>
        </p:txBody>
      </p:sp>
    </p:spTree>
    <p:extLst>
      <p:ext uri="{BB962C8B-B14F-4D97-AF65-F5344CB8AC3E}">
        <p14:creationId xmlns:p14="http://schemas.microsoft.com/office/powerpoint/2010/main" xmlns="" val="10928910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6F48B88A-F045-4926-9F6B-C6D4C79064E2}" type="slidenum">
              <a:rPr lang="fr-CA" smtClean="0"/>
              <a:pPr/>
              <a:t>45</a:t>
            </a:fld>
            <a:endParaRPr lang="fr-CA"/>
          </a:p>
        </p:txBody>
      </p:sp>
    </p:spTree>
    <p:extLst>
      <p:ext uri="{BB962C8B-B14F-4D97-AF65-F5344CB8AC3E}">
        <p14:creationId xmlns:p14="http://schemas.microsoft.com/office/powerpoint/2010/main" xmlns="" val="433390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Demander: </a:t>
            </a:r>
            <a:r>
              <a:rPr lang="fr-CA" sz="1200" i="1" kern="1200" dirty="0" smtClean="0">
                <a:solidFill>
                  <a:schemeClr val="tx1"/>
                </a:solidFill>
                <a:latin typeface="+mn-lt"/>
                <a:ea typeface="+mn-ea"/>
                <a:cs typeface="+mn-cs"/>
              </a:rPr>
              <a:t>Pour vous, qu’est-ce que l’Église? </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(Parole libre.)</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Poursuivre le dialogue avec les questions suivantes: </a:t>
            </a:r>
            <a:endParaRPr lang="fr-CA" sz="1200" kern="1200" dirty="0" smtClean="0">
              <a:solidFill>
                <a:schemeClr val="tx1"/>
              </a:solidFill>
              <a:latin typeface="+mn-lt"/>
              <a:ea typeface="+mn-ea"/>
              <a:cs typeface="+mn-cs"/>
            </a:endParaRPr>
          </a:p>
          <a:p>
            <a:pPr lvl="0">
              <a:buFont typeface="Arial" pitchFamily="34" charset="0"/>
              <a:buChar char="•"/>
            </a:pPr>
            <a:r>
              <a:rPr lang="fr-CA" sz="1200" i="1" kern="1200" dirty="0" smtClean="0">
                <a:solidFill>
                  <a:schemeClr val="tx1"/>
                </a:solidFill>
                <a:latin typeface="+mn-lt"/>
                <a:ea typeface="+mn-ea"/>
                <a:cs typeface="+mn-cs"/>
              </a:rPr>
              <a:t>Est-ce que « église » et « Église », c’est la même chose?</a:t>
            </a:r>
            <a:endParaRPr lang="fr-CA" sz="1200" kern="1200" dirty="0" smtClean="0">
              <a:solidFill>
                <a:schemeClr val="tx1"/>
              </a:solidFill>
              <a:latin typeface="+mn-lt"/>
              <a:ea typeface="+mn-ea"/>
              <a:cs typeface="+mn-cs"/>
            </a:endParaRPr>
          </a:p>
          <a:p>
            <a:pPr lvl="0">
              <a:buFont typeface="Arial" pitchFamily="34" charset="0"/>
              <a:buChar char="•"/>
            </a:pPr>
            <a:r>
              <a:rPr lang="fr-CA" sz="1200" i="1" kern="1200" dirty="0" smtClean="0">
                <a:solidFill>
                  <a:schemeClr val="tx1"/>
                </a:solidFill>
                <a:latin typeface="+mn-lt"/>
                <a:ea typeface="+mn-ea"/>
                <a:cs typeface="+mn-cs"/>
              </a:rPr>
              <a:t>Pour les personnes de votre entourage, qu’est-ce que l’Église?</a:t>
            </a:r>
            <a:endParaRPr lang="fr-CA" sz="1200" kern="1200" dirty="0" smtClean="0">
              <a:solidFill>
                <a:schemeClr val="tx1"/>
              </a:solidFill>
              <a:latin typeface="+mn-lt"/>
              <a:ea typeface="+mn-ea"/>
              <a:cs typeface="+mn-cs"/>
            </a:endParaRPr>
          </a:p>
          <a:p>
            <a:pPr lvl="0">
              <a:buFont typeface="Arial" pitchFamily="34" charset="0"/>
              <a:buChar char="•"/>
            </a:pPr>
            <a:r>
              <a:rPr lang="fr-CA" sz="1200" i="1" kern="1200" dirty="0" smtClean="0">
                <a:solidFill>
                  <a:schemeClr val="tx1"/>
                </a:solidFill>
                <a:latin typeface="+mn-lt"/>
                <a:ea typeface="+mn-ea"/>
                <a:cs typeface="+mn-cs"/>
              </a:rPr>
              <a:t>Dans les médias ou dans notre société, comment l’Église est-elle perçue?</a:t>
            </a:r>
            <a:endParaRPr lang="fr-CA" sz="1200" kern="1200" dirty="0" smtClean="0">
              <a:solidFill>
                <a:schemeClr val="tx1"/>
              </a:solidFill>
              <a:latin typeface="+mn-lt"/>
              <a:ea typeface="+mn-ea"/>
              <a:cs typeface="+mn-cs"/>
            </a:endParaRPr>
          </a:p>
          <a:p>
            <a:pPr>
              <a:buFont typeface="Arial" pitchFamily="34" charset="0"/>
              <a:buChar char="•"/>
            </a:pPr>
            <a:r>
              <a:rPr lang="fr-CA" sz="1200" i="1" kern="1200" dirty="0" smtClean="0">
                <a:solidFill>
                  <a:schemeClr val="tx1"/>
                </a:solidFill>
                <a:latin typeface="+mn-lt"/>
                <a:ea typeface="+mn-ea"/>
                <a:cs typeface="+mn-cs"/>
              </a:rPr>
              <a:t>Depuis le début de votre parcours, vous vivez une expérience d’Église. Comment voyez-vous l’Église à partir de cette expérience?  Est-elle semblable ou différente de celle que vous aviez avant?</a:t>
            </a:r>
            <a:endParaRPr lang="fr-CA" i="1" dirty="0"/>
          </a:p>
        </p:txBody>
      </p:sp>
      <p:sp>
        <p:nvSpPr>
          <p:cNvPr id="4" name="Espace réservé du numéro de diapositive 3"/>
          <p:cNvSpPr>
            <a:spLocks noGrp="1"/>
          </p:cNvSpPr>
          <p:nvPr>
            <p:ph type="sldNum" sz="quarter" idx="5"/>
          </p:nvPr>
        </p:nvSpPr>
        <p:spPr/>
        <p:txBody>
          <a:bodyPr/>
          <a:lstStyle/>
          <a:p>
            <a:fld id="{6F48B88A-F045-4926-9F6B-C6D4C79064E2}" type="slidenum">
              <a:rPr lang="fr-CA" smtClean="0"/>
              <a:pPr/>
              <a:t>5</a:t>
            </a:fld>
            <a:endParaRPr lang="fr-CA"/>
          </a:p>
        </p:txBody>
      </p:sp>
    </p:spTree>
    <p:extLst>
      <p:ext uri="{BB962C8B-B14F-4D97-AF65-F5344CB8AC3E}">
        <p14:creationId xmlns:p14="http://schemas.microsoft.com/office/powerpoint/2010/main" xmlns="" val="29443072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Dire: </a:t>
            </a:r>
            <a:r>
              <a:rPr lang="fr-CA" sz="1200" i="1" kern="1200" dirty="0" smtClean="0">
                <a:solidFill>
                  <a:schemeClr val="tx1"/>
                </a:solidFill>
                <a:latin typeface="+mn-lt"/>
                <a:ea typeface="+mn-ea"/>
                <a:cs typeface="+mn-cs"/>
              </a:rPr>
              <a:t>Voici quelques images que l’on utilise pour parler de l’Église. Laquelle correspond le plus à l’idée que je me fais de l’Église? Pourquoi?</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(Parole libre.)</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Notes pour l’animation</a:t>
            </a:r>
            <a:r>
              <a:rPr lang="fr-CA" sz="1200" kern="1200" dirty="0" smtClean="0">
                <a:solidFill>
                  <a:schemeClr val="tx1"/>
                </a:solidFill>
                <a:latin typeface="+mn-lt"/>
                <a:ea typeface="+mn-ea"/>
                <a:cs typeface="+mn-cs"/>
              </a:rPr>
              <a:t>: La case blanche est présente intentionnellement pour permettre l’ouverture à d’autres images qui ne seraient pas illustrées sur cette diapo. </a:t>
            </a:r>
          </a:p>
          <a:p>
            <a:r>
              <a:rPr lang="fr-CA" sz="1200" kern="1200" dirty="0" smtClean="0">
                <a:solidFill>
                  <a:schemeClr val="tx1"/>
                </a:solidFill>
                <a:latin typeface="+mn-lt"/>
                <a:ea typeface="+mn-ea"/>
                <a:cs typeface="+mn-cs"/>
              </a:rPr>
              <a:t>Voici quelques autres images possibles: une grande famille, une épouse, une mère, le peuple de Dieu, un troupeau, une maison, une demeure, un lieu de rassemblement, le corps du Christ, un jardin, un chemin, un champ, une vigne, une institution, une organisation ou autres images selon les personnes présentes</a:t>
            </a:r>
            <a:r>
              <a:rPr lang="fr-CA" i="1" dirty="0" smtClean="0"/>
              <a:t>.</a:t>
            </a:r>
            <a:endParaRPr lang="fr-CA" i="1" dirty="0"/>
          </a:p>
        </p:txBody>
      </p:sp>
      <p:sp>
        <p:nvSpPr>
          <p:cNvPr id="4" name="Espace réservé du numéro de diapositive 3"/>
          <p:cNvSpPr>
            <a:spLocks noGrp="1"/>
          </p:cNvSpPr>
          <p:nvPr>
            <p:ph type="sldNum" sz="quarter" idx="5"/>
          </p:nvPr>
        </p:nvSpPr>
        <p:spPr/>
        <p:txBody>
          <a:bodyPr/>
          <a:lstStyle/>
          <a:p>
            <a:fld id="{6F48B88A-F045-4926-9F6B-C6D4C79064E2}" type="slidenum">
              <a:rPr lang="fr-CA" smtClean="0"/>
              <a:pPr/>
              <a:t>6</a:t>
            </a:fld>
            <a:endParaRPr lang="fr-CA"/>
          </a:p>
        </p:txBody>
      </p:sp>
    </p:spTree>
    <p:extLst>
      <p:ext uri="{BB962C8B-B14F-4D97-AF65-F5344CB8AC3E}">
        <p14:creationId xmlns:p14="http://schemas.microsoft.com/office/powerpoint/2010/main" xmlns="" val="2037183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Présenter une citation du pape François à propos de l’Église.</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Lire l’extrait ou le faire lire par une personne du groupe.</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Demander : </a:t>
            </a:r>
            <a:r>
              <a:rPr lang="fr-CA" sz="1200" i="1" kern="1200" dirty="0" smtClean="0">
                <a:solidFill>
                  <a:schemeClr val="tx1"/>
                </a:solidFill>
                <a:latin typeface="+mn-lt"/>
                <a:ea typeface="+mn-ea"/>
                <a:cs typeface="+mn-cs"/>
              </a:rPr>
              <a:t>Que pensez-vous de cette citation?</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Note pour l’animation: </a:t>
            </a:r>
            <a:r>
              <a:rPr lang="fr-CA" sz="1200" kern="1200" dirty="0" smtClean="0">
                <a:solidFill>
                  <a:schemeClr val="tx1"/>
                </a:solidFill>
                <a:latin typeface="+mn-lt"/>
                <a:ea typeface="+mn-ea"/>
                <a:cs typeface="+mn-cs"/>
              </a:rPr>
              <a:t>Le pape François est habituellement une figure connue, mais il est possible qu’une personne du groupe ne le connaisse pas. C’est une belle occasion de parler de lui et de son rôle dans l’Église comme évêque de Rome et figure de proue de notre Église.</a:t>
            </a:r>
            <a:endParaRPr lang="fr-CA" b="0" i="1" dirty="0"/>
          </a:p>
        </p:txBody>
      </p:sp>
      <p:sp>
        <p:nvSpPr>
          <p:cNvPr id="4" name="Espace réservé du numéro de diapositive 3"/>
          <p:cNvSpPr>
            <a:spLocks noGrp="1"/>
          </p:cNvSpPr>
          <p:nvPr>
            <p:ph type="sldNum" sz="quarter" idx="5"/>
          </p:nvPr>
        </p:nvSpPr>
        <p:spPr/>
        <p:txBody>
          <a:bodyPr/>
          <a:lstStyle/>
          <a:p>
            <a:fld id="{6F48B88A-F045-4926-9F6B-C6D4C79064E2}" type="slidenum">
              <a:rPr lang="fr-CA" smtClean="0"/>
              <a:pPr/>
              <a:t>7</a:t>
            </a:fld>
            <a:endParaRPr lang="fr-CA"/>
          </a:p>
        </p:txBody>
      </p:sp>
    </p:spTree>
    <p:extLst>
      <p:ext uri="{BB962C8B-B14F-4D97-AF65-F5344CB8AC3E}">
        <p14:creationId xmlns:p14="http://schemas.microsoft.com/office/powerpoint/2010/main" xmlns="" val="3215390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Dire: </a:t>
            </a:r>
            <a:r>
              <a:rPr lang="fr-CA" sz="1200" i="1" kern="1200" dirty="0" smtClean="0">
                <a:solidFill>
                  <a:schemeClr val="tx1"/>
                </a:solidFill>
                <a:latin typeface="+mn-lt"/>
                <a:ea typeface="+mn-ea"/>
                <a:cs typeface="+mn-cs"/>
              </a:rPr>
              <a:t>Voici la petite histoire de la naissance de l’Église, appelée aussi </a:t>
            </a:r>
            <a:r>
              <a:rPr lang="fr-CA" sz="1200" kern="1200" dirty="0" err="1" smtClean="0">
                <a:solidFill>
                  <a:schemeClr val="tx1"/>
                </a:solidFill>
                <a:latin typeface="+mn-lt"/>
                <a:ea typeface="+mn-ea"/>
                <a:cs typeface="+mn-cs"/>
              </a:rPr>
              <a:t>ecclesia</a:t>
            </a:r>
            <a:r>
              <a:rPr lang="fr-CA" sz="1200" i="1" kern="1200" dirty="0" smtClean="0">
                <a:solidFill>
                  <a:schemeClr val="tx1"/>
                </a:solidFill>
                <a:latin typeface="+mn-lt"/>
                <a:ea typeface="+mn-ea"/>
                <a:cs typeface="+mn-cs"/>
              </a:rPr>
              <a:t> ou assemblée. Après avoir annoncé que le règne de Dieu est tout proche, après avoir sillonné les routes avec ses disciples en opérant des signes de la venue du royaume, Jésus, le messie tant attendu, meurt sur la croix. Les disciples, tristes et découragés vivent alors une période de deuil. Trois années sur la route avec Jésus et voilà, tout est fini! Leurs espoirs dans un messie? À l’eau! Et pire, ils se cachent car, eux aussi, pourraient finir crucifiés, physiquement et moralement, sur la place publique! Mais, Dieu n’a pas dit son dernier mot!</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(Cliquer pour activer la vidéo.)</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Poursuivre: </a:t>
            </a:r>
            <a:r>
              <a:rPr lang="fr-CA" sz="1200" i="1" kern="1200" dirty="0" smtClean="0">
                <a:solidFill>
                  <a:schemeClr val="tx1"/>
                </a:solidFill>
                <a:latin typeface="+mn-lt"/>
                <a:ea typeface="+mn-ea"/>
                <a:cs typeface="+mn-cs"/>
              </a:rPr>
              <a:t>La résurrection vient tout changer! Par la résurrection, Dieu nous fait passer de la mort à la vie, de la noirceur à la lumière, avec le Christ. L’Esprit souffle sur les disciples à la Pentecôte et voilà, l’Église naît! Le ministère de Pierre et des premiers disciples commence! Finies la peur et la paralysie! Pierre sort sur la place publique et proclame très fort sa foi. Que dit-il?</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(Cliquer pour faire apparaître la prochaine diapo.)</a:t>
            </a:r>
            <a:endParaRPr lang="fr-CA" i="1" dirty="0"/>
          </a:p>
        </p:txBody>
      </p:sp>
      <p:sp>
        <p:nvSpPr>
          <p:cNvPr id="4" name="Espace réservé du numéro de diapositive 3"/>
          <p:cNvSpPr>
            <a:spLocks noGrp="1"/>
          </p:cNvSpPr>
          <p:nvPr>
            <p:ph type="sldNum" sz="quarter" idx="5"/>
          </p:nvPr>
        </p:nvSpPr>
        <p:spPr/>
        <p:txBody>
          <a:bodyPr/>
          <a:lstStyle/>
          <a:p>
            <a:fld id="{6F48B88A-F045-4926-9F6B-C6D4C79064E2}" type="slidenum">
              <a:rPr lang="fr-CA" smtClean="0"/>
              <a:pPr/>
              <a:t>8</a:t>
            </a:fld>
            <a:endParaRPr lang="fr-CA" dirty="0"/>
          </a:p>
        </p:txBody>
      </p:sp>
    </p:spTree>
    <p:extLst>
      <p:ext uri="{BB962C8B-B14F-4D97-AF65-F5344CB8AC3E}">
        <p14:creationId xmlns:p14="http://schemas.microsoft.com/office/powerpoint/2010/main" xmlns="" val="7092275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Dire: </a:t>
            </a:r>
            <a:r>
              <a:rPr lang="fr-CA" sz="1200" i="1" kern="1200" dirty="0" smtClean="0">
                <a:solidFill>
                  <a:schemeClr val="tx1"/>
                </a:solidFill>
                <a:latin typeface="+mn-lt"/>
                <a:ea typeface="+mn-ea"/>
                <a:cs typeface="+mn-cs"/>
              </a:rPr>
              <a:t>Voici le « Je crois » de Pierre. </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Lire l’extrait biblique ou le faire lire par une personne du groupe.</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Dire: </a:t>
            </a:r>
            <a:r>
              <a:rPr lang="fr-CA" sz="1200" i="1" kern="1200" dirty="0" smtClean="0">
                <a:solidFill>
                  <a:schemeClr val="tx1"/>
                </a:solidFill>
                <a:latin typeface="+mn-lt"/>
                <a:ea typeface="+mn-ea"/>
                <a:cs typeface="+mn-cs"/>
              </a:rPr>
              <a:t>Voyons maintenant la réaction des auditeurs.</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(Cliquer pour faire apparaître la prochaine diapo.)</a:t>
            </a:r>
            <a:endParaRPr lang="fr-CA" sz="1200" kern="1200" dirty="0">
              <a:solidFill>
                <a:schemeClr val="tx1"/>
              </a:solidFill>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3A401C4E-7332-4790-A252-A84B5A07DFA1}" type="slidenum">
              <a:rPr lang="fr-CA" smtClean="0"/>
              <a:pPr/>
              <a:t>9</a:t>
            </a:fld>
            <a:endParaRPr lang="fr-CA"/>
          </a:p>
        </p:txBody>
      </p:sp>
    </p:spTree>
    <p:extLst>
      <p:ext uri="{BB962C8B-B14F-4D97-AF65-F5344CB8AC3E}">
        <p14:creationId xmlns:p14="http://schemas.microsoft.com/office/powerpoint/2010/main" xmlns="" val="34927344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2644889A-084E-40C8-BDC4-C233736E16F7}" type="datetimeFigureOut">
              <a:rPr lang="fr-CA" smtClean="0"/>
              <a:pPr/>
              <a:t>2020-10-01</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377B2EDB-5C62-424F-A225-AC37C3EEB6C3}" type="slidenum">
              <a:rPr lang="fr-CA" smtClean="0"/>
              <a:pPr/>
              <a:t>‹N°›</a:t>
            </a:fld>
            <a:endParaRPr lang="fr-CA"/>
          </a:p>
        </p:txBody>
      </p:sp>
    </p:spTree>
    <p:extLst>
      <p:ext uri="{BB962C8B-B14F-4D97-AF65-F5344CB8AC3E}">
        <p14:creationId xmlns:p14="http://schemas.microsoft.com/office/powerpoint/2010/main" xmlns="" val="2611943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644889A-084E-40C8-BDC4-C233736E16F7}" type="datetimeFigureOut">
              <a:rPr lang="fr-CA" smtClean="0"/>
              <a:pPr/>
              <a:t>2020-10-01</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377B2EDB-5C62-424F-A225-AC37C3EEB6C3}" type="slidenum">
              <a:rPr lang="fr-CA" smtClean="0"/>
              <a:pPr/>
              <a:t>‹N°›</a:t>
            </a:fld>
            <a:endParaRPr lang="fr-CA"/>
          </a:p>
        </p:txBody>
      </p:sp>
    </p:spTree>
    <p:extLst>
      <p:ext uri="{BB962C8B-B14F-4D97-AF65-F5344CB8AC3E}">
        <p14:creationId xmlns:p14="http://schemas.microsoft.com/office/powerpoint/2010/main" xmlns="" val="289890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644889A-084E-40C8-BDC4-C233736E16F7}" type="datetimeFigureOut">
              <a:rPr lang="fr-CA" smtClean="0"/>
              <a:pPr/>
              <a:t>2020-10-01</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377B2EDB-5C62-424F-A225-AC37C3EEB6C3}" type="slidenum">
              <a:rPr lang="fr-CA" smtClean="0"/>
              <a:pPr/>
              <a:t>‹N°›</a:t>
            </a:fld>
            <a:endParaRPr lang="fr-CA"/>
          </a:p>
        </p:txBody>
      </p:sp>
    </p:spTree>
    <p:extLst>
      <p:ext uri="{BB962C8B-B14F-4D97-AF65-F5344CB8AC3E}">
        <p14:creationId xmlns:p14="http://schemas.microsoft.com/office/powerpoint/2010/main" xmlns="" val="890670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644889A-084E-40C8-BDC4-C233736E16F7}" type="datetimeFigureOut">
              <a:rPr lang="fr-CA" smtClean="0"/>
              <a:pPr/>
              <a:t>2020-10-01</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377B2EDB-5C62-424F-A225-AC37C3EEB6C3}" type="slidenum">
              <a:rPr lang="fr-CA" smtClean="0"/>
              <a:pPr/>
              <a:t>‹N°›</a:t>
            </a:fld>
            <a:endParaRPr lang="fr-CA"/>
          </a:p>
        </p:txBody>
      </p:sp>
    </p:spTree>
    <p:extLst>
      <p:ext uri="{BB962C8B-B14F-4D97-AF65-F5344CB8AC3E}">
        <p14:creationId xmlns:p14="http://schemas.microsoft.com/office/powerpoint/2010/main" xmlns="" val="256487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2644889A-084E-40C8-BDC4-C233736E16F7}" type="datetimeFigureOut">
              <a:rPr lang="fr-CA" smtClean="0"/>
              <a:pPr/>
              <a:t>2020-10-01</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377B2EDB-5C62-424F-A225-AC37C3EEB6C3}" type="slidenum">
              <a:rPr lang="fr-CA" smtClean="0"/>
              <a:pPr/>
              <a:t>‹N°›</a:t>
            </a:fld>
            <a:endParaRPr lang="fr-CA"/>
          </a:p>
        </p:txBody>
      </p:sp>
    </p:spTree>
    <p:extLst>
      <p:ext uri="{BB962C8B-B14F-4D97-AF65-F5344CB8AC3E}">
        <p14:creationId xmlns:p14="http://schemas.microsoft.com/office/powerpoint/2010/main" xmlns="" val="2117518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2644889A-084E-40C8-BDC4-C233736E16F7}" type="datetimeFigureOut">
              <a:rPr lang="fr-CA" smtClean="0"/>
              <a:pPr/>
              <a:t>2020-10-01</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377B2EDB-5C62-424F-A225-AC37C3EEB6C3}" type="slidenum">
              <a:rPr lang="fr-CA" smtClean="0"/>
              <a:pPr/>
              <a:t>‹N°›</a:t>
            </a:fld>
            <a:endParaRPr lang="fr-CA"/>
          </a:p>
        </p:txBody>
      </p:sp>
    </p:spTree>
    <p:extLst>
      <p:ext uri="{BB962C8B-B14F-4D97-AF65-F5344CB8AC3E}">
        <p14:creationId xmlns:p14="http://schemas.microsoft.com/office/powerpoint/2010/main" xmlns="" val="11832216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2644889A-084E-40C8-BDC4-C233736E16F7}" type="datetimeFigureOut">
              <a:rPr lang="fr-CA" smtClean="0"/>
              <a:pPr/>
              <a:t>2020-10-01</a:t>
            </a:fld>
            <a:endParaRPr lang="fr-CA"/>
          </a:p>
        </p:txBody>
      </p:sp>
      <p:sp>
        <p:nvSpPr>
          <p:cNvPr id="8" name="Footer Placeholder 7"/>
          <p:cNvSpPr>
            <a:spLocks noGrp="1"/>
          </p:cNvSpPr>
          <p:nvPr>
            <p:ph type="ftr" sz="quarter" idx="11"/>
          </p:nvPr>
        </p:nvSpPr>
        <p:spPr/>
        <p:txBody>
          <a:bodyPr/>
          <a:lstStyle/>
          <a:p>
            <a:endParaRPr lang="fr-CA"/>
          </a:p>
        </p:txBody>
      </p:sp>
      <p:sp>
        <p:nvSpPr>
          <p:cNvPr id="9" name="Slide Number Placeholder 8"/>
          <p:cNvSpPr>
            <a:spLocks noGrp="1"/>
          </p:cNvSpPr>
          <p:nvPr>
            <p:ph type="sldNum" sz="quarter" idx="12"/>
          </p:nvPr>
        </p:nvSpPr>
        <p:spPr/>
        <p:txBody>
          <a:bodyPr/>
          <a:lstStyle/>
          <a:p>
            <a:fld id="{377B2EDB-5C62-424F-A225-AC37C3EEB6C3}" type="slidenum">
              <a:rPr lang="fr-CA" smtClean="0"/>
              <a:pPr/>
              <a:t>‹N°›</a:t>
            </a:fld>
            <a:endParaRPr lang="fr-CA"/>
          </a:p>
        </p:txBody>
      </p:sp>
    </p:spTree>
    <p:extLst>
      <p:ext uri="{BB962C8B-B14F-4D97-AF65-F5344CB8AC3E}">
        <p14:creationId xmlns:p14="http://schemas.microsoft.com/office/powerpoint/2010/main" xmlns="" val="38794867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2644889A-084E-40C8-BDC4-C233736E16F7}" type="datetimeFigureOut">
              <a:rPr lang="fr-CA" smtClean="0"/>
              <a:pPr/>
              <a:t>2020-10-01</a:t>
            </a:fld>
            <a:endParaRPr lang="fr-CA"/>
          </a:p>
        </p:txBody>
      </p:sp>
      <p:sp>
        <p:nvSpPr>
          <p:cNvPr id="4" name="Footer Placeholder 3"/>
          <p:cNvSpPr>
            <a:spLocks noGrp="1"/>
          </p:cNvSpPr>
          <p:nvPr>
            <p:ph type="ftr" sz="quarter" idx="11"/>
          </p:nvPr>
        </p:nvSpPr>
        <p:spPr/>
        <p:txBody>
          <a:bodyPr/>
          <a:lstStyle/>
          <a:p>
            <a:endParaRPr lang="fr-CA"/>
          </a:p>
        </p:txBody>
      </p:sp>
      <p:sp>
        <p:nvSpPr>
          <p:cNvPr id="5" name="Slide Number Placeholder 4"/>
          <p:cNvSpPr>
            <a:spLocks noGrp="1"/>
          </p:cNvSpPr>
          <p:nvPr>
            <p:ph type="sldNum" sz="quarter" idx="12"/>
          </p:nvPr>
        </p:nvSpPr>
        <p:spPr/>
        <p:txBody>
          <a:bodyPr/>
          <a:lstStyle/>
          <a:p>
            <a:fld id="{377B2EDB-5C62-424F-A225-AC37C3EEB6C3}" type="slidenum">
              <a:rPr lang="fr-CA" smtClean="0"/>
              <a:pPr/>
              <a:t>‹N°›</a:t>
            </a:fld>
            <a:endParaRPr lang="fr-CA"/>
          </a:p>
        </p:txBody>
      </p:sp>
    </p:spTree>
    <p:extLst>
      <p:ext uri="{BB962C8B-B14F-4D97-AF65-F5344CB8AC3E}">
        <p14:creationId xmlns:p14="http://schemas.microsoft.com/office/powerpoint/2010/main" xmlns="" val="1120975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44889A-084E-40C8-BDC4-C233736E16F7}" type="datetimeFigureOut">
              <a:rPr lang="fr-CA" smtClean="0"/>
              <a:pPr/>
              <a:t>2020-10-01</a:t>
            </a:fld>
            <a:endParaRPr lang="fr-CA"/>
          </a:p>
        </p:txBody>
      </p:sp>
      <p:sp>
        <p:nvSpPr>
          <p:cNvPr id="3" name="Footer Placeholder 2"/>
          <p:cNvSpPr>
            <a:spLocks noGrp="1"/>
          </p:cNvSpPr>
          <p:nvPr>
            <p:ph type="ftr" sz="quarter" idx="11"/>
          </p:nvPr>
        </p:nvSpPr>
        <p:spPr/>
        <p:txBody>
          <a:bodyPr/>
          <a:lstStyle/>
          <a:p>
            <a:endParaRPr lang="fr-CA"/>
          </a:p>
        </p:txBody>
      </p:sp>
      <p:sp>
        <p:nvSpPr>
          <p:cNvPr id="4" name="Slide Number Placeholder 3"/>
          <p:cNvSpPr>
            <a:spLocks noGrp="1"/>
          </p:cNvSpPr>
          <p:nvPr>
            <p:ph type="sldNum" sz="quarter" idx="12"/>
          </p:nvPr>
        </p:nvSpPr>
        <p:spPr/>
        <p:txBody>
          <a:bodyPr/>
          <a:lstStyle/>
          <a:p>
            <a:fld id="{377B2EDB-5C62-424F-A225-AC37C3EEB6C3}" type="slidenum">
              <a:rPr lang="fr-CA" smtClean="0"/>
              <a:pPr/>
              <a:t>‹N°›</a:t>
            </a:fld>
            <a:endParaRPr lang="fr-CA"/>
          </a:p>
        </p:txBody>
      </p:sp>
    </p:spTree>
    <p:extLst>
      <p:ext uri="{BB962C8B-B14F-4D97-AF65-F5344CB8AC3E}">
        <p14:creationId xmlns:p14="http://schemas.microsoft.com/office/powerpoint/2010/main" xmlns="" val="416785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2644889A-084E-40C8-BDC4-C233736E16F7}" type="datetimeFigureOut">
              <a:rPr lang="fr-CA" smtClean="0"/>
              <a:pPr/>
              <a:t>2020-10-01</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377B2EDB-5C62-424F-A225-AC37C3EEB6C3}" type="slidenum">
              <a:rPr lang="fr-CA" smtClean="0"/>
              <a:pPr/>
              <a:t>‹N°›</a:t>
            </a:fld>
            <a:endParaRPr lang="fr-CA"/>
          </a:p>
        </p:txBody>
      </p:sp>
    </p:spTree>
    <p:extLst>
      <p:ext uri="{BB962C8B-B14F-4D97-AF65-F5344CB8AC3E}">
        <p14:creationId xmlns:p14="http://schemas.microsoft.com/office/powerpoint/2010/main" xmlns="" val="4000071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2644889A-084E-40C8-BDC4-C233736E16F7}" type="datetimeFigureOut">
              <a:rPr lang="fr-CA" smtClean="0"/>
              <a:pPr/>
              <a:t>2020-10-01</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377B2EDB-5C62-424F-A225-AC37C3EEB6C3}" type="slidenum">
              <a:rPr lang="fr-CA" smtClean="0"/>
              <a:pPr/>
              <a:t>‹N°›</a:t>
            </a:fld>
            <a:endParaRPr lang="fr-CA"/>
          </a:p>
        </p:txBody>
      </p:sp>
    </p:spTree>
    <p:extLst>
      <p:ext uri="{BB962C8B-B14F-4D97-AF65-F5344CB8AC3E}">
        <p14:creationId xmlns:p14="http://schemas.microsoft.com/office/powerpoint/2010/main" xmlns="" val="29736711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44889A-084E-40C8-BDC4-C233736E16F7}" type="datetimeFigureOut">
              <a:rPr lang="fr-CA" smtClean="0"/>
              <a:pPr/>
              <a:t>2020-10-01</a:t>
            </a:fld>
            <a:endParaRPr lang="fr-CA"/>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7B2EDB-5C62-424F-A225-AC37C3EEB6C3}" type="slidenum">
              <a:rPr lang="fr-CA" smtClean="0"/>
              <a:pPr/>
              <a:t>‹N°›</a:t>
            </a:fld>
            <a:endParaRPr lang="fr-CA"/>
          </a:p>
        </p:txBody>
      </p:sp>
    </p:spTree>
    <p:extLst>
      <p:ext uri="{BB962C8B-B14F-4D97-AF65-F5344CB8AC3E}">
        <p14:creationId xmlns:p14="http://schemas.microsoft.com/office/powerpoint/2010/main" xmlns="" val="417465257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sv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7.sv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36.jpe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5.png"/><Relationship Id="rId7" Type="http://schemas.openxmlformats.org/officeDocument/2006/relationships/diagramColors" Target="../diagrams/colors1.xml"/><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47.jpeg"/><Relationship Id="rId4" Type="http://schemas.openxmlformats.org/officeDocument/2006/relationships/diagramData" Target="../diagrams/data1.xml"/><Relationship Id="rId9" Type="http://schemas.openxmlformats.org/officeDocument/2006/relationships/image" Target="../media/image46.jpeg"/></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0.png"/><Relationship Id="rId1" Type="http://schemas.openxmlformats.org/officeDocument/2006/relationships/slideLayout" Target="../slideLayouts/slideLayout6.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61.jpe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64.jpe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60.jpeg"/><Relationship Id="rId5" Type="http://schemas.openxmlformats.org/officeDocument/2006/relationships/image" Target="../media/image63.jpeg"/><Relationship Id="rId4" Type="http://schemas.openxmlformats.org/officeDocument/2006/relationships/image" Target="../media/image62.jpeg"/></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70.svg"/><Relationship Id="rId4" Type="http://schemas.openxmlformats.org/officeDocument/2006/relationships/image" Target="../media/image68.png"/></Relationships>
</file>

<file path=ppt/slides/_rels/slide4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hyperlink" Target="https://www.aelf.org/bible" TargetMode="External"/><Relationship Id="rId7" Type="http://schemas.openxmlformats.org/officeDocument/2006/relationships/image" Target="../media/image71.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hyperlink" Target="https://jesus.catholique.fr/questions/ou-est-jesus-aujourdhui/le-christ-aux-mille-visages/" TargetMode="External"/><Relationship Id="rId9" Type="http://schemas.openxmlformats.org/officeDocument/2006/relationships/image" Target="../media/image73.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17.png"/><Relationship Id="rId2" Type="http://schemas.openxmlformats.org/officeDocument/2006/relationships/slideLayout" Target="../slideLayouts/slideLayout6.xml"/><Relationship Id="rId1" Type="http://schemas.openxmlformats.org/officeDocument/2006/relationships/video" Target="../media/media1.mp4"/><Relationship Id="rId6" Type="http://schemas.openxmlformats.org/officeDocument/2006/relationships/image" Target="../media/image16.png"/><Relationship Id="rId5" Type="http://schemas.microsoft.com/office/2007/relationships/media" Target="../media/media1.mp4"/><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88058"/>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0CE57AC0-8404-429B-A0FB-F7B2FE9173BE}"/>
              </a:ext>
            </a:extLst>
          </p:cNvPr>
          <p:cNvSpPr/>
          <p:nvPr/>
        </p:nvSpPr>
        <p:spPr>
          <a:xfrm>
            <a:off x="4188992" y="4085046"/>
            <a:ext cx="4365123" cy="1147863"/>
          </a:xfrm>
          <a:prstGeom prst="rect">
            <a:avLst/>
          </a:prstGeom>
        </p:spPr>
        <p:txBody>
          <a:bodyPr vert="horz" lIns="91440" tIns="45720" rIns="91440" bIns="45720" rtlCol="0" anchor="b">
            <a:normAutofit/>
            <a:scene3d>
              <a:camera prst="orthographicFront"/>
              <a:lightRig rig="harsh" dir="t"/>
            </a:scene3d>
            <a:sp3d extrusionH="57150" prstMaterial="matte">
              <a:bevelT w="63500" h="12700" prst="angle"/>
              <a:contourClr>
                <a:schemeClr val="bg1">
                  <a:lumMod val="65000"/>
                </a:schemeClr>
              </a:contourClr>
            </a:sp3d>
          </a:bodyPr>
          <a:lstStyle/>
          <a:p>
            <a:pPr defTabSz="914400">
              <a:lnSpc>
                <a:spcPct val="90000"/>
              </a:lnSpc>
              <a:spcBef>
                <a:spcPct val="0"/>
              </a:spcBef>
              <a:spcAft>
                <a:spcPts val="600"/>
              </a:spcAft>
            </a:pPr>
            <a:r>
              <a:rPr lang="en-US" sz="6000" b="1" dirty="0">
                <a:ln/>
                <a:latin typeface="+mj-lt"/>
                <a:ea typeface="+mj-ea"/>
                <a:cs typeface="+mj-cs"/>
              </a:rPr>
              <a:t>Bien-</a:t>
            </a:r>
            <a:r>
              <a:rPr lang="en-US" sz="6000" b="1" dirty="0" err="1">
                <a:ln/>
                <a:latin typeface="+mj-lt"/>
                <a:ea typeface="+mj-ea"/>
                <a:cs typeface="+mj-cs"/>
              </a:rPr>
              <a:t>venu</a:t>
            </a:r>
            <a:r>
              <a:rPr lang="en-US" sz="6000" b="1" dirty="0">
                <a:ln/>
                <a:latin typeface="+mj-lt"/>
                <a:ea typeface="+mj-ea"/>
                <a:cs typeface="+mj-cs"/>
              </a:rPr>
              <a:t>(e)!</a:t>
            </a:r>
          </a:p>
        </p:txBody>
      </p:sp>
      <p:sp>
        <p:nvSpPr>
          <p:cNvPr id="3" name="Sous-titre 2">
            <a:extLst>
              <a:ext uri="{FF2B5EF4-FFF2-40B4-BE49-F238E27FC236}">
                <a16:creationId xmlns:a16="http://schemas.microsoft.com/office/drawing/2014/main" xmlns="" id="{14196C92-8703-4A83-A509-7200765D95F4}"/>
              </a:ext>
            </a:extLst>
          </p:cNvPr>
          <p:cNvSpPr>
            <a:spLocks noGrp="1"/>
          </p:cNvSpPr>
          <p:nvPr>
            <p:ph type="subTitle" idx="1"/>
          </p:nvPr>
        </p:nvSpPr>
        <p:spPr>
          <a:xfrm>
            <a:off x="3924530" y="5460020"/>
            <a:ext cx="4629585" cy="1147863"/>
          </a:xfrm>
        </p:spPr>
        <p:txBody>
          <a:bodyPr vert="horz" lIns="91440" tIns="45720" rIns="91440" bIns="45720" rtlCol="0" anchor="t">
            <a:noAutofit/>
          </a:bodyPr>
          <a:lstStyle/>
          <a:p>
            <a:r>
              <a:rPr lang="en-US" sz="7200" b="1" dirty="0" err="1"/>
              <a:t>L’Église</a:t>
            </a:r>
            <a:endParaRPr lang="en-US" sz="7200" dirty="0"/>
          </a:p>
        </p:txBody>
      </p:sp>
      <p:sp>
        <p:nvSpPr>
          <p:cNvPr id="10" name="Freeform: Shape 9">
            <a:extLst>
              <a:ext uri="{FF2B5EF4-FFF2-40B4-BE49-F238E27FC236}">
                <a16:creationId xmlns:a16="http://schemas.microsoft.com/office/drawing/2014/main" xmlns="" id="{1DB7C82F-AB7E-4F0C-B829-FA1B9C4151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4629586"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age 4">
            <a:extLst>
              <a:ext uri="{FF2B5EF4-FFF2-40B4-BE49-F238E27FC236}">
                <a16:creationId xmlns:a16="http://schemas.microsoft.com/office/drawing/2014/main" xmlns="" id="{A6B23A84-7473-445B-8703-E8FF724346C9}"/>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b="8284"/>
          <a:stretch/>
        </p:blipFill>
        <p:spPr>
          <a:xfrm>
            <a:off x="20" y="1"/>
            <a:ext cx="4926180" cy="685800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pic>
        <p:nvPicPr>
          <p:cNvPr id="8" name="Image 7">
            <a:extLst>
              <a:ext uri="{FF2B5EF4-FFF2-40B4-BE49-F238E27FC236}">
                <a16:creationId xmlns:a16="http://schemas.microsoft.com/office/drawing/2014/main" xmlns="" id="{8DD7036E-261A-4407-AE2C-8F99C7748484}"/>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b="5674"/>
          <a:stretch/>
        </p:blipFill>
        <p:spPr>
          <a:xfrm>
            <a:off x="1236440" y="274320"/>
            <a:ext cx="1724444" cy="2432304"/>
          </a:xfrm>
          <a:prstGeom prst="rect">
            <a:avLst/>
          </a:prstGeom>
        </p:spPr>
      </p:pic>
    </p:spTree>
    <p:extLst>
      <p:ext uri="{BB962C8B-B14F-4D97-AF65-F5344CB8AC3E}">
        <p14:creationId xmlns:p14="http://schemas.microsoft.com/office/powerpoint/2010/main" xmlns="" val="138296439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88058"/>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9FEB54DE-4AEF-4C74-9518-B48BE8734B45}"/>
              </a:ext>
            </a:extLst>
          </p:cNvPr>
          <p:cNvSpPr/>
          <p:nvPr/>
        </p:nvSpPr>
        <p:spPr>
          <a:xfrm>
            <a:off x="2145323" y="432065"/>
            <a:ext cx="6612943" cy="1635475"/>
          </a:xfrm>
          <a:prstGeom prst="rect">
            <a:avLst/>
          </a:prstGeom>
          <a:solidFill>
            <a:srgbClr val="286854"/>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CA" dirty="0"/>
          </a:p>
        </p:txBody>
      </p:sp>
      <p:sp>
        <p:nvSpPr>
          <p:cNvPr id="2" name="Titre 1">
            <a:extLst>
              <a:ext uri="{FF2B5EF4-FFF2-40B4-BE49-F238E27FC236}">
                <a16:creationId xmlns:a16="http://schemas.microsoft.com/office/drawing/2014/main" xmlns="" id="{953389FF-0052-4E0F-AC71-185DEA0DA89D}"/>
              </a:ext>
            </a:extLst>
          </p:cNvPr>
          <p:cNvSpPr>
            <a:spLocks noGrp="1"/>
          </p:cNvSpPr>
          <p:nvPr>
            <p:ph type="title"/>
          </p:nvPr>
        </p:nvSpPr>
        <p:spPr>
          <a:xfrm>
            <a:off x="2627784" y="740600"/>
            <a:ext cx="6130481" cy="1143000"/>
          </a:xfrm>
        </p:spPr>
        <p:txBody>
          <a:bodyPr>
            <a:normAutofit fontScale="90000"/>
          </a:bodyPr>
          <a:lstStyle/>
          <a:p>
            <a:pPr algn="r"/>
            <a:r>
              <a:rPr lang="fr-CA" sz="3200" dirty="0">
                <a:solidFill>
                  <a:srgbClr val="FFC000"/>
                </a:solidFill>
              </a:rPr>
              <a:t>Comment et pourquoi </a:t>
            </a:r>
            <a:br>
              <a:rPr lang="fr-CA" sz="3200" dirty="0">
                <a:solidFill>
                  <a:srgbClr val="FFC000"/>
                </a:solidFill>
              </a:rPr>
            </a:br>
            <a:r>
              <a:rPr lang="fr-CA" sz="3200" dirty="0">
                <a:solidFill>
                  <a:srgbClr val="FFC000"/>
                </a:solidFill>
              </a:rPr>
              <a:t>l’Église est née?</a:t>
            </a:r>
            <a:br>
              <a:rPr lang="fr-CA" sz="3200" dirty="0">
                <a:solidFill>
                  <a:srgbClr val="FFC000"/>
                </a:solidFill>
              </a:rPr>
            </a:br>
            <a:r>
              <a:rPr lang="fr-CA" sz="3200" dirty="0">
                <a:solidFill>
                  <a:schemeClr val="bg1"/>
                </a:solidFill>
              </a:rPr>
              <a:t>Pierre témoigne de sa foi </a:t>
            </a:r>
          </a:p>
        </p:txBody>
      </p:sp>
      <p:sp>
        <p:nvSpPr>
          <p:cNvPr id="7" name="Rectangle 6">
            <a:extLst>
              <a:ext uri="{FF2B5EF4-FFF2-40B4-BE49-F238E27FC236}">
                <a16:creationId xmlns:a16="http://schemas.microsoft.com/office/drawing/2014/main" xmlns="" id="{1FA36045-745B-459F-B962-FCCC954F5419}"/>
              </a:ext>
            </a:extLst>
          </p:cNvPr>
          <p:cNvSpPr/>
          <p:nvPr/>
        </p:nvSpPr>
        <p:spPr>
          <a:xfrm>
            <a:off x="324777" y="2223159"/>
            <a:ext cx="5600535" cy="349328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sz="2000" b="1" baseline="30000" dirty="0">
                <a:solidFill>
                  <a:schemeClr val="tx1"/>
                </a:solidFill>
                <a:latin typeface="Avenir Next LT Pro" panose="020B0504020202020204" pitchFamily="34" charset="0"/>
              </a:rPr>
              <a:t>37</a:t>
            </a:r>
            <a:r>
              <a:rPr lang="fr-FR" sz="2000" dirty="0">
                <a:solidFill>
                  <a:schemeClr val="tx1"/>
                </a:solidFill>
                <a:latin typeface="Avenir Next LT Pro" panose="020B0504020202020204" pitchFamily="34" charset="0"/>
              </a:rPr>
              <a:t> Les auditeurs furent touchés au cœur; ils dirent à Pierre et aux autres Apôtres: « Frères, que devons-nous faire ? » </a:t>
            </a:r>
            <a:r>
              <a:rPr lang="fr-FR" sz="2000" b="1" baseline="30000" dirty="0">
                <a:solidFill>
                  <a:schemeClr val="tx1"/>
                </a:solidFill>
                <a:latin typeface="Avenir Next LT Pro" panose="020B0504020202020204" pitchFamily="34" charset="0"/>
              </a:rPr>
              <a:t>38 </a:t>
            </a:r>
            <a:r>
              <a:rPr lang="fr-FR" sz="2000" dirty="0">
                <a:solidFill>
                  <a:schemeClr val="tx1"/>
                </a:solidFill>
                <a:latin typeface="Avenir Next LT Pro" panose="020B0504020202020204" pitchFamily="34" charset="0"/>
              </a:rPr>
              <a:t>Pierre leur répondit : « Convertissez-vous, et que chacun de vous soit baptisé au nom de Jésus Christ pour le pardon de ses péchés ; vous recevrez alors le don du Saint-Esprit.  </a:t>
            </a:r>
            <a:r>
              <a:rPr lang="fr-FR" sz="2000" b="1" baseline="30000" dirty="0">
                <a:solidFill>
                  <a:schemeClr val="tx1"/>
                </a:solidFill>
                <a:latin typeface="Avenir Next LT Pro" panose="020B0504020202020204" pitchFamily="34" charset="0"/>
              </a:rPr>
              <a:t>39</a:t>
            </a:r>
            <a:r>
              <a:rPr lang="fr-FR" sz="2000" dirty="0">
                <a:solidFill>
                  <a:schemeClr val="tx1"/>
                </a:solidFill>
                <a:latin typeface="Avenir Next LT Pro" panose="020B0504020202020204" pitchFamily="34" charset="0"/>
              </a:rPr>
              <a:t> Car la promesse est pour vous, pour vos enfants et pour tous ceux qui sont loin, aussi nombreux que le Seigneur notre Dieu les appellera. » </a:t>
            </a:r>
          </a:p>
          <a:p>
            <a:pPr algn="just"/>
            <a:r>
              <a:rPr lang="fr-FR" sz="2000" dirty="0">
                <a:solidFill>
                  <a:schemeClr val="tx1"/>
                </a:solidFill>
                <a:latin typeface="Avenir Next LT Pro" panose="020B0504020202020204" pitchFamily="34" charset="0"/>
              </a:rPr>
              <a:t>(</a:t>
            </a:r>
            <a:r>
              <a:rPr lang="fr-FR" sz="2000" dirty="0" err="1">
                <a:solidFill>
                  <a:schemeClr val="tx1"/>
                </a:solidFill>
                <a:latin typeface="Avenir Next LT Pro" panose="020B0504020202020204" pitchFamily="34" charset="0"/>
              </a:rPr>
              <a:t>Ac</a:t>
            </a:r>
            <a:r>
              <a:rPr lang="fr-FR" sz="2000" dirty="0">
                <a:solidFill>
                  <a:schemeClr val="tx1"/>
                </a:solidFill>
                <a:latin typeface="Avenir Next LT Pro" panose="020B0504020202020204" pitchFamily="34" charset="0"/>
              </a:rPr>
              <a:t> 2,37-39)</a:t>
            </a:r>
            <a:endParaRPr lang="fr-FR" sz="2000" dirty="0">
              <a:solidFill>
                <a:schemeClr val="accent1">
                  <a:lumMod val="75000"/>
                </a:schemeClr>
              </a:solidFill>
              <a:latin typeface="Avenir Next LT Pro" panose="020B0504020202020204" pitchFamily="34" charset="0"/>
            </a:endParaRPr>
          </a:p>
        </p:txBody>
      </p:sp>
      <p:pic>
        <p:nvPicPr>
          <p:cNvPr id="8" name="Image 7">
            <a:extLst>
              <a:ext uri="{FF2B5EF4-FFF2-40B4-BE49-F238E27FC236}">
                <a16:creationId xmlns:a16="http://schemas.microsoft.com/office/drawing/2014/main" xmlns="" id="{702C5381-D0A4-43ED-B7B2-DA30620DAEBA}"/>
              </a:ext>
            </a:extLst>
          </p:cNvPr>
          <p:cNvPicPr>
            <a:picLocks noChangeAspect="1"/>
          </p:cNvPicPr>
          <p:nvPr/>
        </p:nvPicPr>
        <p:blipFill rotWithShape="1">
          <a:blip r:embed="rId3" cstate="print"/>
          <a:srcRect l="13978" r="43122"/>
          <a:stretch/>
        </p:blipFill>
        <p:spPr>
          <a:xfrm>
            <a:off x="6089904" y="2212571"/>
            <a:ext cx="2668362" cy="4435879"/>
          </a:xfrm>
          <a:prstGeom prst="rect">
            <a:avLst/>
          </a:prstGeom>
        </p:spPr>
      </p:pic>
      <p:pic>
        <p:nvPicPr>
          <p:cNvPr id="9" name="Image 8">
            <a:extLst>
              <a:ext uri="{FF2B5EF4-FFF2-40B4-BE49-F238E27FC236}">
                <a16:creationId xmlns:a16="http://schemas.microsoft.com/office/drawing/2014/main" xmlns="" id="{F5BF2A84-829E-4EB5-BE19-755C9955ACB3}"/>
              </a:ext>
            </a:extLst>
          </p:cNvPr>
          <p:cNvPicPr>
            <a:picLocks noChangeAspect="1"/>
          </p:cNvPicPr>
          <p:nvPr/>
        </p:nvPicPr>
        <p:blipFill>
          <a:blip r:embed="rId4" cstate="print"/>
          <a:stretch>
            <a:fillRect/>
          </a:stretch>
        </p:blipFill>
        <p:spPr>
          <a:xfrm>
            <a:off x="385735" y="432065"/>
            <a:ext cx="1621677" cy="1646063"/>
          </a:xfrm>
          <a:prstGeom prst="rect">
            <a:avLst/>
          </a:prstGeom>
        </p:spPr>
      </p:pic>
      <p:sp>
        <p:nvSpPr>
          <p:cNvPr id="10" name="Rectangle 9">
            <a:extLst>
              <a:ext uri="{FF2B5EF4-FFF2-40B4-BE49-F238E27FC236}">
                <a16:creationId xmlns:a16="http://schemas.microsoft.com/office/drawing/2014/main" xmlns="" id="{83725745-76BA-402B-9249-2AAB9AACB546}"/>
              </a:ext>
            </a:extLst>
          </p:cNvPr>
          <p:cNvSpPr/>
          <p:nvPr/>
        </p:nvSpPr>
        <p:spPr>
          <a:xfrm>
            <a:off x="324777" y="5394960"/>
            <a:ext cx="5600535" cy="125349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sz="2000" b="1" baseline="30000" dirty="0">
                <a:solidFill>
                  <a:schemeClr val="tx1"/>
                </a:solidFill>
                <a:latin typeface="Avenir Next LT Pro" panose="020B0504020202020204" pitchFamily="34" charset="0"/>
              </a:rPr>
              <a:t>41</a:t>
            </a:r>
            <a:r>
              <a:rPr lang="fr-FR" sz="2000" dirty="0">
                <a:solidFill>
                  <a:schemeClr val="tx1"/>
                </a:solidFill>
                <a:latin typeface="Avenir Next LT Pro" panose="020B0504020202020204" pitchFamily="34" charset="0"/>
              </a:rPr>
              <a:t> Alors, ceux qui avaient accueilli la parole de Pierre furent baptisés. Ce jour-là, environ trois mille personnes se joignirent à eux. </a:t>
            </a:r>
            <a:endParaRPr lang="fr-FR" sz="2000" b="1" baseline="30000" dirty="0">
              <a:solidFill>
                <a:schemeClr val="tx1"/>
              </a:solidFill>
              <a:latin typeface="Avenir Next LT Pro" panose="020B0504020202020204" pitchFamily="34" charset="0"/>
            </a:endParaRPr>
          </a:p>
        </p:txBody>
      </p:sp>
    </p:spTree>
    <p:extLst>
      <p:ext uri="{BB962C8B-B14F-4D97-AF65-F5344CB8AC3E}">
        <p14:creationId xmlns:p14="http://schemas.microsoft.com/office/powerpoint/2010/main" xmlns="" val="916233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88058"/>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9FEB54DE-4AEF-4C74-9518-B48BE8734B45}"/>
              </a:ext>
            </a:extLst>
          </p:cNvPr>
          <p:cNvSpPr/>
          <p:nvPr/>
        </p:nvSpPr>
        <p:spPr>
          <a:xfrm>
            <a:off x="2146852" y="432065"/>
            <a:ext cx="6611413" cy="1635475"/>
          </a:xfrm>
          <a:prstGeom prst="rect">
            <a:avLst/>
          </a:prstGeom>
          <a:solidFill>
            <a:srgbClr val="286854"/>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CA" dirty="0"/>
          </a:p>
        </p:txBody>
      </p:sp>
      <p:sp>
        <p:nvSpPr>
          <p:cNvPr id="2" name="Titre 1">
            <a:extLst>
              <a:ext uri="{FF2B5EF4-FFF2-40B4-BE49-F238E27FC236}">
                <a16:creationId xmlns:a16="http://schemas.microsoft.com/office/drawing/2014/main" xmlns="" id="{953389FF-0052-4E0F-AC71-185DEA0DA89D}"/>
              </a:ext>
            </a:extLst>
          </p:cNvPr>
          <p:cNvSpPr>
            <a:spLocks noGrp="1"/>
          </p:cNvSpPr>
          <p:nvPr>
            <p:ph type="title"/>
          </p:nvPr>
        </p:nvSpPr>
        <p:spPr>
          <a:xfrm>
            <a:off x="2627784" y="740600"/>
            <a:ext cx="6130481" cy="1143000"/>
          </a:xfrm>
        </p:spPr>
        <p:txBody>
          <a:bodyPr>
            <a:normAutofit fontScale="90000"/>
          </a:bodyPr>
          <a:lstStyle/>
          <a:p>
            <a:pPr algn="r"/>
            <a:r>
              <a:rPr lang="fr-CA" sz="3200" dirty="0">
                <a:solidFill>
                  <a:srgbClr val="FFC000"/>
                </a:solidFill>
              </a:rPr>
              <a:t>Comment et pourquoi </a:t>
            </a:r>
            <a:br>
              <a:rPr lang="fr-CA" sz="3200" dirty="0">
                <a:solidFill>
                  <a:srgbClr val="FFC000"/>
                </a:solidFill>
              </a:rPr>
            </a:br>
            <a:r>
              <a:rPr lang="fr-CA" sz="3200" dirty="0">
                <a:solidFill>
                  <a:srgbClr val="FFC000"/>
                </a:solidFill>
              </a:rPr>
              <a:t>l’Église est née?</a:t>
            </a:r>
            <a:br>
              <a:rPr lang="fr-CA" sz="3200" dirty="0">
                <a:solidFill>
                  <a:srgbClr val="FFC000"/>
                </a:solidFill>
              </a:rPr>
            </a:br>
            <a:r>
              <a:rPr lang="fr-CA" sz="3200" dirty="0">
                <a:solidFill>
                  <a:schemeClr val="bg1"/>
                </a:solidFill>
              </a:rPr>
              <a:t>Jésus annonce l’Église à Pierre</a:t>
            </a:r>
          </a:p>
        </p:txBody>
      </p:sp>
      <p:sp>
        <p:nvSpPr>
          <p:cNvPr id="7" name="Rectangle 6">
            <a:extLst>
              <a:ext uri="{FF2B5EF4-FFF2-40B4-BE49-F238E27FC236}">
                <a16:creationId xmlns:a16="http://schemas.microsoft.com/office/drawing/2014/main" xmlns="" id="{1FA36045-745B-459F-B962-FCCC954F5419}"/>
              </a:ext>
            </a:extLst>
          </p:cNvPr>
          <p:cNvSpPr/>
          <p:nvPr/>
        </p:nvSpPr>
        <p:spPr>
          <a:xfrm>
            <a:off x="385735" y="2212571"/>
            <a:ext cx="5324529" cy="443587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sz="2000" b="1" baseline="30000" dirty="0">
                <a:solidFill>
                  <a:schemeClr val="tx1"/>
                </a:solidFill>
                <a:latin typeface="Avenir Next LT Pro" panose="020B0504020202020204" pitchFamily="34" charset="0"/>
              </a:rPr>
              <a:t>16</a:t>
            </a:r>
            <a:r>
              <a:rPr lang="fr-FR" sz="2000" dirty="0">
                <a:solidFill>
                  <a:schemeClr val="tx1"/>
                </a:solidFill>
                <a:latin typeface="Avenir Next LT Pro" panose="020B0504020202020204" pitchFamily="34" charset="0"/>
              </a:rPr>
              <a:t> Alors Simon-Pierre prit la parole et dit :      « Tu es le Christ, le Fils du Dieu vivant ! » </a:t>
            </a:r>
          </a:p>
          <a:p>
            <a:pPr algn="just"/>
            <a:r>
              <a:rPr lang="fr-FR" sz="2000" b="1" baseline="30000" dirty="0">
                <a:solidFill>
                  <a:schemeClr val="tx1"/>
                </a:solidFill>
                <a:latin typeface="Avenir Next LT Pro" panose="020B0504020202020204" pitchFamily="34" charset="0"/>
              </a:rPr>
              <a:t>17</a:t>
            </a:r>
            <a:r>
              <a:rPr lang="fr-FR" sz="2000" dirty="0">
                <a:solidFill>
                  <a:schemeClr val="tx1"/>
                </a:solidFill>
                <a:latin typeface="Avenir Next LT Pro" panose="020B0504020202020204" pitchFamily="34" charset="0"/>
              </a:rPr>
              <a:t> Prenant la parole à son tour, Jésus lui dit :     « Heureux es-tu, Simon fils de Jean : car ce n’est pas un être humain qui t’a révélé cela, mais mon Père qui est aux cieux. </a:t>
            </a:r>
            <a:r>
              <a:rPr lang="fr-FR" sz="2000" b="1" baseline="30000" dirty="0">
                <a:solidFill>
                  <a:schemeClr val="tx1"/>
                </a:solidFill>
                <a:latin typeface="Avenir Next LT Pro" panose="020B0504020202020204" pitchFamily="34" charset="0"/>
              </a:rPr>
              <a:t>18</a:t>
            </a:r>
            <a:r>
              <a:rPr lang="fr-FR" sz="2000" dirty="0">
                <a:solidFill>
                  <a:schemeClr val="tx1"/>
                </a:solidFill>
                <a:latin typeface="Avenir Next LT Pro" panose="020B0504020202020204" pitchFamily="34" charset="0"/>
              </a:rPr>
              <a:t> Et moi, je te le déclare : Tu es Pierre, et sur cette pierre je bâtirai mon Église ; et la puissance de la Mort ne l’emportera pas sur elle. </a:t>
            </a:r>
            <a:r>
              <a:rPr lang="fr-FR" sz="2000" b="1" baseline="30000" dirty="0">
                <a:solidFill>
                  <a:schemeClr val="tx1"/>
                </a:solidFill>
                <a:latin typeface="Avenir Next LT Pro" panose="020B0504020202020204" pitchFamily="34" charset="0"/>
              </a:rPr>
              <a:t>19</a:t>
            </a:r>
            <a:r>
              <a:rPr lang="fr-FR" sz="2000" dirty="0">
                <a:solidFill>
                  <a:schemeClr val="tx1"/>
                </a:solidFill>
                <a:latin typeface="Avenir Next LT Pro" panose="020B0504020202020204" pitchFamily="34" charset="0"/>
              </a:rPr>
              <a:t> Je te donnerai les clés du royaume des Cieux : tout ce que tu auras lié sur la terre sera lié dans les cieux, et tout ce que tu auras délié sur la terre sera délié dans les cieux. » (Mt16,16-19)</a:t>
            </a:r>
            <a:endParaRPr lang="fr-FR" sz="1700" dirty="0">
              <a:solidFill>
                <a:schemeClr val="accent1">
                  <a:lumMod val="75000"/>
                </a:schemeClr>
              </a:solidFill>
              <a:latin typeface="Avenir Next LT Pro" panose="020B0504020202020204" pitchFamily="34" charset="0"/>
            </a:endParaRPr>
          </a:p>
        </p:txBody>
      </p:sp>
      <p:pic>
        <p:nvPicPr>
          <p:cNvPr id="8" name="Image 7">
            <a:extLst>
              <a:ext uri="{FF2B5EF4-FFF2-40B4-BE49-F238E27FC236}">
                <a16:creationId xmlns:a16="http://schemas.microsoft.com/office/drawing/2014/main" xmlns="" id="{702C5381-D0A4-43ED-B7B2-DA30620DAEBA}"/>
              </a:ext>
            </a:extLst>
          </p:cNvPr>
          <p:cNvPicPr>
            <a:picLocks noChangeAspect="1"/>
          </p:cNvPicPr>
          <p:nvPr/>
        </p:nvPicPr>
        <p:blipFill rotWithShape="1">
          <a:blip r:embed="rId3" cstate="print"/>
          <a:srcRect l="13978" r="43122"/>
          <a:stretch/>
        </p:blipFill>
        <p:spPr>
          <a:xfrm>
            <a:off x="5903844" y="2212571"/>
            <a:ext cx="2854422" cy="4435879"/>
          </a:xfrm>
          <a:prstGeom prst="rect">
            <a:avLst/>
          </a:prstGeom>
        </p:spPr>
      </p:pic>
      <p:pic>
        <p:nvPicPr>
          <p:cNvPr id="3" name="Image 2">
            <a:extLst>
              <a:ext uri="{FF2B5EF4-FFF2-40B4-BE49-F238E27FC236}">
                <a16:creationId xmlns:a16="http://schemas.microsoft.com/office/drawing/2014/main" xmlns="" id="{7B347F82-7463-48A6-972E-F7EE4E2E05DD}"/>
              </a:ext>
            </a:extLst>
          </p:cNvPr>
          <p:cNvPicPr>
            <a:picLocks noChangeAspect="1"/>
          </p:cNvPicPr>
          <p:nvPr/>
        </p:nvPicPr>
        <p:blipFill rotWithShape="1">
          <a:blip r:embed="rId4" cstate="print"/>
          <a:srcRect b="18858"/>
          <a:stretch/>
        </p:blipFill>
        <p:spPr>
          <a:xfrm>
            <a:off x="385734" y="432065"/>
            <a:ext cx="1621970" cy="1645121"/>
          </a:xfrm>
          <a:prstGeom prst="rect">
            <a:avLst/>
          </a:prstGeom>
        </p:spPr>
      </p:pic>
    </p:spTree>
    <p:extLst>
      <p:ext uri="{BB962C8B-B14F-4D97-AF65-F5344CB8AC3E}">
        <p14:creationId xmlns:p14="http://schemas.microsoft.com/office/powerpoint/2010/main" xmlns="" val="20534767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88058"/>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9FEB54DE-4AEF-4C74-9518-B48BE8734B45}"/>
              </a:ext>
            </a:extLst>
          </p:cNvPr>
          <p:cNvSpPr/>
          <p:nvPr/>
        </p:nvSpPr>
        <p:spPr>
          <a:xfrm>
            <a:off x="2186610" y="432065"/>
            <a:ext cx="6571656" cy="1635475"/>
          </a:xfrm>
          <a:prstGeom prst="rect">
            <a:avLst/>
          </a:prstGeom>
          <a:solidFill>
            <a:srgbClr val="286854"/>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CA"/>
          </a:p>
        </p:txBody>
      </p:sp>
      <p:sp>
        <p:nvSpPr>
          <p:cNvPr id="2" name="Titre 1">
            <a:extLst>
              <a:ext uri="{FF2B5EF4-FFF2-40B4-BE49-F238E27FC236}">
                <a16:creationId xmlns:a16="http://schemas.microsoft.com/office/drawing/2014/main" xmlns="" id="{953389FF-0052-4E0F-AC71-185DEA0DA89D}"/>
              </a:ext>
            </a:extLst>
          </p:cNvPr>
          <p:cNvSpPr>
            <a:spLocks noGrp="1"/>
          </p:cNvSpPr>
          <p:nvPr>
            <p:ph type="title"/>
          </p:nvPr>
        </p:nvSpPr>
        <p:spPr>
          <a:xfrm>
            <a:off x="2627784" y="740600"/>
            <a:ext cx="6130481" cy="1143000"/>
          </a:xfrm>
        </p:spPr>
        <p:txBody>
          <a:bodyPr>
            <a:normAutofit fontScale="90000"/>
          </a:bodyPr>
          <a:lstStyle/>
          <a:p>
            <a:pPr algn="r"/>
            <a:r>
              <a:rPr lang="fr-CA" sz="3200" dirty="0">
                <a:solidFill>
                  <a:srgbClr val="FFC000"/>
                </a:solidFill>
              </a:rPr>
              <a:t>Comment et pourquoi </a:t>
            </a:r>
            <a:br>
              <a:rPr lang="fr-CA" sz="3200" dirty="0">
                <a:solidFill>
                  <a:srgbClr val="FFC000"/>
                </a:solidFill>
              </a:rPr>
            </a:br>
            <a:r>
              <a:rPr lang="fr-CA" sz="3200" dirty="0">
                <a:solidFill>
                  <a:srgbClr val="FFC000"/>
                </a:solidFill>
              </a:rPr>
              <a:t>l’Église est née?</a:t>
            </a:r>
            <a:r>
              <a:rPr lang="fr-CA" sz="3200" dirty="0">
                <a:solidFill>
                  <a:schemeClr val="bg1"/>
                </a:solidFill>
              </a:rPr>
              <a:t/>
            </a:r>
            <a:br>
              <a:rPr lang="fr-CA" sz="3200" dirty="0">
                <a:solidFill>
                  <a:schemeClr val="bg1"/>
                </a:solidFill>
              </a:rPr>
            </a:br>
            <a:r>
              <a:rPr lang="fr-CA" sz="3200" dirty="0">
                <a:solidFill>
                  <a:schemeClr val="bg1"/>
                </a:solidFill>
              </a:rPr>
              <a:t>L’expérience des premiers chrétiens</a:t>
            </a:r>
          </a:p>
        </p:txBody>
      </p:sp>
      <p:sp>
        <p:nvSpPr>
          <p:cNvPr id="7" name="Rectangle 6">
            <a:extLst>
              <a:ext uri="{FF2B5EF4-FFF2-40B4-BE49-F238E27FC236}">
                <a16:creationId xmlns:a16="http://schemas.microsoft.com/office/drawing/2014/main" xmlns="" id="{1FA36045-745B-459F-B962-FCCC954F5419}"/>
              </a:ext>
            </a:extLst>
          </p:cNvPr>
          <p:cNvSpPr/>
          <p:nvPr/>
        </p:nvSpPr>
        <p:spPr>
          <a:xfrm>
            <a:off x="385735" y="2192136"/>
            <a:ext cx="8372530" cy="445631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sz="2200" b="1" baseline="30000" dirty="0">
                <a:solidFill>
                  <a:schemeClr val="tx1"/>
                </a:solidFill>
                <a:latin typeface="Avenir Next LT Pro" panose="020B0504020202020204" pitchFamily="34" charset="0"/>
              </a:rPr>
              <a:t>42</a:t>
            </a:r>
            <a:r>
              <a:rPr lang="fr-FR" sz="2200" dirty="0">
                <a:solidFill>
                  <a:schemeClr val="tx1"/>
                </a:solidFill>
                <a:latin typeface="Avenir Next LT Pro" panose="020B0504020202020204" pitchFamily="34" charset="0"/>
              </a:rPr>
              <a:t> Ils étaient assidus à l’enseignement des Apôtres et à la communion fraternelle, à la fraction du pain et aux prières. </a:t>
            </a:r>
            <a:r>
              <a:rPr lang="fr-FR" sz="2200" b="1" baseline="30000" dirty="0">
                <a:solidFill>
                  <a:schemeClr val="tx1"/>
                </a:solidFill>
                <a:latin typeface="Avenir Next LT Pro" panose="020B0504020202020204" pitchFamily="34" charset="0"/>
              </a:rPr>
              <a:t>43</a:t>
            </a:r>
            <a:r>
              <a:rPr lang="fr-FR" sz="2200" dirty="0">
                <a:solidFill>
                  <a:schemeClr val="tx1"/>
                </a:solidFill>
                <a:latin typeface="Avenir Next LT Pro" panose="020B0504020202020204" pitchFamily="34" charset="0"/>
              </a:rPr>
              <a:t> La crainte de Dieu était dans tous les cœurs à la vue des nombreux prodiges et signes accomplis par les Apôtres. </a:t>
            </a:r>
            <a:r>
              <a:rPr lang="fr-FR" sz="2200" b="1" baseline="30000" dirty="0">
                <a:solidFill>
                  <a:schemeClr val="tx1"/>
                </a:solidFill>
                <a:latin typeface="Avenir Next LT Pro" panose="020B0504020202020204" pitchFamily="34" charset="0"/>
              </a:rPr>
              <a:t>44 </a:t>
            </a:r>
            <a:r>
              <a:rPr lang="fr-FR" sz="2200" dirty="0">
                <a:solidFill>
                  <a:schemeClr val="tx1"/>
                </a:solidFill>
                <a:latin typeface="Avenir Next LT Pro" panose="020B0504020202020204" pitchFamily="34" charset="0"/>
              </a:rPr>
              <a:t>Tous les croyants vivaient ensemble, et ils avaient tout en commun ; </a:t>
            </a:r>
            <a:r>
              <a:rPr lang="fr-FR" sz="2200" b="1" baseline="30000" dirty="0">
                <a:solidFill>
                  <a:schemeClr val="tx1"/>
                </a:solidFill>
                <a:latin typeface="Avenir Next LT Pro" panose="020B0504020202020204" pitchFamily="34" charset="0"/>
              </a:rPr>
              <a:t>45</a:t>
            </a:r>
            <a:r>
              <a:rPr lang="fr-FR" sz="2200" dirty="0">
                <a:solidFill>
                  <a:schemeClr val="tx1"/>
                </a:solidFill>
                <a:latin typeface="Avenir Next LT Pro" panose="020B0504020202020204" pitchFamily="34" charset="0"/>
              </a:rPr>
              <a:t> ils vendaient leurs biens et leurs possessions, et ils en partageaient le produit entre tous en fonction des besoins de chacun. </a:t>
            </a:r>
            <a:r>
              <a:rPr lang="fr-FR" sz="2200" b="1" baseline="30000" dirty="0">
                <a:solidFill>
                  <a:schemeClr val="tx1"/>
                </a:solidFill>
                <a:latin typeface="Avenir Next LT Pro" panose="020B0504020202020204" pitchFamily="34" charset="0"/>
              </a:rPr>
              <a:t>46 </a:t>
            </a:r>
            <a:r>
              <a:rPr lang="fr-FR" sz="2200" dirty="0">
                <a:solidFill>
                  <a:schemeClr val="tx1"/>
                </a:solidFill>
                <a:latin typeface="Avenir Next LT Pro" panose="020B0504020202020204" pitchFamily="34" charset="0"/>
              </a:rPr>
              <a:t>Chaque jour, d’un même cœur, ils fréquentaient assidûment le Temple, ils rompaient le pain dans les maisons, ils prenaient leurs repas avec allégresse et simplicité de cœur; </a:t>
            </a:r>
            <a:r>
              <a:rPr lang="fr-FR" sz="2200" b="1" baseline="30000" dirty="0">
                <a:solidFill>
                  <a:schemeClr val="tx1"/>
                </a:solidFill>
                <a:latin typeface="Avenir Next LT Pro" panose="020B0504020202020204" pitchFamily="34" charset="0"/>
              </a:rPr>
              <a:t>47</a:t>
            </a:r>
            <a:r>
              <a:rPr lang="fr-FR" sz="2200" dirty="0">
                <a:solidFill>
                  <a:schemeClr val="tx1"/>
                </a:solidFill>
                <a:latin typeface="Avenir Next LT Pro" panose="020B0504020202020204" pitchFamily="34" charset="0"/>
              </a:rPr>
              <a:t> ils louaient Dieu et avaient la faveur du peuple tout entier. Chaque jour, le Seigneur leur adjoignait ceux qui allaient être sauvés.» (</a:t>
            </a:r>
            <a:r>
              <a:rPr lang="fr-FR" sz="2200" dirty="0" err="1">
                <a:solidFill>
                  <a:schemeClr val="tx1"/>
                </a:solidFill>
                <a:latin typeface="Avenir Next LT Pro" panose="020B0504020202020204" pitchFamily="34" charset="0"/>
              </a:rPr>
              <a:t>Ac</a:t>
            </a:r>
            <a:r>
              <a:rPr lang="fr-FR" sz="2200" dirty="0">
                <a:solidFill>
                  <a:schemeClr val="tx1"/>
                </a:solidFill>
                <a:latin typeface="Avenir Next LT Pro" panose="020B0504020202020204" pitchFamily="34" charset="0"/>
              </a:rPr>
              <a:t> 2, 41-47)</a:t>
            </a:r>
            <a:endParaRPr lang="fr-FR" sz="2200" dirty="0">
              <a:solidFill>
                <a:schemeClr val="accent1">
                  <a:lumMod val="75000"/>
                </a:schemeClr>
              </a:solidFill>
              <a:latin typeface="Avenir Next LT Pro" panose="020B0504020202020204" pitchFamily="34" charset="0"/>
            </a:endParaRPr>
          </a:p>
        </p:txBody>
      </p:sp>
      <p:pic>
        <p:nvPicPr>
          <p:cNvPr id="3" name="Image 2">
            <a:extLst>
              <a:ext uri="{FF2B5EF4-FFF2-40B4-BE49-F238E27FC236}">
                <a16:creationId xmlns:a16="http://schemas.microsoft.com/office/drawing/2014/main" xmlns="" id="{CB53C960-AB7D-4465-9538-18DED2A90C2B}"/>
              </a:ext>
            </a:extLst>
          </p:cNvPr>
          <p:cNvPicPr>
            <a:picLocks noChangeAspect="1"/>
          </p:cNvPicPr>
          <p:nvPr/>
        </p:nvPicPr>
        <p:blipFill>
          <a:blip r:embed="rId3" cstate="print"/>
          <a:stretch>
            <a:fillRect/>
          </a:stretch>
        </p:blipFill>
        <p:spPr>
          <a:xfrm>
            <a:off x="385735" y="421477"/>
            <a:ext cx="1621677" cy="1646063"/>
          </a:xfrm>
          <a:prstGeom prst="rect">
            <a:avLst/>
          </a:prstGeom>
        </p:spPr>
      </p:pic>
    </p:spTree>
    <p:extLst>
      <p:ext uri="{BB962C8B-B14F-4D97-AF65-F5344CB8AC3E}">
        <p14:creationId xmlns:p14="http://schemas.microsoft.com/office/powerpoint/2010/main" xmlns="" val="29687103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88058"/>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9FEB54DE-4AEF-4C74-9518-B48BE8734B45}"/>
              </a:ext>
            </a:extLst>
          </p:cNvPr>
          <p:cNvSpPr/>
          <p:nvPr/>
        </p:nvSpPr>
        <p:spPr>
          <a:xfrm>
            <a:off x="2146852" y="430945"/>
            <a:ext cx="6611413" cy="1635475"/>
          </a:xfrm>
          <a:prstGeom prst="rect">
            <a:avLst/>
          </a:prstGeom>
          <a:solidFill>
            <a:srgbClr val="286854"/>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CA"/>
          </a:p>
        </p:txBody>
      </p:sp>
      <p:sp>
        <p:nvSpPr>
          <p:cNvPr id="2" name="Titre 1">
            <a:extLst>
              <a:ext uri="{FF2B5EF4-FFF2-40B4-BE49-F238E27FC236}">
                <a16:creationId xmlns:a16="http://schemas.microsoft.com/office/drawing/2014/main" xmlns="" id="{953389FF-0052-4E0F-AC71-185DEA0DA89D}"/>
              </a:ext>
            </a:extLst>
          </p:cNvPr>
          <p:cNvSpPr>
            <a:spLocks noGrp="1"/>
          </p:cNvSpPr>
          <p:nvPr>
            <p:ph type="title"/>
          </p:nvPr>
        </p:nvSpPr>
        <p:spPr>
          <a:xfrm>
            <a:off x="2627784" y="740600"/>
            <a:ext cx="6130481" cy="1143000"/>
          </a:xfrm>
        </p:spPr>
        <p:txBody>
          <a:bodyPr>
            <a:normAutofit fontScale="90000"/>
          </a:bodyPr>
          <a:lstStyle/>
          <a:p>
            <a:pPr algn="r"/>
            <a:r>
              <a:rPr lang="fr-CA" sz="3200" dirty="0">
                <a:solidFill>
                  <a:srgbClr val="FFC000"/>
                </a:solidFill>
              </a:rPr>
              <a:t>Comment et pourquoi </a:t>
            </a:r>
            <a:br>
              <a:rPr lang="fr-CA" sz="3200" dirty="0">
                <a:solidFill>
                  <a:srgbClr val="FFC000"/>
                </a:solidFill>
              </a:rPr>
            </a:br>
            <a:r>
              <a:rPr lang="fr-CA" sz="3200" dirty="0">
                <a:solidFill>
                  <a:srgbClr val="FFC000"/>
                </a:solidFill>
              </a:rPr>
              <a:t>l’Église est née?</a:t>
            </a:r>
            <a:br>
              <a:rPr lang="fr-CA" sz="3200" dirty="0">
                <a:solidFill>
                  <a:srgbClr val="FFC000"/>
                </a:solidFill>
              </a:rPr>
            </a:br>
            <a:r>
              <a:rPr lang="fr-CA" sz="3200" dirty="0">
                <a:solidFill>
                  <a:schemeClr val="bg1"/>
                </a:solidFill>
              </a:rPr>
              <a:t>L’expérience des premiers chrétiens</a:t>
            </a:r>
          </a:p>
        </p:txBody>
      </p:sp>
      <p:sp>
        <p:nvSpPr>
          <p:cNvPr id="7" name="Rectangle 6">
            <a:extLst>
              <a:ext uri="{FF2B5EF4-FFF2-40B4-BE49-F238E27FC236}">
                <a16:creationId xmlns:a16="http://schemas.microsoft.com/office/drawing/2014/main" xmlns="" id="{1FA36045-745B-459F-B962-FCCC954F5419}"/>
              </a:ext>
            </a:extLst>
          </p:cNvPr>
          <p:cNvSpPr/>
          <p:nvPr/>
        </p:nvSpPr>
        <p:spPr>
          <a:xfrm>
            <a:off x="385735" y="2192136"/>
            <a:ext cx="8372530" cy="445631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baseline="30000" dirty="0">
                <a:solidFill>
                  <a:schemeClr val="tx1"/>
                </a:solidFill>
                <a:latin typeface="Avenir Next LT Pro" panose="020B0504020202020204" pitchFamily="34" charset="0"/>
              </a:rPr>
              <a:t>41</a:t>
            </a:r>
            <a:r>
              <a:rPr lang="fr-FR" sz="2000" dirty="0">
                <a:solidFill>
                  <a:schemeClr val="tx1"/>
                </a:solidFill>
                <a:latin typeface="Avenir Next LT Pro" panose="020B0504020202020204" pitchFamily="34" charset="0"/>
              </a:rPr>
              <a:t> Alors, ceux qui avaient accueilli la parole de Pierre furent baptisés. Ce jour-là, environ trois mille personnes se joignirent à eux. </a:t>
            </a:r>
            <a:r>
              <a:rPr lang="fr-FR" sz="2000" b="1" baseline="30000" dirty="0">
                <a:solidFill>
                  <a:schemeClr val="tx1"/>
                </a:solidFill>
                <a:latin typeface="Avenir Next LT Pro" panose="020B0504020202020204" pitchFamily="34" charset="0"/>
              </a:rPr>
              <a:t>42</a:t>
            </a:r>
            <a:r>
              <a:rPr lang="fr-FR" sz="2000" dirty="0">
                <a:solidFill>
                  <a:schemeClr val="tx1"/>
                </a:solidFill>
                <a:latin typeface="Avenir Next LT Pro" panose="020B0504020202020204" pitchFamily="34" charset="0"/>
              </a:rPr>
              <a:t> Ils étaient </a:t>
            </a:r>
            <a:r>
              <a:rPr lang="fr-FR" sz="2000" b="1" dirty="0">
                <a:solidFill>
                  <a:schemeClr val="tx1"/>
                </a:solidFill>
                <a:latin typeface="Avenir Next LT Pro" panose="020B0504020202020204" pitchFamily="34" charset="0"/>
              </a:rPr>
              <a:t>assidus à l’enseignement des Apôtres </a:t>
            </a:r>
            <a:r>
              <a:rPr lang="fr-FR" sz="2000" dirty="0">
                <a:solidFill>
                  <a:schemeClr val="tx1"/>
                </a:solidFill>
                <a:latin typeface="Avenir Next LT Pro" panose="020B0504020202020204" pitchFamily="34" charset="0"/>
              </a:rPr>
              <a:t>et à la </a:t>
            </a:r>
            <a:r>
              <a:rPr lang="fr-FR" sz="2000" b="1" dirty="0">
                <a:solidFill>
                  <a:schemeClr val="tx1"/>
                </a:solidFill>
                <a:latin typeface="Avenir Next LT Pro" panose="020B0504020202020204" pitchFamily="34" charset="0"/>
              </a:rPr>
              <a:t>communion fraternelle</a:t>
            </a:r>
            <a:r>
              <a:rPr lang="fr-FR" sz="2000" dirty="0">
                <a:solidFill>
                  <a:schemeClr val="tx1"/>
                </a:solidFill>
                <a:latin typeface="Avenir Next LT Pro" panose="020B0504020202020204" pitchFamily="34" charset="0"/>
              </a:rPr>
              <a:t>, </a:t>
            </a:r>
            <a:r>
              <a:rPr lang="fr-FR" sz="2000" b="1" dirty="0">
                <a:solidFill>
                  <a:schemeClr val="tx1"/>
                </a:solidFill>
                <a:latin typeface="Avenir Next LT Pro" panose="020B0504020202020204" pitchFamily="34" charset="0"/>
              </a:rPr>
              <a:t>à la fraction du pain et aux prières</a:t>
            </a:r>
            <a:r>
              <a:rPr lang="fr-FR" sz="2000" dirty="0">
                <a:solidFill>
                  <a:schemeClr val="tx1"/>
                </a:solidFill>
                <a:latin typeface="Avenir Next LT Pro" panose="020B0504020202020204" pitchFamily="34" charset="0"/>
              </a:rPr>
              <a:t>. </a:t>
            </a:r>
            <a:r>
              <a:rPr lang="fr-FR" sz="2000" b="1" baseline="30000" dirty="0">
                <a:solidFill>
                  <a:schemeClr val="tx1"/>
                </a:solidFill>
                <a:latin typeface="Avenir Next LT Pro" panose="020B0504020202020204" pitchFamily="34" charset="0"/>
              </a:rPr>
              <a:t>43</a:t>
            </a:r>
            <a:r>
              <a:rPr lang="fr-FR" sz="2000" dirty="0">
                <a:solidFill>
                  <a:schemeClr val="tx1"/>
                </a:solidFill>
                <a:latin typeface="Avenir Next LT Pro" panose="020B0504020202020204" pitchFamily="34" charset="0"/>
              </a:rPr>
              <a:t> La crainte de Dieu était dans tous les cœurs à la vue des nombreux prodiges et signes accomplis par les Apôtres. </a:t>
            </a:r>
            <a:r>
              <a:rPr lang="fr-FR" sz="2000" b="1" baseline="30000" dirty="0">
                <a:solidFill>
                  <a:schemeClr val="tx1"/>
                </a:solidFill>
                <a:latin typeface="Avenir Next LT Pro" panose="020B0504020202020204" pitchFamily="34" charset="0"/>
              </a:rPr>
              <a:t>44 </a:t>
            </a:r>
            <a:r>
              <a:rPr lang="fr-FR" sz="2000" dirty="0">
                <a:solidFill>
                  <a:schemeClr val="tx1"/>
                </a:solidFill>
                <a:latin typeface="Avenir Next LT Pro" panose="020B0504020202020204" pitchFamily="34" charset="0"/>
              </a:rPr>
              <a:t>Tous les croyants vivaient </a:t>
            </a:r>
            <a:r>
              <a:rPr lang="fr-FR" sz="2000" b="1" dirty="0">
                <a:solidFill>
                  <a:schemeClr val="tx1"/>
                </a:solidFill>
                <a:latin typeface="Avenir Next LT Pro" panose="020B0504020202020204" pitchFamily="34" charset="0"/>
              </a:rPr>
              <a:t>ensemble</a:t>
            </a:r>
            <a:r>
              <a:rPr lang="fr-FR" sz="2000" dirty="0">
                <a:solidFill>
                  <a:schemeClr val="tx1"/>
                </a:solidFill>
                <a:latin typeface="Avenir Next LT Pro" panose="020B0504020202020204" pitchFamily="34" charset="0"/>
              </a:rPr>
              <a:t>, et ils avaient </a:t>
            </a:r>
            <a:r>
              <a:rPr lang="fr-FR" sz="2000" b="1" dirty="0">
                <a:solidFill>
                  <a:schemeClr val="tx1"/>
                </a:solidFill>
                <a:latin typeface="Avenir Next LT Pro" panose="020B0504020202020204" pitchFamily="34" charset="0"/>
              </a:rPr>
              <a:t>tout en commun </a:t>
            </a:r>
            <a:r>
              <a:rPr lang="fr-FR" sz="2000" dirty="0">
                <a:solidFill>
                  <a:schemeClr val="tx1"/>
                </a:solidFill>
                <a:latin typeface="Avenir Next LT Pro" panose="020B0504020202020204" pitchFamily="34" charset="0"/>
              </a:rPr>
              <a:t>; </a:t>
            </a:r>
            <a:r>
              <a:rPr lang="fr-FR" sz="2000" b="1" baseline="30000" dirty="0">
                <a:solidFill>
                  <a:schemeClr val="tx1"/>
                </a:solidFill>
                <a:latin typeface="Avenir Next LT Pro" panose="020B0504020202020204" pitchFamily="34" charset="0"/>
              </a:rPr>
              <a:t>45</a:t>
            </a:r>
            <a:r>
              <a:rPr lang="fr-FR" sz="2000" dirty="0">
                <a:solidFill>
                  <a:schemeClr val="tx1"/>
                </a:solidFill>
                <a:latin typeface="Avenir Next LT Pro" panose="020B0504020202020204" pitchFamily="34" charset="0"/>
              </a:rPr>
              <a:t> ils vendaient leurs biens et leurs possessions, et ils en </a:t>
            </a:r>
            <a:r>
              <a:rPr lang="fr-FR" sz="2000" b="1" dirty="0">
                <a:solidFill>
                  <a:schemeClr val="tx1"/>
                </a:solidFill>
                <a:latin typeface="Avenir Next LT Pro" panose="020B0504020202020204" pitchFamily="34" charset="0"/>
              </a:rPr>
              <a:t>partageaient le produit entre tous en fonction des besoins de chacun</a:t>
            </a:r>
            <a:r>
              <a:rPr lang="fr-FR" sz="2000" dirty="0">
                <a:solidFill>
                  <a:schemeClr val="tx1"/>
                </a:solidFill>
                <a:latin typeface="Avenir Next LT Pro" panose="020B0504020202020204" pitchFamily="34" charset="0"/>
              </a:rPr>
              <a:t>. </a:t>
            </a:r>
            <a:r>
              <a:rPr lang="fr-FR" sz="2000" b="1" baseline="30000" dirty="0">
                <a:solidFill>
                  <a:schemeClr val="tx1"/>
                </a:solidFill>
                <a:latin typeface="Avenir Next LT Pro" panose="020B0504020202020204" pitchFamily="34" charset="0"/>
              </a:rPr>
              <a:t>46 </a:t>
            </a:r>
            <a:r>
              <a:rPr lang="fr-FR" sz="2000" dirty="0">
                <a:solidFill>
                  <a:schemeClr val="tx1"/>
                </a:solidFill>
                <a:latin typeface="Avenir Next LT Pro" panose="020B0504020202020204" pitchFamily="34" charset="0"/>
              </a:rPr>
              <a:t>Chaque jour, d’un même cœur, ils </a:t>
            </a:r>
            <a:r>
              <a:rPr lang="fr-FR" sz="2000" b="1" dirty="0">
                <a:solidFill>
                  <a:schemeClr val="tx1"/>
                </a:solidFill>
                <a:latin typeface="Avenir Next LT Pro" panose="020B0504020202020204" pitchFamily="34" charset="0"/>
              </a:rPr>
              <a:t>fréquentaient assidûment le Temple</a:t>
            </a:r>
            <a:r>
              <a:rPr lang="fr-FR" sz="2000" dirty="0">
                <a:solidFill>
                  <a:schemeClr val="tx1"/>
                </a:solidFill>
                <a:latin typeface="Avenir Next LT Pro" panose="020B0504020202020204" pitchFamily="34" charset="0"/>
              </a:rPr>
              <a:t>, ils </a:t>
            </a:r>
            <a:r>
              <a:rPr lang="fr-FR" sz="2000" b="1" dirty="0">
                <a:solidFill>
                  <a:schemeClr val="tx1"/>
                </a:solidFill>
                <a:latin typeface="Avenir Next LT Pro" panose="020B0504020202020204" pitchFamily="34" charset="0"/>
              </a:rPr>
              <a:t>rompaient le pain dans les maisons</a:t>
            </a:r>
            <a:r>
              <a:rPr lang="fr-FR" sz="2000" dirty="0">
                <a:solidFill>
                  <a:schemeClr val="tx1"/>
                </a:solidFill>
                <a:latin typeface="Avenir Next LT Pro" panose="020B0504020202020204" pitchFamily="34" charset="0"/>
              </a:rPr>
              <a:t>, ils </a:t>
            </a:r>
            <a:r>
              <a:rPr lang="fr-FR" sz="2000" b="1" dirty="0">
                <a:solidFill>
                  <a:schemeClr val="tx1"/>
                </a:solidFill>
                <a:latin typeface="Avenir Next LT Pro" panose="020B0504020202020204" pitchFamily="34" charset="0"/>
              </a:rPr>
              <a:t>prenaient leurs repas </a:t>
            </a:r>
            <a:r>
              <a:rPr lang="fr-FR" sz="2000" dirty="0">
                <a:solidFill>
                  <a:schemeClr val="tx1"/>
                </a:solidFill>
                <a:latin typeface="Avenir Next LT Pro" panose="020B0504020202020204" pitchFamily="34" charset="0"/>
              </a:rPr>
              <a:t>avec allégresse et simplicité de cœur ; </a:t>
            </a:r>
            <a:r>
              <a:rPr lang="fr-FR" sz="2000" b="1" baseline="30000" dirty="0">
                <a:solidFill>
                  <a:schemeClr val="tx1"/>
                </a:solidFill>
                <a:latin typeface="Avenir Next LT Pro" panose="020B0504020202020204" pitchFamily="34" charset="0"/>
              </a:rPr>
              <a:t>47</a:t>
            </a:r>
            <a:r>
              <a:rPr lang="fr-FR" sz="2000" dirty="0">
                <a:solidFill>
                  <a:schemeClr val="tx1"/>
                </a:solidFill>
                <a:latin typeface="Avenir Next LT Pro" panose="020B0504020202020204" pitchFamily="34" charset="0"/>
              </a:rPr>
              <a:t> ils </a:t>
            </a:r>
            <a:r>
              <a:rPr lang="fr-FR" sz="2000" b="1" dirty="0">
                <a:solidFill>
                  <a:schemeClr val="tx1"/>
                </a:solidFill>
                <a:latin typeface="Avenir Next LT Pro" panose="020B0504020202020204" pitchFamily="34" charset="0"/>
              </a:rPr>
              <a:t>louaient Dieu </a:t>
            </a:r>
            <a:r>
              <a:rPr lang="fr-FR" sz="2000" dirty="0">
                <a:solidFill>
                  <a:schemeClr val="tx1"/>
                </a:solidFill>
                <a:latin typeface="Avenir Next LT Pro" panose="020B0504020202020204" pitchFamily="34" charset="0"/>
              </a:rPr>
              <a:t>et avaient la faveur du peuple tout entier. Chaque jour, le Seigneur leur adjoignait ceux qui allaient être sauvés.» (</a:t>
            </a:r>
            <a:r>
              <a:rPr lang="fr-FR" sz="2000" dirty="0" err="1">
                <a:solidFill>
                  <a:schemeClr val="tx1"/>
                </a:solidFill>
                <a:latin typeface="Avenir Next LT Pro" panose="020B0504020202020204" pitchFamily="34" charset="0"/>
              </a:rPr>
              <a:t>Ac</a:t>
            </a:r>
            <a:r>
              <a:rPr lang="fr-FR" sz="2000" dirty="0">
                <a:solidFill>
                  <a:schemeClr val="tx1"/>
                </a:solidFill>
                <a:latin typeface="Avenir Next LT Pro" panose="020B0504020202020204" pitchFamily="34" charset="0"/>
              </a:rPr>
              <a:t> 2, 41-47)</a:t>
            </a:r>
            <a:endParaRPr lang="fr-FR" sz="1700" dirty="0">
              <a:solidFill>
                <a:schemeClr val="accent1">
                  <a:lumMod val="75000"/>
                </a:schemeClr>
              </a:solidFill>
              <a:latin typeface="Avenir Next LT Pro" panose="020B0504020202020204" pitchFamily="34" charset="0"/>
            </a:endParaRPr>
          </a:p>
        </p:txBody>
      </p:sp>
      <p:sp>
        <p:nvSpPr>
          <p:cNvPr id="4" name="Bulle narrative : rectangle à coins arrondis 3">
            <a:extLst>
              <a:ext uri="{FF2B5EF4-FFF2-40B4-BE49-F238E27FC236}">
                <a16:creationId xmlns:a16="http://schemas.microsoft.com/office/drawing/2014/main" xmlns="" id="{28C2E8C0-5FFE-4D52-9866-2EF483E734F7}"/>
              </a:ext>
            </a:extLst>
          </p:cNvPr>
          <p:cNvSpPr/>
          <p:nvPr/>
        </p:nvSpPr>
        <p:spPr>
          <a:xfrm>
            <a:off x="4683934" y="971550"/>
            <a:ext cx="3393266" cy="1882161"/>
          </a:xfrm>
          <a:prstGeom prst="wedgeRoundRectCallout">
            <a:avLst>
              <a:gd name="adj1" fmla="val 38550"/>
              <a:gd name="adj2" fmla="val 73674"/>
              <a:gd name="adj3" fmla="val 16667"/>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b="1" dirty="0">
                <a:solidFill>
                  <a:schemeClr val="accent4">
                    <a:lumMod val="60000"/>
                    <a:lumOff val="40000"/>
                  </a:schemeClr>
                </a:solidFill>
              </a:rPr>
              <a:t>Vivre la fraternité et la commune-union</a:t>
            </a:r>
            <a:r>
              <a:rPr lang="fr-CA" dirty="0"/>
              <a:t>: participer à un événement en Église, un café-rencontre, accepter une responsabilité avec d’autres, faire des visites d’amitié, etc.</a:t>
            </a:r>
          </a:p>
        </p:txBody>
      </p:sp>
      <p:sp>
        <p:nvSpPr>
          <p:cNvPr id="8" name="Bulle narrative : rectangle 7">
            <a:extLst>
              <a:ext uri="{FF2B5EF4-FFF2-40B4-BE49-F238E27FC236}">
                <a16:creationId xmlns:a16="http://schemas.microsoft.com/office/drawing/2014/main" xmlns="" id="{A6E33199-DEB3-4669-86D7-D294ECA35014}"/>
              </a:ext>
            </a:extLst>
          </p:cNvPr>
          <p:cNvSpPr/>
          <p:nvPr/>
        </p:nvSpPr>
        <p:spPr>
          <a:xfrm>
            <a:off x="3484967" y="3573143"/>
            <a:ext cx="5103032" cy="870270"/>
          </a:xfrm>
          <a:prstGeom prst="wedgeRectCallout">
            <a:avLst>
              <a:gd name="adj1" fmla="val -62863"/>
              <a:gd name="adj2" fmla="val -5363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b="1" dirty="0">
                <a:solidFill>
                  <a:schemeClr val="accent4">
                    <a:lumMod val="60000"/>
                    <a:lumOff val="40000"/>
                  </a:schemeClr>
                </a:solidFill>
              </a:rPr>
              <a:t>Vivre la communauté par la prière et la célébration</a:t>
            </a:r>
            <a:r>
              <a:rPr lang="fr-CA" dirty="0"/>
              <a:t>: participer à une messe ou une liturgie de la Parole, soirée de prière, baptême,  mariage, funérailles, etc.</a:t>
            </a:r>
          </a:p>
        </p:txBody>
      </p:sp>
      <p:sp>
        <p:nvSpPr>
          <p:cNvPr id="9" name="Bulle narrative : ronde 8">
            <a:extLst>
              <a:ext uri="{FF2B5EF4-FFF2-40B4-BE49-F238E27FC236}">
                <a16:creationId xmlns:a16="http://schemas.microsoft.com/office/drawing/2014/main" xmlns="" id="{A851F253-905D-47E0-8113-C9064B27638C}"/>
              </a:ext>
            </a:extLst>
          </p:cNvPr>
          <p:cNvSpPr/>
          <p:nvPr/>
        </p:nvSpPr>
        <p:spPr>
          <a:xfrm>
            <a:off x="4210050" y="4790461"/>
            <a:ext cx="4548215" cy="1889685"/>
          </a:xfrm>
          <a:prstGeom prst="wedgeEllipseCallout">
            <a:avLst>
              <a:gd name="adj1" fmla="val -69499"/>
              <a:gd name="adj2" fmla="val -4822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b="1" dirty="0">
                <a:solidFill>
                  <a:schemeClr val="accent4">
                    <a:lumMod val="60000"/>
                    <a:lumOff val="40000"/>
                  </a:schemeClr>
                </a:solidFill>
              </a:rPr>
              <a:t>Unir nos talents et nos efforts pour bâtir un monde plus juste et plus humain</a:t>
            </a:r>
            <a:r>
              <a:rPr lang="fr-CA" dirty="0"/>
              <a:t>: entraide, bénévolat, cuisine collective, etc.</a:t>
            </a:r>
          </a:p>
        </p:txBody>
      </p:sp>
      <p:pic>
        <p:nvPicPr>
          <p:cNvPr id="10" name="Image 9">
            <a:extLst>
              <a:ext uri="{FF2B5EF4-FFF2-40B4-BE49-F238E27FC236}">
                <a16:creationId xmlns:a16="http://schemas.microsoft.com/office/drawing/2014/main" xmlns="" id="{E9095AEA-414E-484D-8DED-CCE2899E2EA8}"/>
              </a:ext>
            </a:extLst>
          </p:cNvPr>
          <p:cNvPicPr>
            <a:picLocks noChangeAspect="1"/>
          </p:cNvPicPr>
          <p:nvPr/>
        </p:nvPicPr>
        <p:blipFill>
          <a:blip r:embed="rId3" cstate="print"/>
          <a:stretch>
            <a:fillRect/>
          </a:stretch>
        </p:blipFill>
        <p:spPr>
          <a:xfrm>
            <a:off x="385735" y="421477"/>
            <a:ext cx="1621677" cy="1646063"/>
          </a:xfrm>
          <a:prstGeom prst="rect">
            <a:avLst/>
          </a:prstGeom>
        </p:spPr>
      </p:pic>
      <p:sp>
        <p:nvSpPr>
          <p:cNvPr id="3" name="Bulle narrative : ronde 2">
            <a:extLst>
              <a:ext uri="{FF2B5EF4-FFF2-40B4-BE49-F238E27FC236}">
                <a16:creationId xmlns:a16="http://schemas.microsoft.com/office/drawing/2014/main" xmlns="" id="{72EEE3DA-5B5E-400E-A7C0-9F3E078DA51D}"/>
              </a:ext>
            </a:extLst>
          </p:cNvPr>
          <p:cNvSpPr/>
          <p:nvPr/>
        </p:nvSpPr>
        <p:spPr>
          <a:xfrm>
            <a:off x="385734" y="1222025"/>
            <a:ext cx="3617135" cy="1635475"/>
          </a:xfrm>
          <a:prstGeom prst="wedgeEllipseCallout">
            <a:avLst>
              <a:gd name="adj1" fmla="val 64041"/>
              <a:gd name="adj2" fmla="val 5440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b="1" dirty="0">
                <a:solidFill>
                  <a:schemeClr val="accent4">
                    <a:lumMod val="60000"/>
                    <a:lumOff val="40000"/>
                  </a:schemeClr>
                </a:solidFill>
              </a:rPr>
              <a:t>Nourrir sa foi : </a:t>
            </a:r>
            <a:r>
              <a:rPr lang="fr-CA" dirty="0"/>
              <a:t>vivre une catéchèse, participer à un ressourcement, entendre une homélie, lire la Bible, etc.</a:t>
            </a:r>
          </a:p>
        </p:txBody>
      </p:sp>
    </p:spTree>
    <p:extLst>
      <p:ext uri="{BB962C8B-B14F-4D97-AF65-F5344CB8AC3E}">
        <p14:creationId xmlns:p14="http://schemas.microsoft.com/office/powerpoint/2010/main" xmlns="" val="1667123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xmlns="" id="{D5394006-7863-465E-8CE8-2272BD082589}"/>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6172"/>
          <a:stretch/>
        </p:blipFill>
        <p:spPr>
          <a:xfrm>
            <a:off x="-18414" y="4324"/>
            <a:ext cx="4572000" cy="3248471"/>
          </a:xfrm>
          <a:prstGeom prst="rect">
            <a:avLst/>
          </a:prstGeom>
        </p:spPr>
      </p:pic>
      <p:pic>
        <p:nvPicPr>
          <p:cNvPr id="9" name="Image 8" descr="Une image contenant alimentation&#10;&#10;Description générée automatiquement">
            <a:extLst>
              <a:ext uri="{FF2B5EF4-FFF2-40B4-BE49-F238E27FC236}">
                <a16:creationId xmlns:a16="http://schemas.microsoft.com/office/drawing/2014/main" xmlns="" id="{73F1C796-B90A-42F5-B5FF-FFA3CE944DB7}"/>
              </a:ext>
            </a:extLst>
          </p:cNvPr>
          <p:cNvPicPr>
            <a:picLocks noChangeAspect="1"/>
          </p:cNvPicPr>
          <p:nvPr/>
        </p:nvPicPr>
        <p:blipFill rotWithShape="1">
          <a:blip r:embed="rId4" cstate="print"/>
          <a:srcRect r="11002" b="3"/>
          <a:stretch/>
        </p:blipFill>
        <p:spPr>
          <a:xfrm>
            <a:off x="4561794" y="-176195"/>
            <a:ext cx="4572000" cy="3428990"/>
          </a:xfrm>
          <a:prstGeom prst="rect">
            <a:avLst/>
          </a:prstGeom>
        </p:spPr>
      </p:pic>
      <p:pic>
        <p:nvPicPr>
          <p:cNvPr id="10" name="Image 9" descr="Une image contenant personne, gens, groupe, foule&#10;&#10;Description générée automatiquement">
            <a:extLst>
              <a:ext uri="{FF2B5EF4-FFF2-40B4-BE49-F238E27FC236}">
                <a16:creationId xmlns:a16="http://schemas.microsoft.com/office/drawing/2014/main" xmlns="" id="{672D8444-E1D5-462F-B57E-40A46D43369A}"/>
              </a:ext>
            </a:extLst>
          </p:cNvPr>
          <p:cNvPicPr>
            <a:picLocks noChangeAspect="1"/>
          </p:cNvPicPr>
          <p:nvPr/>
        </p:nvPicPr>
        <p:blipFill rotWithShape="1">
          <a:blip r:embed="rId5" cstate="print"/>
          <a:srcRect l="11000" r="2" b="2"/>
          <a:stretch/>
        </p:blipFill>
        <p:spPr>
          <a:xfrm>
            <a:off x="20" y="3429000"/>
            <a:ext cx="4571980" cy="3429000"/>
          </a:xfrm>
          <a:prstGeom prst="rect">
            <a:avLst/>
          </a:prstGeom>
        </p:spPr>
      </p:pic>
      <p:pic>
        <p:nvPicPr>
          <p:cNvPr id="6" name="Image 5" descr="Une image contenant personne, assis, femme, gens&#10;&#10;Description générée automatiquement">
            <a:extLst>
              <a:ext uri="{FF2B5EF4-FFF2-40B4-BE49-F238E27FC236}">
                <a16:creationId xmlns:a16="http://schemas.microsoft.com/office/drawing/2014/main" xmlns="" id="{C3E80289-F370-4B67-99B9-61B840C04838}"/>
              </a:ext>
            </a:extLst>
          </p:cNvPr>
          <p:cNvPicPr>
            <a:picLocks noChangeAspect="1"/>
          </p:cNvPicPr>
          <p:nvPr/>
        </p:nvPicPr>
        <p:blipFill rotWithShape="1">
          <a:blip r:embed="rId6" cstate="print"/>
          <a:srcRect l="3890" r="7112" b="2"/>
          <a:stretch/>
        </p:blipFill>
        <p:spPr>
          <a:xfrm>
            <a:off x="4571980" y="3438974"/>
            <a:ext cx="4572000" cy="3429000"/>
          </a:xfrm>
          <a:prstGeom prst="rect">
            <a:avLst/>
          </a:prstGeom>
        </p:spPr>
      </p:pic>
      <p:sp>
        <p:nvSpPr>
          <p:cNvPr id="50" name="Rectangle 49">
            <a:extLst>
              <a:ext uri="{FF2B5EF4-FFF2-40B4-BE49-F238E27FC236}">
                <a16:creationId xmlns:a16="http://schemas.microsoft.com/office/drawing/2014/main" xmlns="" id="{B497CCB5-5FC2-473C-AFCC-2430CEF1DF7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2885915" y="2164437"/>
            <a:ext cx="3372170" cy="252912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ame 51">
            <a:extLst>
              <a:ext uri="{FF2B5EF4-FFF2-40B4-BE49-F238E27FC236}">
                <a16:creationId xmlns:a16="http://schemas.microsoft.com/office/drawing/2014/main" xmlns="" id="{599C8C75-BFDF-44E7-A028-EEB5EDD588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2447277" y="1835459"/>
            <a:ext cx="4249446" cy="3187083"/>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re 1">
            <a:extLst>
              <a:ext uri="{FF2B5EF4-FFF2-40B4-BE49-F238E27FC236}">
                <a16:creationId xmlns:a16="http://schemas.microsoft.com/office/drawing/2014/main" xmlns="" id="{38670045-3D84-4664-B5E5-FC193CBDDF48}"/>
              </a:ext>
            </a:extLst>
          </p:cNvPr>
          <p:cNvSpPr>
            <a:spLocks noGrp="1"/>
          </p:cNvSpPr>
          <p:nvPr>
            <p:ph type="title"/>
          </p:nvPr>
        </p:nvSpPr>
        <p:spPr>
          <a:xfrm>
            <a:off x="2906190" y="2897989"/>
            <a:ext cx="3115882" cy="1345720"/>
          </a:xfrm>
          <a:noFill/>
        </p:spPr>
        <p:txBody>
          <a:bodyPr vert="horz" lIns="91440" tIns="45720" rIns="91440" bIns="45720" rtlCol="0" anchor="ctr">
            <a:normAutofit/>
          </a:bodyPr>
          <a:lstStyle/>
          <a:p>
            <a:pPr algn="ctr"/>
            <a:r>
              <a:rPr lang="en-US" sz="4000" b="1" kern="1200" dirty="0">
                <a:solidFill>
                  <a:srgbClr val="080808"/>
                </a:solidFill>
                <a:latin typeface="+mj-lt"/>
                <a:ea typeface="+mj-ea"/>
                <a:cs typeface="+mj-cs"/>
              </a:rPr>
              <a:t>L’Église </a:t>
            </a:r>
            <a:r>
              <a:rPr lang="en-US" sz="2800" b="1" kern="1200" dirty="0">
                <a:solidFill>
                  <a:srgbClr val="080808"/>
                </a:solidFill>
                <a:latin typeface="+mj-lt"/>
                <a:ea typeface="+mj-ea"/>
                <a:cs typeface="+mj-cs"/>
              </a:rPr>
              <a:t/>
            </a:r>
            <a:br>
              <a:rPr lang="en-US" sz="2800" b="1" kern="1200" dirty="0">
                <a:solidFill>
                  <a:srgbClr val="080808"/>
                </a:solidFill>
                <a:latin typeface="+mj-lt"/>
                <a:ea typeface="+mj-ea"/>
                <a:cs typeface="+mj-cs"/>
              </a:rPr>
            </a:br>
            <a:endParaRPr lang="en-US" sz="2800" b="1" kern="1200" dirty="0">
              <a:solidFill>
                <a:srgbClr val="080808"/>
              </a:solidFill>
              <a:latin typeface="+mj-lt"/>
              <a:ea typeface="+mj-ea"/>
              <a:cs typeface="+mj-cs"/>
            </a:endParaRPr>
          </a:p>
        </p:txBody>
      </p:sp>
      <p:sp>
        <p:nvSpPr>
          <p:cNvPr id="12" name="ZoneTexte 11">
            <a:extLst>
              <a:ext uri="{FF2B5EF4-FFF2-40B4-BE49-F238E27FC236}">
                <a16:creationId xmlns:a16="http://schemas.microsoft.com/office/drawing/2014/main" xmlns="" id="{9355E1B6-14B9-4C67-843A-6BBF60F322E6}"/>
              </a:ext>
            </a:extLst>
          </p:cNvPr>
          <p:cNvSpPr txBox="1"/>
          <p:nvPr/>
        </p:nvSpPr>
        <p:spPr>
          <a:xfrm>
            <a:off x="99261" y="156908"/>
            <a:ext cx="2948443" cy="1692771"/>
          </a:xfrm>
          <a:prstGeom prst="rect">
            <a:avLst/>
          </a:prstGeom>
          <a:solidFill>
            <a:srgbClr val="988058">
              <a:alpha val="60000"/>
            </a:srgbClr>
          </a:solidFill>
        </p:spPr>
        <p:txBody>
          <a:bodyPr wrap="square" rtlCol="0">
            <a:spAutoFit/>
          </a:bodyPr>
          <a:lstStyle/>
          <a:p>
            <a:r>
              <a:rPr lang="fr-CA" sz="2600" b="1" dirty="0">
                <a:solidFill>
                  <a:srgbClr val="DBD3FC"/>
                </a:solidFill>
              </a:rPr>
              <a:t>Une communauté de frères et de sœurs autour de Jésus</a:t>
            </a:r>
          </a:p>
        </p:txBody>
      </p:sp>
      <p:sp>
        <p:nvSpPr>
          <p:cNvPr id="19" name="ZoneTexte 18">
            <a:extLst>
              <a:ext uri="{FF2B5EF4-FFF2-40B4-BE49-F238E27FC236}">
                <a16:creationId xmlns:a16="http://schemas.microsoft.com/office/drawing/2014/main" xmlns="" id="{7CFFD695-127D-428F-9169-4860705A7C2B}"/>
              </a:ext>
            </a:extLst>
          </p:cNvPr>
          <p:cNvSpPr txBox="1"/>
          <p:nvPr/>
        </p:nvSpPr>
        <p:spPr>
          <a:xfrm>
            <a:off x="6095945" y="153458"/>
            <a:ext cx="2948443" cy="1292662"/>
          </a:xfrm>
          <a:prstGeom prst="rect">
            <a:avLst/>
          </a:prstGeom>
          <a:solidFill>
            <a:srgbClr val="988058">
              <a:alpha val="60000"/>
            </a:srgbClr>
          </a:solidFill>
        </p:spPr>
        <p:txBody>
          <a:bodyPr wrap="square" rtlCol="0">
            <a:spAutoFit/>
          </a:bodyPr>
          <a:lstStyle/>
          <a:p>
            <a:pPr algn="r"/>
            <a:r>
              <a:rPr lang="fr-CA" sz="2600" b="1" dirty="0">
                <a:solidFill>
                  <a:srgbClr val="DBD3FC"/>
                </a:solidFill>
              </a:rPr>
              <a:t>Une communauté engagée au service du monde</a:t>
            </a:r>
          </a:p>
        </p:txBody>
      </p:sp>
      <p:sp>
        <p:nvSpPr>
          <p:cNvPr id="21" name="ZoneTexte 20">
            <a:extLst>
              <a:ext uri="{FF2B5EF4-FFF2-40B4-BE49-F238E27FC236}">
                <a16:creationId xmlns:a16="http://schemas.microsoft.com/office/drawing/2014/main" xmlns="" id="{95BE9983-0526-4E45-8723-3056249EEC7F}"/>
              </a:ext>
            </a:extLst>
          </p:cNvPr>
          <p:cNvSpPr txBox="1"/>
          <p:nvPr/>
        </p:nvSpPr>
        <p:spPr>
          <a:xfrm>
            <a:off x="6096276" y="5516322"/>
            <a:ext cx="2948443" cy="1292662"/>
          </a:xfrm>
          <a:prstGeom prst="rect">
            <a:avLst/>
          </a:prstGeom>
          <a:solidFill>
            <a:srgbClr val="988058">
              <a:alpha val="60000"/>
            </a:srgbClr>
          </a:solidFill>
        </p:spPr>
        <p:txBody>
          <a:bodyPr wrap="square" rtlCol="0">
            <a:spAutoFit/>
          </a:bodyPr>
          <a:lstStyle/>
          <a:p>
            <a:pPr algn="r"/>
            <a:r>
              <a:rPr lang="fr-CA" sz="2600" b="1" dirty="0">
                <a:solidFill>
                  <a:srgbClr val="DBD3FC"/>
                </a:solidFill>
              </a:rPr>
              <a:t>Une communauté de foi rassemblée autour de l’Évangile</a:t>
            </a:r>
          </a:p>
        </p:txBody>
      </p:sp>
      <p:sp>
        <p:nvSpPr>
          <p:cNvPr id="22" name="ZoneTexte 21">
            <a:extLst>
              <a:ext uri="{FF2B5EF4-FFF2-40B4-BE49-F238E27FC236}">
                <a16:creationId xmlns:a16="http://schemas.microsoft.com/office/drawing/2014/main" xmlns="" id="{A44F7849-F9FD-4CA7-B5B8-EE327082A5F5}"/>
              </a:ext>
            </a:extLst>
          </p:cNvPr>
          <p:cNvSpPr txBox="1"/>
          <p:nvPr/>
        </p:nvSpPr>
        <p:spPr>
          <a:xfrm>
            <a:off x="99261" y="5058418"/>
            <a:ext cx="2948443" cy="1692771"/>
          </a:xfrm>
          <a:prstGeom prst="rect">
            <a:avLst/>
          </a:prstGeom>
          <a:solidFill>
            <a:srgbClr val="988058">
              <a:alpha val="60000"/>
            </a:srgbClr>
          </a:solidFill>
        </p:spPr>
        <p:txBody>
          <a:bodyPr wrap="square" rtlCol="0">
            <a:spAutoFit/>
          </a:bodyPr>
          <a:lstStyle/>
          <a:p>
            <a:r>
              <a:rPr lang="fr-CA" sz="2600" b="1" dirty="0">
                <a:solidFill>
                  <a:srgbClr val="DBD3FC"/>
                </a:solidFill>
              </a:rPr>
              <a:t>Une communauté rassemblée dans la prière et la célébration</a:t>
            </a:r>
          </a:p>
        </p:txBody>
      </p:sp>
      <p:sp>
        <p:nvSpPr>
          <p:cNvPr id="3" name="Bulle narrative : rectangle à coins arrondis 2">
            <a:extLst>
              <a:ext uri="{FF2B5EF4-FFF2-40B4-BE49-F238E27FC236}">
                <a16:creationId xmlns:a16="http://schemas.microsoft.com/office/drawing/2014/main" xmlns="" id="{F8D997CE-8FC4-4256-A2FE-2BC0C6C8A19F}"/>
              </a:ext>
            </a:extLst>
          </p:cNvPr>
          <p:cNvSpPr/>
          <p:nvPr/>
        </p:nvSpPr>
        <p:spPr>
          <a:xfrm>
            <a:off x="5524970" y="1456094"/>
            <a:ext cx="2208597" cy="1086482"/>
          </a:xfrm>
          <a:prstGeom prst="wedgeRoundRectCallout">
            <a:avLst>
              <a:gd name="adj1" fmla="val -74311"/>
              <a:gd name="adj2" fmla="val 92307"/>
              <a:gd name="adj3" fmla="val 16667"/>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4200" dirty="0"/>
              <a:t>Servir</a:t>
            </a:r>
          </a:p>
          <a:p>
            <a:pPr algn="ctr"/>
            <a:r>
              <a:rPr lang="fr-CA" sz="2200" dirty="0">
                <a:latin typeface="Bradley Hand ITC" panose="03070402050302030203" pitchFamily="66" charset="0"/>
              </a:rPr>
              <a:t>(engagement)</a:t>
            </a:r>
          </a:p>
        </p:txBody>
      </p:sp>
      <p:sp>
        <p:nvSpPr>
          <p:cNvPr id="4" name="Bulle narrative : rectangle à coins arrondis 3">
            <a:extLst>
              <a:ext uri="{FF2B5EF4-FFF2-40B4-BE49-F238E27FC236}">
                <a16:creationId xmlns:a16="http://schemas.microsoft.com/office/drawing/2014/main" xmlns="" id="{B3CE7694-F3E0-455F-8471-4E39930703D1}"/>
              </a:ext>
            </a:extLst>
          </p:cNvPr>
          <p:cNvSpPr/>
          <p:nvPr/>
        </p:nvSpPr>
        <p:spPr>
          <a:xfrm>
            <a:off x="1613351" y="1569313"/>
            <a:ext cx="2266950" cy="1345720"/>
          </a:xfrm>
          <a:prstGeom prst="wedgeRoundRectCallout">
            <a:avLst>
              <a:gd name="adj1" fmla="val 65605"/>
              <a:gd name="adj2" fmla="val 58254"/>
              <a:gd name="adj3" fmla="val 16667"/>
            </a:avLst>
          </a:prstGeom>
          <a:solidFill>
            <a:schemeClr val="accent6">
              <a:lumMod val="5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4200" dirty="0"/>
              <a:t>Partager</a:t>
            </a:r>
          </a:p>
          <a:p>
            <a:pPr algn="ctr"/>
            <a:r>
              <a:rPr lang="fr-CA" sz="2200" dirty="0">
                <a:latin typeface="Bradley Hand ITC" panose="03070402050302030203" pitchFamily="66" charset="0"/>
              </a:rPr>
              <a:t>(Fraternité)</a:t>
            </a:r>
          </a:p>
        </p:txBody>
      </p:sp>
      <p:sp>
        <p:nvSpPr>
          <p:cNvPr id="15" name="Bulle narrative : rectangle à coins arrondis 14">
            <a:extLst>
              <a:ext uri="{FF2B5EF4-FFF2-40B4-BE49-F238E27FC236}">
                <a16:creationId xmlns:a16="http://schemas.microsoft.com/office/drawing/2014/main" xmlns="" id="{88F0F39D-D99F-4456-AE55-739208A32415}"/>
              </a:ext>
            </a:extLst>
          </p:cNvPr>
          <p:cNvSpPr/>
          <p:nvPr/>
        </p:nvSpPr>
        <p:spPr>
          <a:xfrm>
            <a:off x="1953220" y="3746785"/>
            <a:ext cx="2038661" cy="1345720"/>
          </a:xfrm>
          <a:prstGeom prst="wedgeRoundRectCallout">
            <a:avLst>
              <a:gd name="adj1" fmla="val 66943"/>
              <a:gd name="adj2" fmla="val -50108"/>
              <a:gd name="adj3" fmla="val 16667"/>
            </a:avLst>
          </a:prstGeom>
          <a:solidFill>
            <a:srgbClr val="7030A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4200" dirty="0"/>
              <a:t>Prier</a:t>
            </a:r>
          </a:p>
          <a:p>
            <a:pPr algn="ctr"/>
            <a:r>
              <a:rPr lang="fr-CA" sz="2200" dirty="0">
                <a:latin typeface="Bradley Hand ITC" panose="03070402050302030203" pitchFamily="66" charset="0"/>
              </a:rPr>
              <a:t>(prière et célébration)</a:t>
            </a:r>
          </a:p>
        </p:txBody>
      </p:sp>
      <p:sp>
        <p:nvSpPr>
          <p:cNvPr id="16" name="Bulle narrative : rectangle à coins arrondis 15">
            <a:extLst>
              <a:ext uri="{FF2B5EF4-FFF2-40B4-BE49-F238E27FC236}">
                <a16:creationId xmlns:a16="http://schemas.microsoft.com/office/drawing/2014/main" xmlns="" id="{16371C0B-C5BC-4EC2-898F-2A3FDEE0B381}"/>
              </a:ext>
            </a:extLst>
          </p:cNvPr>
          <p:cNvSpPr/>
          <p:nvPr/>
        </p:nvSpPr>
        <p:spPr>
          <a:xfrm>
            <a:off x="6084138" y="3896739"/>
            <a:ext cx="2585890" cy="1345720"/>
          </a:xfrm>
          <a:prstGeom prst="wedgeRoundRectCallout">
            <a:avLst>
              <a:gd name="adj1" fmla="val -106802"/>
              <a:gd name="adj2" fmla="val -64904"/>
              <a:gd name="adj3" fmla="val 16667"/>
            </a:avLst>
          </a:prstGeom>
          <a:solidFill>
            <a:schemeClr val="accent2">
              <a:lumMod val="5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4200" dirty="0"/>
              <a:t>Se former</a:t>
            </a:r>
          </a:p>
          <a:p>
            <a:pPr algn="ctr"/>
            <a:r>
              <a:rPr lang="fr-CA" sz="2200" dirty="0">
                <a:latin typeface="Bradley Hand ITC" panose="03070402050302030203" pitchFamily="66" charset="0"/>
              </a:rPr>
              <a:t>(catéchèse permanente)</a:t>
            </a:r>
          </a:p>
        </p:txBody>
      </p:sp>
    </p:spTree>
    <p:extLst>
      <p:ext uri="{BB962C8B-B14F-4D97-AF65-F5344CB8AC3E}">
        <p14:creationId xmlns:p14="http://schemas.microsoft.com/office/powerpoint/2010/main" xmlns="" val="2321574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animEffect transition="in" filter="fade">
                                      <p:cBhvr>
                                        <p:cTn id="9" dur="10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10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childTnLst>
                                </p:cTn>
                              </p:par>
                              <p:par>
                                <p:cTn id="28" presetID="10"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9" grpId="0" animBg="1"/>
      <p:bldP spid="21" grpId="0" animBg="1"/>
      <p:bldP spid="22" grpId="0" animBg="1"/>
      <p:bldP spid="3" grpId="0" animBg="1"/>
      <p:bldP spid="4" grpId="0" animBg="1"/>
      <p:bldP spid="15"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Une image contenant herbe, extérieur, champ, vert&#10;&#10;Description générée automatiquement">
            <a:extLst>
              <a:ext uri="{FF2B5EF4-FFF2-40B4-BE49-F238E27FC236}">
                <a16:creationId xmlns:a16="http://schemas.microsoft.com/office/drawing/2014/main" xmlns="" id="{E921EAC9-F242-444A-BEFC-70FBE0D1FDA3}"/>
              </a:ext>
            </a:extLst>
          </p:cNvPr>
          <p:cNvPicPr>
            <a:picLocks noChangeAspect="1"/>
          </p:cNvPicPr>
          <p:nvPr/>
        </p:nvPicPr>
        <p:blipFill rotWithShape="1">
          <a:blip r:embed="rId3" cstate="print">
            <a:alphaModFix amt="65000"/>
            <a:extLst>
              <a:ext uri="{28A0092B-C50C-407E-A947-70E740481C1C}">
                <a14:useLocalDpi xmlns:a14="http://schemas.microsoft.com/office/drawing/2010/main" xmlns="" val="0"/>
              </a:ext>
            </a:extLst>
          </a:blip>
          <a:srcRect t="10275"/>
          <a:stretch/>
        </p:blipFill>
        <p:spPr>
          <a:xfrm>
            <a:off x="0" y="-89210"/>
            <a:ext cx="9144000" cy="10939298"/>
          </a:xfrm>
          <a:prstGeom prst="rect">
            <a:avLst/>
          </a:prstGeom>
        </p:spPr>
      </p:pic>
      <p:sp>
        <p:nvSpPr>
          <p:cNvPr id="3" name="Rectangle 2">
            <a:extLst>
              <a:ext uri="{FF2B5EF4-FFF2-40B4-BE49-F238E27FC236}">
                <a16:creationId xmlns:a16="http://schemas.microsoft.com/office/drawing/2014/main" xmlns="" id="{67278EF8-2F94-4827-926A-E1AA8DC2688F}"/>
              </a:ext>
            </a:extLst>
          </p:cNvPr>
          <p:cNvSpPr/>
          <p:nvPr/>
        </p:nvSpPr>
        <p:spPr>
          <a:xfrm>
            <a:off x="1021080" y="735157"/>
            <a:ext cx="7101840" cy="5939575"/>
          </a:xfrm>
          <a:prstGeom prst="rect">
            <a:avLst/>
          </a:prstGeom>
          <a:solidFill>
            <a:schemeClr val="accent4">
              <a:lumMod val="20000"/>
              <a:lumOff val="80000"/>
              <a:alpha val="40000"/>
            </a:schemeClr>
          </a:solidFill>
        </p:spPr>
        <p:txBody>
          <a:bodyPr wrap="square">
            <a:spAutoFit/>
          </a:bodyPr>
          <a:lstStyle/>
          <a:p>
            <a:pPr algn="just">
              <a:lnSpc>
                <a:spcPct val="107000"/>
              </a:lnSpc>
              <a:spcAft>
                <a:spcPts val="800"/>
              </a:spcAft>
            </a:pPr>
            <a:r>
              <a:rPr lang="fr-CA" sz="2400" dirty="0">
                <a:ln>
                  <a:solidFill>
                    <a:schemeClr val="accent1"/>
                  </a:solidFill>
                </a:ln>
                <a:latin typeface="Tahoma" panose="020B0604030504040204" pitchFamily="34" charset="0"/>
                <a:ea typeface="Times New Roman" panose="02020603050405020304" pitchFamily="18" charset="0"/>
                <a:cs typeface="Times New Roman" panose="02020603050405020304" pitchFamily="18" charset="0"/>
              </a:rPr>
              <a:t>E</a:t>
            </a:r>
            <a:r>
              <a:rPr lang="fr-CA" sz="2300" dirty="0">
                <a:ln>
                  <a:solidFill>
                    <a:schemeClr val="accent1"/>
                  </a:solidFill>
                </a:ln>
                <a:latin typeface="Tahoma" panose="020B0604030504040204" pitchFamily="34" charset="0"/>
                <a:ea typeface="Times New Roman" panose="02020603050405020304" pitchFamily="18" charset="0"/>
                <a:cs typeface="Times New Roman" panose="02020603050405020304" pitchFamily="18" charset="0"/>
              </a:rPr>
              <a:t>n tant que membres de l’Église, il est certain que nous ne devons pas être des personnes étranges. </a:t>
            </a:r>
          </a:p>
          <a:p>
            <a:pPr algn="just">
              <a:lnSpc>
                <a:spcPct val="107000"/>
              </a:lnSpc>
              <a:spcAft>
                <a:spcPts val="800"/>
              </a:spcAft>
            </a:pPr>
            <a:r>
              <a:rPr lang="fr-CA" sz="2300" dirty="0">
                <a:ln>
                  <a:solidFill>
                    <a:schemeClr val="accent1"/>
                  </a:solidFill>
                </a:ln>
                <a:latin typeface="Tahoma" panose="020B0604030504040204" pitchFamily="34" charset="0"/>
                <a:ea typeface="Times New Roman" panose="02020603050405020304" pitchFamily="18" charset="0"/>
                <a:cs typeface="Times New Roman" panose="02020603050405020304" pitchFamily="18" charset="0"/>
              </a:rPr>
              <a:t>Tous doivent sentir que nous sommes frères et proches, comme les Apôtres qui « avaient la faveur de tout le peuple » </a:t>
            </a:r>
            <a:r>
              <a:rPr lang="fr-CA" sz="2000" i="1" dirty="0">
                <a:ln>
                  <a:solidFill>
                    <a:schemeClr val="accent1"/>
                  </a:solidFill>
                </a:ln>
                <a:latin typeface="Tahoma" panose="020B0604030504040204" pitchFamily="34" charset="0"/>
                <a:ea typeface="Times New Roman" panose="02020603050405020304" pitchFamily="18" charset="0"/>
                <a:cs typeface="Times New Roman" panose="02020603050405020304" pitchFamily="18" charset="0"/>
              </a:rPr>
              <a:t>(</a:t>
            </a:r>
            <a:r>
              <a:rPr lang="fr-CA" sz="2000" i="1" dirty="0" err="1">
                <a:ln>
                  <a:solidFill>
                    <a:schemeClr val="accent1"/>
                  </a:solidFill>
                </a:ln>
                <a:latin typeface="Tahoma" panose="020B0604030504040204" pitchFamily="34" charset="0"/>
                <a:ea typeface="Times New Roman" panose="02020603050405020304" pitchFamily="18" charset="0"/>
                <a:cs typeface="Times New Roman" panose="02020603050405020304" pitchFamily="18" charset="0"/>
              </a:rPr>
              <a:t>Ac</a:t>
            </a:r>
            <a:r>
              <a:rPr lang="fr-CA" sz="2000" i="1" dirty="0">
                <a:ln>
                  <a:solidFill>
                    <a:schemeClr val="accent1"/>
                  </a:solidFill>
                </a:ln>
                <a:latin typeface="Tahoma" panose="020B0604030504040204" pitchFamily="34" charset="0"/>
                <a:ea typeface="Times New Roman" panose="02020603050405020304" pitchFamily="18" charset="0"/>
                <a:cs typeface="Times New Roman" panose="02020603050405020304" pitchFamily="18" charset="0"/>
              </a:rPr>
              <a:t> 2,47; cf. 4, 21.33; 5,13). </a:t>
            </a:r>
          </a:p>
          <a:p>
            <a:pPr algn="just">
              <a:lnSpc>
                <a:spcPct val="107000"/>
              </a:lnSpc>
              <a:spcAft>
                <a:spcPts val="800"/>
              </a:spcAft>
            </a:pPr>
            <a:endParaRPr lang="fr-CA" sz="2400" dirty="0">
              <a:ln>
                <a:solidFill>
                  <a:schemeClr val="accent1"/>
                </a:solidFill>
              </a:ln>
              <a:solidFill>
                <a:srgbClr val="404040"/>
              </a:solidFill>
              <a:latin typeface="Tahoma" panose="020B0604030504040204" pitchFamily="34" charset="0"/>
              <a:ea typeface="Times New Roman" panose="02020603050405020304" pitchFamily="18" charset="0"/>
              <a:cs typeface="Times New Roman" panose="02020603050405020304" pitchFamily="18" charset="0"/>
            </a:endParaRPr>
          </a:p>
          <a:p>
            <a:pPr algn="just">
              <a:lnSpc>
                <a:spcPct val="107000"/>
              </a:lnSpc>
              <a:spcAft>
                <a:spcPts val="800"/>
              </a:spcAft>
            </a:pPr>
            <a:r>
              <a:rPr lang="fr-CA" sz="2300" dirty="0">
                <a:ln>
                  <a:solidFill>
                    <a:schemeClr val="accent1"/>
                  </a:solidFill>
                </a:ln>
                <a:latin typeface="Tahoma" panose="020B0604030504040204" pitchFamily="34" charset="0"/>
                <a:ea typeface="Times New Roman" panose="02020603050405020304" pitchFamily="18" charset="0"/>
                <a:cs typeface="Times New Roman" panose="02020603050405020304" pitchFamily="18" charset="0"/>
              </a:rPr>
              <a:t>Mais, en même temps, nous devons oser être différents, afficher d’autres rêves que ce monde n’offre pas, témoigner de la beauté de la générosité, du service, de la pureté, du courage, du pardon, de la fidélité à sa vocation, de la prière, de la lutte pour la justice et le bien commun, de l’amour des pauvres, de l’amitié sociale.</a:t>
            </a:r>
          </a:p>
          <a:p>
            <a:pPr algn="r">
              <a:lnSpc>
                <a:spcPct val="107000"/>
              </a:lnSpc>
              <a:spcAft>
                <a:spcPts val="800"/>
              </a:spcAft>
            </a:pPr>
            <a:r>
              <a:rPr lang="fr-CA" sz="2000" dirty="0">
                <a:ln>
                  <a:solidFill>
                    <a:schemeClr val="accent1"/>
                  </a:solidFill>
                </a:ln>
                <a:solidFill>
                  <a:srgbClr val="404040"/>
                </a:solidFill>
                <a:latin typeface="Tahoma" panose="020B0604030504040204" pitchFamily="34" charset="0"/>
                <a:cs typeface="Times New Roman" panose="02020603050405020304" pitchFamily="18" charset="0"/>
              </a:rPr>
              <a:t>Pape François, </a:t>
            </a:r>
            <a:r>
              <a:rPr lang="fr-CA" sz="2000" i="1" dirty="0">
                <a:ln>
                  <a:solidFill>
                    <a:schemeClr val="accent1"/>
                  </a:solidFill>
                </a:ln>
                <a:solidFill>
                  <a:srgbClr val="404040"/>
                </a:solidFill>
                <a:latin typeface="Tahoma" panose="020B0604030504040204" pitchFamily="34" charset="0"/>
                <a:cs typeface="Times New Roman" panose="02020603050405020304" pitchFamily="18" charset="0"/>
              </a:rPr>
              <a:t>Christus </a:t>
            </a:r>
            <a:r>
              <a:rPr lang="fr-CA" sz="2000" i="1" dirty="0" err="1">
                <a:ln>
                  <a:solidFill>
                    <a:schemeClr val="accent1"/>
                  </a:solidFill>
                </a:ln>
                <a:solidFill>
                  <a:srgbClr val="404040"/>
                </a:solidFill>
                <a:latin typeface="Tahoma" panose="020B0604030504040204" pitchFamily="34" charset="0"/>
                <a:cs typeface="Times New Roman" panose="02020603050405020304" pitchFamily="18" charset="0"/>
              </a:rPr>
              <a:t>Vivit</a:t>
            </a:r>
            <a:r>
              <a:rPr lang="fr-CA" sz="2000" i="1" dirty="0">
                <a:ln>
                  <a:solidFill>
                    <a:schemeClr val="accent1"/>
                  </a:solidFill>
                </a:ln>
                <a:solidFill>
                  <a:srgbClr val="404040"/>
                </a:solidFill>
                <a:latin typeface="Tahoma" panose="020B0604030504040204" pitchFamily="34" charset="0"/>
                <a:cs typeface="Times New Roman" panose="02020603050405020304" pitchFamily="18" charset="0"/>
              </a:rPr>
              <a:t> #36</a:t>
            </a:r>
          </a:p>
        </p:txBody>
      </p:sp>
      <p:pic>
        <p:nvPicPr>
          <p:cNvPr id="5" name="Graphique 4" descr="Guillemet fermé">
            <a:extLst>
              <a:ext uri="{FF2B5EF4-FFF2-40B4-BE49-F238E27FC236}">
                <a16:creationId xmlns:a16="http://schemas.microsoft.com/office/drawing/2014/main" xmlns="" id="{2435D539-EDF1-4E76-80BB-BD295865CBDC}"/>
              </a:ext>
            </a:extLst>
          </p:cNvPr>
          <p:cNvPicPr>
            <a:picLocks noChangeAspect="1"/>
          </p:cNvPicPr>
          <p:nvPr/>
        </p:nvPicPr>
        <p:blipFill>
          <a:blip r:embed="rId4"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tretch>
            <a:fillRect/>
          </a:stretch>
        </p:blipFill>
        <p:spPr>
          <a:xfrm>
            <a:off x="8016240" y="5786803"/>
            <a:ext cx="1234440" cy="1234440"/>
          </a:xfrm>
          <a:prstGeom prst="rect">
            <a:avLst/>
          </a:prstGeom>
        </p:spPr>
      </p:pic>
      <p:pic>
        <p:nvPicPr>
          <p:cNvPr id="7" name="Graphique 6" descr="Guillemet ouvert">
            <a:extLst>
              <a:ext uri="{FF2B5EF4-FFF2-40B4-BE49-F238E27FC236}">
                <a16:creationId xmlns:a16="http://schemas.microsoft.com/office/drawing/2014/main" xmlns="" id="{9D10E7CD-2DE4-4D3F-8E95-6209AB3DE948}"/>
              </a:ext>
            </a:extLst>
          </p:cNvPr>
          <p:cNvPicPr>
            <a:picLocks noChangeAspect="1"/>
          </p:cNvPicPr>
          <p:nvPr/>
        </p:nvPicPr>
        <p:blipFill>
          <a:blip r:embed="rId6" cstate="print">
            <a:extLst>
              <a:ext uri="{28A0092B-C50C-407E-A947-70E740481C1C}">
                <a14:useLocalDpi xmlns:a14="http://schemas.microsoft.com/office/drawing/2010/main" xmlns="" val="0"/>
              </a:ext>
              <a:ext uri="{96DAC541-7B7A-43D3-8B79-37D633B846F1}">
                <asvg:svgBlip xmlns:asvg="http://schemas.microsoft.com/office/drawing/2016/SVG/main" xmlns="" r:embed="rId7"/>
              </a:ext>
            </a:extLst>
          </a:blip>
          <a:stretch>
            <a:fillRect/>
          </a:stretch>
        </p:blipFill>
        <p:spPr>
          <a:xfrm>
            <a:off x="-108007" y="400621"/>
            <a:ext cx="1237095" cy="1237095"/>
          </a:xfrm>
          <a:prstGeom prst="rect">
            <a:avLst/>
          </a:prstGeom>
        </p:spPr>
      </p:pic>
    </p:spTree>
    <p:extLst>
      <p:ext uri="{BB962C8B-B14F-4D97-AF65-F5344CB8AC3E}">
        <p14:creationId xmlns:p14="http://schemas.microsoft.com/office/powerpoint/2010/main" xmlns="" val="34852818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 3" descr="Une image contenant extérieur, herbe, arbre, assis&#10;&#10;Description générée automatiquement">
            <a:extLst>
              <a:ext uri="{FF2B5EF4-FFF2-40B4-BE49-F238E27FC236}">
                <a16:creationId xmlns:a16="http://schemas.microsoft.com/office/drawing/2014/main" xmlns="" id="{16DD81FA-2B20-45AA-9120-C00F81532909}"/>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r="11111"/>
          <a:stretch/>
        </p:blipFill>
        <p:spPr>
          <a:xfrm>
            <a:off x="0" y="0"/>
            <a:ext cx="9144000" cy="6858000"/>
          </a:xfrm>
          <a:prstGeom prst="rect">
            <a:avLst/>
          </a:prstGeom>
        </p:spPr>
      </p:pic>
      <p:sp>
        <p:nvSpPr>
          <p:cNvPr id="37" name="Rectangle 30">
            <a:extLst>
              <a:ext uri="{FF2B5EF4-FFF2-40B4-BE49-F238E27FC236}">
                <a16:creationId xmlns:a16="http://schemas.microsoft.com/office/drawing/2014/main" xmlns=""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xmlns="" id="{6B545B36-6E08-4EB4-96E2-25F337632CCD}"/>
              </a:ext>
            </a:extLst>
          </p:cNvPr>
          <p:cNvSpPr>
            <a:spLocks noGrp="1"/>
          </p:cNvSpPr>
          <p:nvPr>
            <p:ph type="title"/>
          </p:nvPr>
        </p:nvSpPr>
        <p:spPr>
          <a:xfrm>
            <a:off x="392906" y="5317240"/>
            <a:ext cx="8408194" cy="744836"/>
          </a:xfrm>
        </p:spPr>
        <p:txBody>
          <a:bodyPr>
            <a:normAutofit/>
          </a:bodyPr>
          <a:lstStyle/>
          <a:p>
            <a:pPr algn="ctr"/>
            <a:r>
              <a:rPr lang="fr-CA" sz="3100" dirty="0">
                <a:solidFill>
                  <a:schemeClr val="tx1">
                    <a:lumMod val="85000"/>
                    <a:lumOff val="15000"/>
                  </a:schemeClr>
                </a:solidFill>
              </a:rPr>
              <a:t>Église, Vignoble de Dieu</a:t>
            </a:r>
          </a:p>
        </p:txBody>
      </p:sp>
      <p:cxnSp>
        <p:nvCxnSpPr>
          <p:cNvPr id="38" name="Straight Connector 32">
            <a:extLst>
              <a:ext uri="{FF2B5EF4-FFF2-40B4-BE49-F238E27FC236}">
                <a16:creationId xmlns:a16="http://schemas.microsoft.com/office/drawing/2014/main" xmlns=""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4">
            <a:extLst>
              <a:ext uri="{FF2B5EF4-FFF2-40B4-BE49-F238E27FC236}">
                <a16:creationId xmlns:a16="http://schemas.microsoft.com/office/drawing/2014/main" xmlns=""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xmlns="" id="{5F4935E0-0683-4FA6-8DB9-BBDE3E89658F}"/>
              </a:ext>
            </a:extLst>
          </p:cNvPr>
          <p:cNvSpPr/>
          <p:nvPr/>
        </p:nvSpPr>
        <p:spPr>
          <a:xfrm>
            <a:off x="7505700" y="391514"/>
            <a:ext cx="952500" cy="4687555"/>
          </a:xfrm>
          <a:prstGeom prst="rect">
            <a:avLst/>
          </a:prstGeom>
          <a:solidFill>
            <a:srgbClr val="E7E6E6">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8" name="Rectangle 27">
            <a:extLst>
              <a:ext uri="{FF2B5EF4-FFF2-40B4-BE49-F238E27FC236}">
                <a16:creationId xmlns:a16="http://schemas.microsoft.com/office/drawing/2014/main" xmlns="" id="{14884B22-49C3-43BD-AC81-8C1D4CD58355}"/>
              </a:ext>
            </a:extLst>
          </p:cNvPr>
          <p:cNvSpPr/>
          <p:nvPr/>
        </p:nvSpPr>
        <p:spPr>
          <a:xfrm rot="5400000">
            <a:off x="7667623" y="125441"/>
            <a:ext cx="952500" cy="4038602"/>
          </a:xfrm>
          <a:prstGeom prst="rect">
            <a:avLst/>
          </a:prstGeom>
          <a:solidFill>
            <a:srgbClr val="E7E6E6">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xmlns="" val="16212290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88058"/>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9FEB54DE-4AEF-4C74-9518-B48BE8734B45}"/>
              </a:ext>
            </a:extLst>
          </p:cNvPr>
          <p:cNvSpPr/>
          <p:nvPr/>
        </p:nvSpPr>
        <p:spPr>
          <a:xfrm>
            <a:off x="2609850" y="432065"/>
            <a:ext cx="6148415" cy="1635475"/>
          </a:xfrm>
          <a:prstGeom prst="rect">
            <a:avLst/>
          </a:prstGeom>
          <a:solidFill>
            <a:srgbClr val="92D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CA"/>
          </a:p>
        </p:txBody>
      </p:sp>
      <p:sp>
        <p:nvSpPr>
          <p:cNvPr id="2" name="Titre 1">
            <a:extLst>
              <a:ext uri="{FF2B5EF4-FFF2-40B4-BE49-F238E27FC236}">
                <a16:creationId xmlns:a16="http://schemas.microsoft.com/office/drawing/2014/main" xmlns="" id="{953389FF-0052-4E0F-AC71-185DEA0DA89D}"/>
              </a:ext>
            </a:extLst>
          </p:cNvPr>
          <p:cNvSpPr>
            <a:spLocks noGrp="1"/>
          </p:cNvSpPr>
          <p:nvPr>
            <p:ph type="title"/>
          </p:nvPr>
        </p:nvSpPr>
        <p:spPr>
          <a:xfrm>
            <a:off x="2362200" y="432065"/>
            <a:ext cx="6396065" cy="1635475"/>
          </a:xfrm>
        </p:spPr>
        <p:txBody>
          <a:bodyPr>
            <a:normAutofit fontScale="90000"/>
          </a:bodyPr>
          <a:lstStyle/>
          <a:p>
            <a:pPr algn="r"/>
            <a:r>
              <a:rPr lang="fr-CA" sz="3200" dirty="0">
                <a:solidFill>
                  <a:schemeClr val="accent4">
                    <a:lumMod val="20000"/>
                    <a:lumOff val="80000"/>
                  </a:schemeClr>
                </a:solidFill>
              </a:rPr>
              <a:t>Comment et pourquoi </a:t>
            </a:r>
            <a:br>
              <a:rPr lang="fr-CA" sz="3200" dirty="0">
                <a:solidFill>
                  <a:schemeClr val="accent4">
                    <a:lumMod val="20000"/>
                    <a:lumOff val="80000"/>
                  </a:schemeClr>
                </a:solidFill>
              </a:rPr>
            </a:br>
            <a:r>
              <a:rPr lang="fr-CA" sz="3200" dirty="0">
                <a:solidFill>
                  <a:schemeClr val="accent4">
                    <a:lumMod val="20000"/>
                    <a:lumOff val="80000"/>
                  </a:schemeClr>
                </a:solidFill>
              </a:rPr>
              <a:t>l’Église est née?</a:t>
            </a:r>
            <a:br>
              <a:rPr lang="fr-CA" sz="3200" dirty="0">
                <a:solidFill>
                  <a:schemeClr val="accent4">
                    <a:lumMod val="20000"/>
                    <a:lumOff val="80000"/>
                  </a:schemeClr>
                </a:solidFill>
              </a:rPr>
            </a:br>
            <a:r>
              <a:rPr lang="fr-CA" sz="3200" dirty="0">
                <a:solidFill>
                  <a:srgbClr val="4A2D37"/>
                </a:solidFill>
              </a:rPr>
              <a:t>L’expérience d’une communion </a:t>
            </a:r>
            <a:br>
              <a:rPr lang="fr-CA" sz="3200" dirty="0">
                <a:solidFill>
                  <a:srgbClr val="4A2D37"/>
                </a:solidFill>
              </a:rPr>
            </a:br>
            <a:r>
              <a:rPr lang="fr-CA" sz="3200" dirty="0">
                <a:solidFill>
                  <a:srgbClr val="4A2D37"/>
                </a:solidFill>
              </a:rPr>
              <a:t>avec le Christ</a:t>
            </a:r>
          </a:p>
        </p:txBody>
      </p:sp>
      <p:sp>
        <p:nvSpPr>
          <p:cNvPr id="7" name="Rectangle 6">
            <a:extLst>
              <a:ext uri="{FF2B5EF4-FFF2-40B4-BE49-F238E27FC236}">
                <a16:creationId xmlns:a16="http://schemas.microsoft.com/office/drawing/2014/main" xmlns="" id="{1FA36045-745B-459F-B962-FCCC954F5419}"/>
              </a:ext>
            </a:extLst>
          </p:cNvPr>
          <p:cNvSpPr/>
          <p:nvPr/>
        </p:nvSpPr>
        <p:spPr>
          <a:xfrm>
            <a:off x="385735" y="2192136"/>
            <a:ext cx="8372530" cy="419884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b="1" baseline="30000" dirty="0">
                <a:solidFill>
                  <a:schemeClr val="tx1"/>
                </a:solidFill>
                <a:latin typeface="Avenir Next LT Pro" panose="020B0504020202020204" pitchFamily="34" charset="0"/>
              </a:rPr>
              <a:t>01</a:t>
            </a:r>
            <a:r>
              <a:rPr lang="fr-FR" dirty="0">
                <a:solidFill>
                  <a:schemeClr val="tx1"/>
                </a:solidFill>
                <a:latin typeface="Avenir Next LT Pro" panose="020B0504020202020204" pitchFamily="34" charset="0"/>
              </a:rPr>
              <a:t> Moi, je suis la vraie vigne, et mon Père est le vigneron. </a:t>
            </a:r>
            <a:r>
              <a:rPr lang="fr-FR" b="1" baseline="30000" dirty="0">
                <a:solidFill>
                  <a:schemeClr val="tx1"/>
                </a:solidFill>
                <a:latin typeface="Avenir Next LT Pro" panose="020B0504020202020204" pitchFamily="34" charset="0"/>
              </a:rPr>
              <a:t>02</a:t>
            </a:r>
            <a:r>
              <a:rPr lang="fr-FR" dirty="0">
                <a:solidFill>
                  <a:schemeClr val="tx1"/>
                </a:solidFill>
                <a:latin typeface="Avenir Next LT Pro" panose="020B0504020202020204" pitchFamily="34" charset="0"/>
              </a:rPr>
              <a:t> Tout sarment qui est en moi, mais qui ne porte pas de fruit, mon Père l’enlève ; tout sarment qui porte du fruit, il le purifie en le taillant, pour qu’il en porte davantage. </a:t>
            </a:r>
            <a:r>
              <a:rPr lang="fr-FR" b="1" baseline="30000" dirty="0">
                <a:solidFill>
                  <a:schemeClr val="tx1"/>
                </a:solidFill>
                <a:latin typeface="Avenir Next LT Pro" panose="020B0504020202020204" pitchFamily="34" charset="0"/>
              </a:rPr>
              <a:t>03</a:t>
            </a:r>
            <a:r>
              <a:rPr lang="fr-FR" dirty="0">
                <a:solidFill>
                  <a:schemeClr val="tx1"/>
                </a:solidFill>
                <a:latin typeface="Avenir Next LT Pro" panose="020B0504020202020204" pitchFamily="34" charset="0"/>
              </a:rPr>
              <a:t> Mais vous, déjà vous voici purifiés grâce à la parole que je vous ai dite. </a:t>
            </a:r>
            <a:r>
              <a:rPr lang="fr-FR" b="1" baseline="30000" dirty="0">
                <a:solidFill>
                  <a:schemeClr val="tx1"/>
                </a:solidFill>
                <a:latin typeface="Avenir Next LT Pro" panose="020B0504020202020204" pitchFamily="34" charset="0"/>
              </a:rPr>
              <a:t>04</a:t>
            </a:r>
            <a:r>
              <a:rPr lang="fr-FR" dirty="0">
                <a:solidFill>
                  <a:schemeClr val="tx1"/>
                </a:solidFill>
                <a:latin typeface="Avenir Next LT Pro" panose="020B0504020202020204" pitchFamily="34" charset="0"/>
              </a:rPr>
              <a:t> Demeurez en moi, comme moi en vous. De même que le sarment ne peut pas porter de fruit par lui-même s’il ne demeure pas sur la vigne, de même vous non plus, si vous ne demeurez pas en moi. </a:t>
            </a:r>
            <a:r>
              <a:rPr lang="fr-FR" b="1" baseline="30000" dirty="0">
                <a:solidFill>
                  <a:schemeClr val="tx1"/>
                </a:solidFill>
                <a:latin typeface="Avenir Next LT Pro" panose="020B0504020202020204" pitchFamily="34" charset="0"/>
              </a:rPr>
              <a:t>05</a:t>
            </a:r>
            <a:r>
              <a:rPr lang="fr-FR" dirty="0">
                <a:solidFill>
                  <a:schemeClr val="tx1"/>
                </a:solidFill>
                <a:latin typeface="Avenir Next LT Pro" panose="020B0504020202020204" pitchFamily="34" charset="0"/>
              </a:rPr>
              <a:t> Moi, je suis la vigne, et vous, les sarments. Celui qui demeure en moi et en qui je demeure, celui-là porte beaucoup de fruit, car, en dehors de moi, vous ne pouvez rien faire. </a:t>
            </a:r>
            <a:r>
              <a:rPr lang="fr-FR" b="1" baseline="30000" dirty="0">
                <a:solidFill>
                  <a:schemeClr val="tx1"/>
                </a:solidFill>
                <a:latin typeface="Avenir Next LT Pro" panose="020B0504020202020204" pitchFamily="34" charset="0"/>
              </a:rPr>
              <a:t>06</a:t>
            </a:r>
            <a:r>
              <a:rPr lang="fr-FR" dirty="0">
                <a:solidFill>
                  <a:schemeClr val="tx1"/>
                </a:solidFill>
                <a:latin typeface="Avenir Next LT Pro" panose="020B0504020202020204" pitchFamily="34" charset="0"/>
              </a:rPr>
              <a:t> Si quelqu’un ne demeure pas en moi, il est, comme le sarment, jeté dehors, et il se dessèche. Les sarments secs, on les ramasse, on les jette au feu, et ils brûlent. </a:t>
            </a:r>
            <a:r>
              <a:rPr lang="fr-FR" b="1" baseline="30000" dirty="0">
                <a:solidFill>
                  <a:schemeClr val="tx1"/>
                </a:solidFill>
                <a:latin typeface="Avenir Next LT Pro" panose="020B0504020202020204" pitchFamily="34" charset="0"/>
              </a:rPr>
              <a:t>07</a:t>
            </a:r>
            <a:r>
              <a:rPr lang="fr-FR" dirty="0">
                <a:solidFill>
                  <a:schemeClr val="tx1"/>
                </a:solidFill>
                <a:latin typeface="Avenir Next LT Pro" panose="020B0504020202020204" pitchFamily="34" charset="0"/>
              </a:rPr>
              <a:t> Si vous demeurez en moi, et que mes paroles demeurent en vous, demandez tout ce que vous voulez, et cela se réalisera pour vous. </a:t>
            </a:r>
            <a:r>
              <a:rPr lang="fr-FR" b="1" baseline="30000" dirty="0">
                <a:solidFill>
                  <a:schemeClr val="tx1"/>
                </a:solidFill>
                <a:latin typeface="Avenir Next LT Pro" panose="020B0504020202020204" pitchFamily="34" charset="0"/>
              </a:rPr>
              <a:t>08</a:t>
            </a:r>
            <a:r>
              <a:rPr lang="fr-FR" dirty="0">
                <a:solidFill>
                  <a:schemeClr val="tx1"/>
                </a:solidFill>
                <a:latin typeface="Avenir Next LT Pro" panose="020B0504020202020204" pitchFamily="34" charset="0"/>
              </a:rPr>
              <a:t> Ce qui fait la gloire de mon Père, c’est que vous portiez beaucoup de fruit et que vous soyez pour moi des disciples. (</a:t>
            </a:r>
            <a:r>
              <a:rPr lang="fr-FR" dirty="0" err="1">
                <a:solidFill>
                  <a:schemeClr val="tx1"/>
                </a:solidFill>
                <a:latin typeface="Avenir Next LT Pro" panose="020B0504020202020204" pitchFamily="34" charset="0"/>
              </a:rPr>
              <a:t>Jn</a:t>
            </a:r>
            <a:r>
              <a:rPr lang="fr-FR" dirty="0">
                <a:solidFill>
                  <a:schemeClr val="tx1"/>
                </a:solidFill>
                <a:latin typeface="Avenir Next LT Pro" panose="020B0504020202020204" pitchFamily="34" charset="0"/>
              </a:rPr>
              <a:t> 15, 1-8)                     </a:t>
            </a:r>
            <a:endParaRPr lang="fr-FR" sz="1700" dirty="0">
              <a:solidFill>
                <a:schemeClr val="accent1">
                  <a:lumMod val="75000"/>
                </a:schemeClr>
              </a:solidFill>
              <a:latin typeface="Avenir Next LT Pro" panose="020B0504020202020204" pitchFamily="34" charset="0"/>
            </a:endParaRPr>
          </a:p>
        </p:txBody>
      </p:sp>
      <p:pic>
        <p:nvPicPr>
          <p:cNvPr id="3" name="Image 2">
            <a:extLst>
              <a:ext uri="{FF2B5EF4-FFF2-40B4-BE49-F238E27FC236}">
                <a16:creationId xmlns:a16="http://schemas.microsoft.com/office/drawing/2014/main" xmlns="" id="{6B5846DD-7443-4DDA-AD49-72A4BAB358E9}"/>
              </a:ext>
            </a:extLst>
          </p:cNvPr>
          <p:cNvPicPr>
            <a:picLocks noChangeAspect="1"/>
          </p:cNvPicPr>
          <p:nvPr/>
        </p:nvPicPr>
        <p:blipFill rotWithShape="1">
          <a:blip r:embed="rId3" cstate="print"/>
          <a:srcRect l="12662"/>
          <a:stretch/>
        </p:blipFill>
        <p:spPr>
          <a:xfrm>
            <a:off x="385735" y="467024"/>
            <a:ext cx="2057400" cy="1565556"/>
          </a:xfrm>
          <a:prstGeom prst="rect">
            <a:avLst/>
          </a:prstGeom>
        </p:spPr>
      </p:pic>
      <p:sp>
        <p:nvSpPr>
          <p:cNvPr id="4" name="ZoneTexte 3">
            <a:extLst>
              <a:ext uri="{FF2B5EF4-FFF2-40B4-BE49-F238E27FC236}">
                <a16:creationId xmlns:a16="http://schemas.microsoft.com/office/drawing/2014/main" xmlns="" id="{4FD748F5-D61F-4459-9086-6C600F3E83DA}"/>
              </a:ext>
            </a:extLst>
          </p:cNvPr>
          <p:cNvSpPr txBox="1"/>
          <p:nvPr/>
        </p:nvSpPr>
        <p:spPr>
          <a:xfrm>
            <a:off x="5684057" y="6365866"/>
            <a:ext cx="3147646" cy="369332"/>
          </a:xfrm>
          <a:prstGeom prst="rect">
            <a:avLst/>
          </a:prstGeom>
          <a:noFill/>
        </p:spPr>
        <p:txBody>
          <a:bodyPr wrap="square" rtlCol="0">
            <a:spAutoFit/>
          </a:bodyPr>
          <a:lstStyle/>
          <a:p>
            <a:r>
              <a:rPr lang="fr-CA" dirty="0"/>
              <a:t>Sarment = une petite branche</a:t>
            </a:r>
          </a:p>
        </p:txBody>
      </p:sp>
    </p:spTree>
    <p:extLst>
      <p:ext uri="{BB962C8B-B14F-4D97-AF65-F5344CB8AC3E}">
        <p14:creationId xmlns:p14="http://schemas.microsoft.com/office/powerpoint/2010/main" xmlns="" val="28549037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88058"/>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9FEB54DE-4AEF-4C74-9518-B48BE8734B45}"/>
              </a:ext>
            </a:extLst>
          </p:cNvPr>
          <p:cNvSpPr/>
          <p:nvPr/>
        </p:nvSpPr>
        <p:spPr>
          <a:xfrm>
            <a:off x="2609850" y="432065"/>
            <a:ext cx="6148415" cy="1635475"/>
          </a:xfrm>
          <a:prstGeom prst="rect">
            <a:avLst/>
          </a:prstGeom>
          <a:solidFill>
            <a:srgbClr val="92D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CA"/>
          </a:p>
        </p:txBody>
      </p:sp>
      <p:sp>
        <p:nvSpPr>
          <p:cNvPr id="2" name="Titre 1">
            <a:extLst>
              <a:ext uri="{FF2B5EF4-FFF2-40B4-BE49-F238E27FC236}">
                <a16:creationId xmlns:a16="http://schemas.microsoft.com/office/drawing/2014/main" xmlns="" id="{953389FF-0052-4E0F-AC71-185DEA0DA89D}"/>
              </a:ext>
            </a:extLst>
          </p:cNvPr>
          <p:cNvSpPr>
            <a:spLocks noGrp="1"/>
          </p:cNvSpPr>
          <p:nvPr>
            <p:ph type="title"/>
          </p:nvPr>
        </p:nvSpPr>
        <p:spPr>
          <a:xfrm>
            <a:off x="2362200" y="432065"/>
            <a:ext cx="6396065" cy="1635475"/>
          </a:xfrm>
        </p:spPr>
        <p:txBody>
          <a:bodyPr>
            <a:normAutofit fontScale="90000"/>
          </a:bodyPr>
          <a:lstStyle/>
          <a:p>
            <a:pPr algn="r"/>
            <a:r>
              <a:rPr lang="fr-CA" sz="3200" dirty="0">
                <a:solidFill>
                  <a:schemeClr val="accent4">
                    <a:lumMod val="20000"/>
                    <a:lumOff val="80000"/>
                  </a:schemeClr>
                </a:solidFill>
              </a:rPr>
              <a:t>Comment et pourquoi </a:t>
            </a:r>
            <a:br>
              <a:rPr lang="fr-CA" sz="3200" dirty="0">
                <a:solidFill>
                  <a:schemeClr val="accent4">
                    <a:lumMod val="20000"/>
                    <a:lumOff val="80000"/>
                  </a:schemeClr>
                </a:solidFill>
              </a:rPr>
            </a:br>
            <a:r>
              <a:rPr lang="fr-CA" sz="3200" dirty="0">
                <a:solidFill>
                  <a:schemeClr val="accent4">
                    <a:lumMod val="20000"/>
                    <a:lumOff val="80000"/>
                  </a:schemeClr>
                </a:solidFill>
              </a:rPr>
              <a:t>l’Église est née?</a:t>
            </a:r>
            <a:br>
              <a:rPr lang="fr-CA" sz="3200" dirty="0">
                <a:solidFill>
                  <a:schemeClr val="accent4">
                    <a:lumMod val="20000"/>
                    <a:lumOff val="80000"/>
                  </a:schemeClr>
                </a:solidFill>
              </a:rPr>
            </a:br>
            <a:r>
              <a:rPr lang="fr-CA" sz="3200" dirty="0">
                <a:solidFill>
                  <a:srgbClr val="4A2D37"/>
                </a:solidFill>
              </a:rPr>
              <a:t>L’expérience d’une communion </a:t>
            </a:r>
            <a:br>
              <a:rPr lang="fr-CA" sz="3200" dirty="0">
                <a:solidFill>
                  <a:srgbClr val="4A2D37"/>
                </a:solidFill>
              </a:rPr>
            </a:br>
            <a:r>
              <a:rPr lang="fr-CA" sz="3200" dirty="0">
                <a:solidFill>
                  <a:srgbClr val="4A2D37"/>
                </a:solidFill>
              </a:rPr>
              <a:t>avec les autres</a:t>
            </a:r>
          </a:p>
        </p:txBody>
      </p:sp>
      <p:sp>
        <p:nvSpPr>
          <p:cNvPr id="7" name="Rectangle 6">
            <a:extLst>
              <a:ext uri="{FF2B5EF4-FFF2-40B4-BE49-F238E27FC236}">
                <a16:creationId xmlns:a16="http://schemas.microsoft.com/office/drawing/2014/main" xmlns="" id="{1FA36045-745B-459F-B962-FCCC954F5419}"/>
              </a:ext>
            </a:extLst>
          </p:cNvPr>
          <p:cNvSpPr/>
          <p:nvPr/>
        </p:nvSpPr>
        <p:spPr>
          <a:xfrm>
            <a:off x="385735" y="2192136"/>
            <a:ext cx="8372530" cy="449441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b="1" baseline="30000" dirty="0">
                <a:solidFill>
                  <a:schemeClr val="tx1"/>
                </a:solidFill>
                <a:latin typeface="Avenir Next LT Pro" panose="020B0504020202020204" pitchFamily="34" charset="0"/>
              </a:rPr>
              <a:t>09</a:t>
            </a:r>
            <a:r>
              <a:rPr lang="fr-FR" dirty="0">
                <a:solidFill>
                  <a:schemeClr val="tx1"/>
                </a:solidFill>
                <a:latin typeface="Avenir Next LT Pro" panose="020B0504020202020204" pitchFamily="34" charset="0"/>
              </a:rPr>
              <a:t> Comme le Père m’a aimé, moi aussi je vous ai aimés. Demeurez dans mon amour. </a:t>
            </a:r>
            <a:r>
              <a:rPr lang="fr-FR" b="1" baseline="30000" dirty="0">
                <a:solidFill>
                  <a:schemeClr val="tx1"/>
                </a:solidFill>
                <a:latin typeface="Avenir Next LT Pro" panose="020B0504020202020204" pitchFamily="34" charset="0"/>
              </a:rPr>
              <a:t>10</a:t>
            </a:r>
            <a:r>
              <a:rPr lang="fr-FR" dirty="0">
                <a:solidFill>
                  <a:schemeClr val="tx1"/>
                </a:solidFill>
                <a:latin typeface="Avenir Next LT Pro" panose="020B0504020202020204" pitchFamily="34" charset="0"/>
              </a:rPr>
              <a:t> Si vous gardez mes commandements, vous demeurerez dans mon amour, comme moi, j’ai gardé les commandements de mon Père, et je demeure dans son amour. </a:t>
            </a:r>
            <a:r>
              <a:rPr lang="fr-FR" b="1" baseline="30000" dirty="0">
                <a:solidFill>
                  <a:schemeClr val="tx1"/>
                </a:solidFill>
                <a:latin typeface="Avenir Next LT Pro" panose="020B0504020202020204" pitchFamily="34" charset="0"/>
              </a:rPr>
              <a:t>11</a:t>
            </a:r>
            <a:r>
              <a:rPr lang="fr-FR" dirty="0">
                <a:solidFill>
                  <a:schemeClr val="tx1"/>
                </a:solidFill>
                <a:latin typeface="Avenir Next LT Pro" panose="020B0504020202020204" pitchFamily="34" charset="0"/>
              </a:rPr>
              <a:t> Je vous ai dit cela pour que ma joie soit en vous, et que votre joie soit parfaite. </a:t>
            </a:r>
            <a:r>
              <a:rPr lang="fr-FR" b="1" baseline="30000" dirty="0">
                <a:solidFill>
                  <a:schemeClr val="tx1"/>
                </a:solidFill>
                <a:latin typeface="Avenir Next LT Pro" panose="020B0504020202020204" pitchFamily="34" charset="0"/>
              </a:rPr>
              <a:t>12</a:t>
            </a:r>
            <a:r>
              <a:rPr lang="fr-FR" dirty="0">
                <a:solidFill>
                  <a:schemeClr val="tx1"/>
                </a:solidFill>
                <a:latin typeface="Avenir Next LT Pro" panose="020B0504020202020204" pitchFamily="34" charset="0"/>
              </a:rPr>
              <a:t> Mon commandement, le voici : Aimez-vous les uns les autres comme je vous ai aimés. </a:t>
            </a:r>
            <a:r>
              <a:rPr lang="fr-FR" b="1" baseline="30000" dirty="0">
                <a:solidFill>
                  <a:schemeClr val="tx1"/>
                </a:solidFill>
                <a:latin typeface="Avenir Next LT Pro" panose="020B0504020202020204" pitchFamily="34" charset="0"/>
              </a:rPr>
              <a:t>13</a:t>
            </a:r>
            <a:r>
              <a:rPr lang="fr-FR" dirty="0">
                <a:solidFill>
                  <a:schemeClr val="tx1"/>
                </a:solidFill>
                <a:latin typeface="Avenir Next LT Pro" panose="020B0504020202020204" pitchFamily="34" charset="0"/>
              </a:rPr>
              <a:t> Il n’y a pas de plus grand amour que de donner sa vie pour ceux qu’on aime. </a:t>
            </a:r>
            <a:r>
              <a:rPr lang="fr-FR" b="1" baseline="30000" dirty="0">
                <a:solidFill>
                  <a:schemeClr val="tx1"/>
                </a:solidFill>
                <a:latin typeface="Avenir Next LT Pro" panose="020B0504020202020204" pitchFamily="34" charset="0"/>
              </a:rPr>
              <a:t>14 </a:t>
            </a:r>
            <a:r>
              <a:rPr lang="fr-FR" dirty="0">
                <a:solidFill>
                  <a:schemeClr val="tx1"/>
                </a:solidFill>
                <a:latin typeface="Avenir Next LT Pro" panose="020B0504020202020204" pitchFamily="34" charset="0"/>
              </a:rPr>
              <a:t>Vous êtes mes amis si vous faites ce que je vous commande. </a:t>
            </a:r>
            <a:r>
              <a:rPr lang="fr-FR" b="1" baseline="30000" dirty="0">
                <a:solidFill>
                  <a:schemeClr val="tx1"/>
                </a:solidFill>
                <a:latin typeface="Avenir Next LT Pro" panose="020B0504020202020204" pitchFamily="34" charset="0"/>
              </a:rPr>
              <a:t>15</a:t>
            </a:r>
            <a:r>
              <a:rPr lang="fr-FR" dirty="0">
                <a:solidFill>
                  <a:schemeClr val="tx1"/>
                </a:solidFill>
                <a:latin typeface="Avenir Next LT Pro" panose="020B0504020202020204" pitchFamily="34" charset="0"/>
              </a:rPr>
              <a:t> Je ne vous appelle plus serviteurs, car le serviteur ne sait pas ce que fait son maître ; je vous appelle mes amis, car tout ce que j’ai entendu de mon Père, je vous l’ai fait connaître.</a:t>
            </a:r>
          </a:p>
          <a:p>
            <a:r>
              <a:rPr lang="fr-FR" b="1" baseline="30000" dirty="0">
                <a:solidFill>
                  <a:schemeClr val="tx1"/>
                </a:solidFill>
                <a:latin typeface="Avenir Next LT Pro" panose="020B0504020202020204" pitchFamily="34" charset="0"/>
              </a:rPr>
              <a:t>16</a:t>
            </a:r>
            <a:r>
              <a:rPr lang="fr-FR" dirty="0">
                <a:solidFill>
                  <a:schemeClr val="tx1"/>
                </a:solidFill>
                <a:latin typeface="Avenir Next LT Pro" panose="020B0504020202020204" pitchFamily="34" charset="0"/>
              </a:rPr>
              <a:t> Ce n’est pas vous qui m’avez choisi, </a:t>
            </a:r>
          </a:p>
          <a:p>
            <a:r>
              <a:rPr lang="fr-FR" dirty="0">
                <a:solidFill>
                  <a:schemeClr val="tx1"/>
                </a:solidFill>
                <a:latin typeface="Avenir Next LT Pro" panose="020B0504020202020204" pitchFamily="34" charset="0"/>
              </a:rPr>
              <a:t>c’est moi qui vous ai choisis et établis, </a:t>
            </a:r>
          </a:p>
          <a:p>
            <a:r>
              <a:rPr lang="fr-FR" dirty="0">
                <a:solidFill>
                  <a:schemeClr val="tx1"/>
                </a:solidFill>
                <a:latin typeface="Avenir Next LT Pro" panose="020B0504020202020204" pitchFamily="34" charset="0"/>
              </a:rPr>
              <a:t>afin que vous alliez, que vous portiez du fruit, </a:t>
            </a:r>
          </a:p>
          <a:p>
            <a:r>
              <a:rPr lang="fr-FR" dirty="0">
                <a:solidFill>
                  <a:schemeClr val="tx1"/>
                </a:solidFill>
                <a:latin typeface="Avenir Next LT Pro" panose="020B0504020202020204" pitchFamily="34" charset="0"/>
              </a:rPr>
              <a:t>et que votre fruit demeure. (</a:t>
            </a:r>
            <a:r>
              <a:rPr lang="fr-FR" dirty="0" err="1">
                <a:solidFill>
                  <a:schemeClr val="tx1"/>
                </a:solidFill>
                <a:latin typeface="Avenir Next LT Pro" panose="020B0504020202020204" pitchFamily="34" charset="0"/>
              </a:rPr>
              <a:t>Jn</a:t>
            </a:r>
            <a:r>
              <a:rPr lang="fr-FR" dirty="0">
                <a:solidFill>
                  <a:schemeClr val="tx1"/>
                </a:solidFill>
                <a:latin typeface="Avenir Next LT Pro" panose="020B0504020202020204" pitchFamily="34" charset="0"/>
              </a:rPr>
              <a:t> 15, 9-16)</a:t>
            </a:r>
            <a:endParaRPr lang="fr-FR" sz="1700" dirty="0">
              <a:solidFill>
                <a:schemeClr val="accent1">
                  <a:lumMod val="75000"/>
                </a:schemeClr>
              </a:solidFill>
              <a:latin typeface="Avenir Next LT Pro" panose="020B0504020202020204" pitchFamily="34" charset="0"/>
            </a:endParaRPr>
          </a:p>
        </p:txBody>
      </p:sp>
      <p:pic>
        <p:nvPicPr>
          <p:cNvPr id="3" name="Image 2">
            <a:extLst>
              <a:ext uri="{FF2B5EF4-FFF2-40B4-BE49-F238E27FC236}">
                <a16:creationId xmlns:a16="http://schemas.microsoft.com/office/drawing/2014/main" xmlns="" id="{6B5846DD-7443-4DDA-AD49-72A4BAB358E9}"/>
              </a:ext>
            </a:extLst>
          </p:cNvPr>
          <p:cNvPicPr>
            <a:picLocks noChangeAspect="1"/>
          </p:cNvPicPr>
          <p:nvPr/>
        </p:nvPicPr>
        <p:blipFill rotWithShape="1">
          <a:blip r:embed="rId3" cstate="print"/>
          <a:srcRect l="12662"/>
          <a:stretch/>
        </p:blipFill>
        <p:spPr>
          <a:xfrm>
            <a:off x="385735" y="467024"/>
            <a:ext cx="2057400" cy="1565556"/>
          </a:xfrm>
          <a:prstGeom prst="rect">
            <a:avLst/>
          </a:prstGeom>
        </p:spPr>
      </p:pic>
      <p:pic>
        <p:nvPicPr>
          <p:cNvPr id="8" name="Image 7" descr="Une image contenant personne, homme, fruit, extérieur&#10;&#10;Description générée automatiquement">
            <a:extLst>
              <a:ext uri="{FF2B5EF4-FFF2-40B4-BE49-F238E27FC236}">
                <a16:creationId xmlns:a16="http://schemas.microsoft.com/office/drawing/2014/main" xmlns="" id="{950D4CA5-8200-4737-9183-5308FB6AAE25}"/>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210300" y="5349818"/>
            <a:ext cx="1614176" cy="1076117"/>
          </a:xfrm>
          <a:prstGeom prst="rect">
            <a:avLst/>
          </a:prstGeom>
          <a:noFill/>
          <a:ln w="9525" cap="flat" cmpd="sng" algn="ctr">
            <a:solidFill>
              <a:schemeClr val="accent6"/>
            </a:solidFill>
            <a:prstDash val="solid"/>
            <a:round/>
            <a:headEnd type="none" w="med" len="med"/>
            <a:tailEnd type="none" w="med" len="med"/>
          </a:ln>
          <a:effectLst>
            <a:glow rad="508000">
              <a:schemeClr val="accent6">
                <a:satMod val="175000"/>
                <a:alpha val="60000"/>
              </a:schemeClr>
            </a:glow>
          </a:effectLst>
        </p:spPr>
        <p:style>
          <a:lnRef idx="0">
            <a:scrgbClr r="0" g="0" b="0"/>
          </a:lnRef>
          <a:fillRef idx="0">
            <a:scrgbClr r="0" g="0" b="0"/>
          </a:fillRef>
          <a:effectRef idx="0">
            <a:scrgbClr r="0" g="0" b="0"/>
          </a:effectRef>
          <a:fontRef idx="minor">
            <a:schemeClr val="accent6"/>
          </a:fontRef>
        </p:style>
      </p:pic>
    </p:spTree>
    <p:extLst>
      <p:ext uri="{BB962C8B-B14F-4D97-AF65-F5344CB8AC3E}">
        <p14:creationId xmlns:p14="http://schemas.microsoft.com/office/powerpoint/2010/main" xmlns="" val="28696776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age 5" descr="Une image contenant personne, extérieur, foule, grand&#10;&#10;Description générée automatiquement">
            <a:extLst>
              <a:ext uri="{FF2B5EF4-FFF2-40B4-BE49-F238E27FC236}">
                <a16:creationId xmlns:a16="http://schemas.microsoft.com/office/drawing/2014/main" xmlns="" id="{77275FA8-F283-4149-8F99-E8C9E5299733}"/>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6971" r="7028" b="-1"/>
          <a:stretch/>
        </p:blipFill>
        <p:spPr>
          <a:xfrm>
            <a:off x="20" y="10"/>
            <a:ext cx="9143980" cy="6857990"/>
          </a:xfrm>
          <a:prstGeom prst="rect">
            <a:avLst/>
          </a:prstGeom>
        </p:spPr>
      </p:pic>
      <p:sp>
        <p:nvSpPr>
          <p:cNvPr id="37" name="Rectangle 30">
            <a:extLst>
              <a:ext uri="{FF2B5EF4-FFF2-40B4-BE49-F238E27FC236}">
                <a16:creationId xmlns:a16="http://schemas.microsoft.com/office/drawing/2014/main" xmlns=""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xmlns="" id="{6B545B36-6E08-4EB4-96E2-25F337632CCD}"/>
              </a:ext>
            </a:extLst>
          </p:cNvPr>
          <p:cNvSpPr>
            <a:spLocks noGrp="1"/>
          </p:cNvSpPr>
          <p:nvPr>
            <p:ph type="title"/>
          </p:nvPr>
        </p:nvSpPr>
        <p:spPr>
          <a:xfrm>
            <a:off x="392906" y="5317240"/>
            <a:ext cx="8408194" cy="744836"/>
          </a:xfrm>
        </p:spPr>
        <p:txBody>
          <a:bodyPr>
            <a:normAutofit/>
          </a:bodyPr>
          <a:lstStyle/>
          <a:p>
            <a:pPr algn="ctr"/>
            <a:r>
              <a:rPr lang="fr-CA" sz="3100" dirty="0">
                <a:solidFill>
                  <a:schemeClr val="tx1">
                    <a:lumMod val="85000"/>
                    <a:lumOff val="15000"/>
                  </a:schemeClr>
                </a:solidFill>
              </a:rPr>
              <a:t>Église, Corps du Christ</a:t>
            </a:r>
          </a:p>
        </p:txBody>
      </p:sp>
      <p:cxnSp>
        <p:nvCxnSpPr>
          <p:cNvPr id="38" name="Straight Connector 32">
            <a:extLst>
              <a:ext uri="{FF2B5EF4-FFF2-40B4-BE49-F238E27FC236}">
                <a16:creationId xmlns:a16="http://schemas.microsoft.com/office/drawing/2014/main" xmlns=""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4">
            <a:extLst>
              <a:ext uri="{FF2B5EF4-FFF2-40B4-BE49-F238E27FC236}">
                <a16:creationId xmlns:a16="http://schemas.microsoft.com/office/drawing/2014/main" xmlns=""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xmlns="" id="{5F4935E0-0683-4FA6-8DB9-BBDE3E89658F}"/>
              </a:ext>
            </a:extLst>
          </p:cNvPr>
          <p:cNvSpPr/>
          <p:nvPr/>
        </p:nvSpPr>
        <p:spPr>
          <a:xfrm>
            <a:off x="4171950" y="476250"/>
            <a:ext cx="952500" cy="4687555"/>
          </a:xfrm>
          <a:prstGeom prst="rect">
            <a:avLst/>
          </a:prstGeom>
          <a:solidFill>
            <a:srgbClr val="E7E6E6">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8" name="Rectangle 27">
            <a:extLst>
              <a:ext uri="{FF2B5EF4-FFF2-40B4-BE49-F238E27FC236}">
                <a16:creationId xmlns:a16="http://schemas.microsoft.com/office/drawing/2014/main" xmlns="" id="{14884B22-49C3-43BD-AC81-8C1D4CD58355}"/>
              </a:ext>
            </a:extLst>
          </p:cNvPr>
          <p:cNvSpPr/>
          <p:nvPr/>
        </p:nvSpPr>
        <p:spPr>
          <a:xfrm rot="5400000">
            <a:off x="4171950" y="151144"/>
            <a:ext cx="952500" cy="4038602"/>
          </a:xfrm>
          <a:prstGeom prst="rect">
            <a:avLst/>
          </a:prstGeom>
          <a:solidFill>
            <a:srgbClr val="E7E6E6">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xmlns="" val="22562435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88058"/>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xmlns="" id="{0FE2D22C-409B-48AF-B24F-7988A8F7F84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xmlns="" id="{90464369-70FA-42AF-948F-80664CA7BF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2146816"/>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xmlns="" id="{B02287D8-0245-4107-A500-886AB816186D}"/>
              </a:ext>
            </a:extLst>
          </p:cNvPr>
          <p:cNvSpPr>
            <a:spLocks noGrp="1"/>
          </p:cNvSpPr>
          <p:nvPr>
            <p:ph type="title"/>
          </p:nvPr>
        </p:nvSpPr>
        <p:spPr>
          <a:xfrm>
            <a:off x="4323587" y="349664"/>
            <a:ext cx="4384178" cy="1638377"/>
          </a:xfrm>
        </p:spPr>
        <p:txBody>
          <a:bodyPr anchor="b">
            <a:normAutofit/>
          </a:bodyPr>
          <a:lstStyle/>
          <a:p>
            <a:r>
              <a:rPr lang="fr-CA" sz="4200" b="1">
                <a:latin typeface="Verdana" panose="020B0604030504040204" pitchFamily="34" charset="0"/>
                <a:ea typeface="Verdana" panose="020B0604030504040204" pitchFamily="34" charset="0"/>
              </a:rPr>
              <a:t>Objectifs de la rencontre</a:t>
            </a:r>
          </a:p>
        </p:txBody>
      </p:sp>
      <p:sp>
        <p:nvSpPr>
          <p:cNvPr id="139" name="Rectangle 138">
            <a:extLst>
              <a:ext uri="{FF2B5EF4-FFF2-40B4-BE49-F238E27FC236}">
                <a16:creationId xmlns:a16="http://schemas.microsoft.com/office/drawing/2014/main" xmlns="" id="{A648176E-454C-437C-B0FC-9B82FCF32B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145363" y="6150940"/>
            <a:ext cx="524256" cy="114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xmlns="" id="{A6604B49-AD5C-4590-B051-06C8222ECD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4433100" y="1760836"/>
            <a:ext cx="524256" cy="889754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xmlns="" id="{CC552A98-EF7D-4D42-AB69-066B786AB5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46888" y="399675"/>
            <a:ext cx="3485526" cy="5809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a:extLst>
              <a:ext uri="{FF2B5EF4-FFF2-40B4-BE49-F238E27FC236}">
                <a16:creationId xmlns:a16="http://schemas.microsoft.com/office/drawing/2014/main" xmlns="" id="{5482C135-6189-4AB2-84E5-8879820B4E0D}"/>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p:blipFill>
        <p:spPr bwMode="auto">
          <a:xfrm>
            <a:off x="261003" y="1883164"/>
            <a:ext cx="3485526" cy="4326443"/>
          </a:xfrm>
          <a:prstGeom prst="rect">
            <a:avLst/>
          </a:prstGeom>
          <a:noFill/>
          <a:extLst>
            <a:ext uri="{909E8E84-426E-40DD-AFC4-6F175D3DCCD1}">
              <a14:hiddenFill xmlns:a14="http://schemas.microsoft.com/office/drawing/2010/main" xmlns="">
                <a:solidFill>
                  <a:srgbClr val="FFFFFF"/>
                </a:solidFill>
              </a14:hiddenFill>
            </a:ext>
          </a:extLst>
        </p:spPr>
      </p:pic>
      <p:sp>
        <p:nvSpPr>
          <p:cNvPr id="9" name="Content Placeholder 8">
            <a:extLst>
              <a:ext uri="{FF2B5EF4-FFF2-40B4-BE49-F238E27FC236}">
                <a16:creationId xmlns:a16="http://schemas.microsoft.com/office/drawing/2014/main" xmlns="" id="{921C515C-1BC7-4281-9EB6-735D64F4F0D3}"/>
              </a:ext>
            </a:extLst>
          </p:cNvPr>
          <p:cNvSpPr>
            <a:spLocks noGrp="1"/>
          </p:cNvSpPr>
          <p:nvPr>
            <p:ph idx="1"/>
          </p:nvPr>
        </p:nvSpPr>
        <p:spPr>
          <a:xfrm>
            <a:off x="3979302" y="2337705"/>
            <a:ext cx="4723707" cy="3306638"/>
          </a:xfrm>
        </p:spPr>
        <p:txBody>
          <a:bodyPr anchor="ctr">
            <a:normAutofit lnSpcReduction="10000"/>
          </a:bodyPr>
          <a:lstStyle/>
          <a:p>
            <a:r>
              <a:rPr lang="fr-CA" sz="2200" dirty="0"/>
              <a:t>Se retrouver et partager sur notre vécu.</a:t>
            </a:r>
          </a:p>
          <a:p>
            <a:r>
              <a:rPr lang="fr-CA" sz="2200" dirty="0"/>
              <a:t>Approfondir le sens de la quatrième partie du Credo: Je crois à l’Église …</a:t>
            </a:r>
          </a:p>
          <a:p>
            <a:r>
              <a:rPr lang="fr-CA" sz="2200" dirty="0"/>
              <a:t>S’interroger : « Qu’est-ce que l’Église pour moi? ».</a:t>
            </a:r>
          </a:p>
          <a:p>
            <a:r>
              <a:rPr lang="fr-CA" sz="2200" dirty="0"/>
              <a:t>Se familiariser avec le rôle du parrain et/ou de la marraine.</a:t>
            </a:r>
          </a:p>
          <a:p>
            <a:r>
              <a:rPr lang="fr-CA" sz="2200" dirty="0"/>
              <a:t>Découvrir un lien ou des liens d’appartenance en Église.</a:t>
            </a:r>
          </a:p>
          <a:p>
            <a:endParaRPr lang="en-US" sz="1700" dirty="0"/>
          </a:p>
        </p:txBody>
      </p:sp>
      <p:pic>
        <p:nvPicPr>
          <p:cNvPr id="10" name="Image 9">
            <a:extLst>
              <a:ext uri="{FF2B5EF4-FFF2-40B4-BE49-F238E27FC236}">
                <a16:creationId xmlns:a16="http://schemas.microsoft.com/office/drawing/2014/main" xmlns="" id="{F73478C8-76CE-4535-9D8A-E5B50CFC58FB}"/>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b="5674"/>
          <a:stretch/>
        </p:blipFill>
        <p:spPr>
          <a:xfrm>
            <a:off x="1145749" y="1061729"/>
            <a:ext cx="1724444" cy="2432304"/>
          </a:xfrm>
          <a:prstGeom prst="rect">
            <a:avLst/>
          </a:prstGeom>
        </p:spPr>
      </p:pic>
    </p:spTree>
    <p:extLst>
      <p:ext uri="{BB962C8B-B14F-4D97-AF65-F5344CB8AC3E}">
        <p14:creationId xmlns:p14="http://schemas.microsoft.com/office/powerpoint/2010/main" xmlns="" val="27328365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88058"/>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9FEB54DE-4AEF-4C74-9518-B48BE8734B45}"/>
              </a:ext>
            </a:extLst>
          </p:cNvPr>
          <p:cNvSpPr/>
          <p:nvPr/>
        </p:nvSpPr>
        <p:spPr>
          <a:xfrm>
            <a:off x="2609850" y="432065"/>
            <a:ext cx="6148415" cy="1635475"/>
          </a:xfrm>
          <a:prstGeom prst="rect">
            <a:avLst/>
          </a:prstGeom>
          <a:solidFill>
            <a:srgbClr val="92D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CA"/>
          </a:p>
        </p:txBody>
      </p:sp>
      <p:sp>
        <p:nvSpPr>
          <p:cNvPr id="2" name="Titre 1">
            <a:extLst>
              <a:ext uri="{FF2B5EF4-FFF2-40B4-BE49-F238E27FC236}">
                <a16:creationId xmlns:a16="http://schemas.microsoft.com/office/drawing/2014/main" xmlns="" id="{953389FF-0052-4E0F-AC71-185DEA0DA89D}"/>
              </a:ext>
            </a:extLst>
          </p:cNvPr>
          <p:cNvSpPr>
            <a:spLocks noGrp="1"/>
          </p:cNvSpPr>
          <p:nvPr>
            <p:ph type="title"/>
          </p:nvPr>
        </p:nvSpPr>
        <p:spPr>
          <a:xfrm>
            <a:off x="2362200" y="432065"/>
            <a:ext cx="6396065" cy="1635475"/>
          </a:xfrm>
        </p:spPr>
        <p:txBody>
          <a:bodyPr>
            <a:normAutofit fontScale="90000"/>
          </a:bodyPr>
          <a:lstStyle/>
          <a:p>
            <a:pPr algn="r"/>
            <a:r>
              <a:rPr lang="fr-CA" sz="3200" dirty="0">
                <a:solidFill>
                  <a:schemeClr val="accent4">
                    <a:lumMod val="20000"/>
                    <a:lumOff val="80000"/>
                  </a:schemeClr>
                </a:solidFill>
              </a:rPr>
              <a:t>Comment et pourquoi </a:t>
            </a:r>
            <a:br>
              <a:rPr lang="fr-CA" sz="3200" dirty="0">
                <a:solidFill>
                  <a:schemeClr val="accent4">
                    <a:lumMod val="20000"/>
                    <a:lumOff val="80000"/>
                  </a:schemeClr>
                </a:solidFill>
              </a:rPr>
            </a:br>
            <a:r>
              <a:rPr lang="fr-CA" sz="3200" dirty="0">
                <a:solidFill>
                  <a:schemeClr val="accent4">
                    <a:lumMod val="20000"/>
                    <a:lumOff val="80000"/>
                  </a:schemeClr>
                </a:solidFill>
              </a:rPr>
              <a:t>l’Église est née?</a:t>
            </a:r>
            <a:br>
              <a:rPr lang="fr-CA" sz="3200" dirty="0">
                <a:solidFill>
                  <a:schemeClr val="accent4">
                    <a:lumMod val="20000"/>
                    <a:lumOff val="80000"/>
                  </a:schemeClr>
                </a:solidFill>
              </a:rPr>
            </a:br>
            <a:r>
              <a:rPr lang="fr-CA" sz="3200" dirty="0">
                <a:solidFill>
                  <a:srgbClr val="4A2D37"/>
                </a:solidFill>
              </a:rPr>
              <a:t>L’expérience de l’Esprit saint </a:t>
            </a:r>
            <a:br>
              <a:rPr lang="fr-CA" sz="3200" dirty="0">
                <a:solidFill>
                  <a:srgbClr val="4A2D37"/>
                </a:solidFill>
              </a:rPr>
            </a:br>
            <a:r>
              <a:rPr lang="fr-CA" sz="3200" dirty="0">
                <a:solidFill>
                  <a:srgbClr val="4A2D37"/>
                </a:solidFill>
              </a:rPr>
              <a:t>qui unit l’Église, corps du Christ.</a:t>
            </a:r>
          </a:p>
        </p:txBody>
      </p:sp>
      <p:sp>
        <p:nvSpPr>
          <p:cNvPr id="7" name="Rectangle 6">
            <a:extLst>
              <a:ext uri="{FF2B5EF4-FFF2-40B4-BE49-F238E27FC236}">
                <a16:creationId xmlns:a16="http://schemas.microsoft.com/office/drawing/2014/main" xmlns="" id="{1FA36045-745B-459F-B962-FCCC954F5419}"/>
              </a:ext>
            </a:extLst>
          </p:cNvPr>
          <p:cNvSpPr/>
          <p:nvPr/>
        </p:nvSpPr>
        <p:spPr>
          <a:xfrm>
            <a:off x="385735" y="2067541"/>
            <a:ext cx="8372530" cy="456186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sz="2000" b="1" baseline="30000" dirty="0">
                <a:solidFill>
                  <a:schemeClr val="tx1"/>
                </a:solidFill>
                <a:latin typeface="Avenir Next LT Pro" panose="020B0504020202020204" pitchFamily="34" charset="0"/>
              </a:rPr>
              <a:t>12</a:t>
            </a:r>
            <a:r>
              <a:rPr lang="fr-FR" sz="2000" dirty="0">
                <a:solidFill>
                  <a:schemeClr val="tx1"/>
                </a:solidFill>
                <a:latin typeface="Avenir Next LT Pro" panose="020B0504020202020204" pitchFamily="34" charset="0"/>
              </a:rPr>
              <a:t> Prenons une comparaison : le corps ne fait qu’un, il a pourtant plusieurs membres ; et tous les membres, malgré leur nombre, ne forment qu’un seul corps. Il en est ainsi pour le Christ. </a:t>
            </a:r>
            <a:r>
              <a:rPr lang="fr-FR" sz="2000" b="1" baseline="30000" dirty="0">
                <a:solidFill>
                  <a:schemeClr val="tx1"/>
                </a:solidFill>
                <a:latin typeface="Avenir Next LT Pro" panose="020B0504020202020204" pitchFamily="34" charset="0"/>
              </a:rPr>
              <a:t>13</a:t>
            </a:r>
            <a:r>
              <a:rPr lang="fr-FR" sz="2000" dirty="0">
                <a:solidFill>
                  <a:schemeClr val="tx1"/>
                </a:solidFill>
                <a:latin typeface="Avenir Next LT Pro" panose="020B0504020202020204" pitchFamily="34" charset="0"/>
              </a:rPr>
              <a:t> C’est dans un unique Esprit, en effet, que nous avons été baptisés pour former un seul corps. Tous, nous avons été désaltérés par un unique Esprit.</a:t>
            </a:r>
          </a:p>
          <a:p>
            <a:pPr algn="just"/>
            <a:endParaRPr lang="fr-FR" sz="2000" b="1" baseline="30000" dirty="0">
              <a:solidFill>
                <a:schemeClr val="tx1"/>
              </a:solidFill>
              <a:latin typeface="Avenir Next LT Pro" panose="020B0504020202020204" pitchFamily="34" charset="0"/>
            </a:endParaRPr>
          </a:p>
          <a:p>
            <a:pPr algn="just"/>
            <a:r>
              <a:rPr lang="fr-FR" sz="2000" b="1" baseline="30000" dirty="0">
                <a:solidFill>
                  <a:schemeClr val="tx1"/>
                </a:solidFill>
                <a:latin typeface="Avenir Next LT Pro" panose="020B0504020202020204" pitchFamily="34" charset="0"/>
              </a:rPr>
              <a:t>14</a:t>
            </a:r>
            <a:r>
              <a:rPr lang="fr-FR" sz="2000" dirty="0">
                <a:solidFill>
                  <a:schemeClr val="tx1"/>
                </a:solidFill>
                <a:latin typeface="Avenir Next LT Pro" panose="020B0504020202020204" pitchFamily="34" charset="0"/>
              </a:rPr>
              <a:t> Le corps humain se compose non pas d’un seul, mais de plusieurs membres. </a:t>
            </a:r>
            <a:r>
              <a:rPr lang="fr-FR" sz="2000" b="1" baseline="30000" dirty="0">
                <a:solidFill>
                  <a:schemeClr val="tx1"/>
                </a:solidFill>
                <a:latin typeface="Avenir Next LT Pro" panose="020B0504020202020204" pitchFamily="34" charset="0"/>
              </a:rPr>
              <a:t>15</a:t>
            </a:r>
            <a:r>
              <a:rPr lang="fr-FR" sz="2000" dirty="0">
                <a:solidFill>
                  <a:schemeClr val="tx1"/>
                </a:solidFill>
                <a:latin typeface="Avenir Next LT Pro" panose="020B0504020202020204" pitchFamily="34" charset="0"/>
              </a:rPr>
              <a:t> Le pied aurait beau dire : « Je ne suis pas la main, donc je ne fais pas partie du corps », il fait cependant partie du corps. </a:t>
            </a:r>
            <a:r>
              <a:rPr lang="fr-FR" sz="2000" b="1" baseline="30000" dirty="0">
                <a:solidFill>
                  <a:schemeClr val="tx1"/>
                </a:solidFill>
                <a:latin typeface="Avenir Next LT Pro" panose="020B0504020202020204" pitchFamily="34" charset="0"/>
              </a:rPr>
              <a:t>16 </a:t>
            </a:r>
            <a:r>
              <a:rPr lang="fr-FR" sz="2000" dirty="0">
                <a:solidFill>
                  <a:schemeClr val="tx1"/>
                </a:solidFill>
                <a:latin typeface="Avenir Next LT Pro" panose="020B0504020202020204" pitchFamily="34" charset="0"/>
              </a:rPr>
              <a:t>L’oreille aurait beau dire : « Je ne suis pas l’œil, donc je ne fais pas partie du corps », elle fait cependant partie du corps. </a:t>
            </a:r>
            <a:r>
              <a:rPr lang="fr-FR" sz="2000" b="1" baseline="30000" dirty="0">
                <a:solidFill>
                  <a:schemeClr val="tx1"/>
                </a:solidFill>
                <a:latin typeface="Avenir Next LT Pro" panose="020B0504020202020204" pitchFamily="34" charset="0"/>
              </a:rPr>
              <a:t>17</a:t>
            </a:r>
            <a:r>
              <a:rPr lang="fr-FR" sz="2000" dirty="0">
                <a:solidFill>
                  <a:schemeClr val="tx1"/>
                </a:solidFill>
                <a:latin typeface="Avenir Next LT Pro" panose="020B0504020202020204" pitchFamily="34" charset="0"/>
              </a:rPr>
              <a:t> Si, dans le corps, il n’y avait que les yeux, comment pourrait-on entendre ? S’il n’y avait que les oreilles, comment pourrait-on sentir les odeurs ? </a:t>
            </a:r>
            <a:r>
              <a:rPr lang="fr-FR" sz="2000" b="1" baseline="30000" dirty="0">
                <a:solidFill>
                  <a:schemeClr val="tx1"/>
                </a:solidFill>
                <a:latin typeface="Avenir Next LT Pro" panose="020B0504020202020204" pitchFamily="34" charset="0"/>
              </a:rPr>
              <a:t>18</a:t>
            </a:r>
            <a:r>
              <a:rPr lang="fr-FR" sz="2000" dirty="0">
                <a:solidFill>
                  <a:schemeClr val="tx1"/>
                </a:solidFill>
                <a:latin typeface="Avenir Next LT Pro" panose="020B0504020202020204" pitchFamily="34" charset="0"/>
              </a:rPr>
              <a:t> Mais, dans le corps, Dieu a disposé les différents membres comme il l’a voulu. </a:t>
            </a:r>
            <a:endParaRPr lang="fr-FR" sz="2000" b="1" baseline="30000" dirty="0">
              <a:solidFill>
                <a:schemeClr val="tx1"/>
              </a:solidFill>
              <a:latin typeface="Avenir Next LT Pro" panose="020B0504020202020204" pitchFamily="34" charset="0"/>
            </a:endParaRPr>
          </a:p>
        </p:txBody>
      </p:sp>
      <p:pic>
        <p:nvPicPr>
          <p:cNvPr id="4" name="Image 3">
            <a:extLst>
              <a:ext uri="{FF2B5EF4-FFF2-40B4-BE49-F238E27FC236}">
                <a16:creationId xmlns:a16="http://schemas.microsoft.com/office/drawing/2014/main" xmlns="" id="{88C02CFE-2FF3-4FDE-AFC4-94B5EB886900}"/>
              </a:ext>
            </a:extLst>
          </p:cNvPr>
          <p:cNvPicPr>
            <a:picLocks noChangeAspect="1"/>
          </p:cNvPicPr>
          <p:nvPr/>
        </p:nvPicPr>
        <p:blipFill>
          <a:blip r:embed="rId3" cstate="print"/>
          <a:stretch>
            <a:fillRect/>
          </a:stretch>
        </p:blipFill>
        <p:spPr>
          <a:xfrm>
            <a:off x="385735" y="432065"/>
            <a:ext cx="2178697" cy="1635475"/>
          </a:xfrm>
          <a:prstGeom prst="rect">
            <a:avLst/>
          </a:prstGeom>
        </p:spPr>
      </p:pic>
    </p:spTree>
    <p:extLst>
      <p:ext uri="{BB962C8B-B14F-4D97-AF65-F5344CB8AC3E}">
        <p14:creationId xmlns:p14="http://schemas.microsoft.com/office/powerpoint/2010/main" xmlns="" val="13867431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988058"/>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953389FF-0052-4E0F-AC71-185DEA0DA89D}"/>
              </a:ext>
            </a:extLst>
          </p:cNvPr>
          <p:cNvSpPr>
            <a:spLocks noGrp="1"/>
          </p:cNvSpPr>
          <p:nvPr>
            <p:ph type="title"/>
          </p:nvPr>
        </p:nvSpPr>
        <p:spPr>
          <a:xfrm>
            <a:off x="152400" y="374915"/>
            <a:ext cx="8839200" cy="996685"/>
          </a:xfrm>
          <a:solidFill>
            <a:srgbClr val="92D050"/>
          </a:solidFill>
        </p:spPr>
        <p:txBody>
          <a:bodyPr>
            <a:normAutofit/>
          </a:bodyPr>
          <a:lstStyle/>
          <a:p>
            <a:pPr algn="r"/>
            <a:r>
              <a:rPr lang="fr-CA" sz="3200" dirty="0">
                <a:solidFill>
                  <a:schemeClr val="accent4">
                    <a:lumMod val="20000"/>
                    <a:lumOff val="80000"/>
                  </a:schemeClr>
                </a:solidFill>
              </a:rPr>
              <a:t>Comment et pourquoi l’Église est née?</a:t>
            </a:r>
            <a:br>
              <a:rPr lang="fr-CA" sz="3200" dirty="0">
                <a:solidFill>
                  <a:schemeClr val="accent4">
                    <a:lumMod val="20000"/>
                    <a:lumOff val="80000"/>
                  </a:schemeClr>
                </a:solidFill>
              </a:rPr>
            </a:br>
            <a:r>
              <a:rPr lang="fr-CA" sz="3200" dirty="0">
                <a:solidFill>
                  <a:srgbClr val="4A2D37"/>
                </a:solidFill>
              </a:rPr>
              <a:t>L’expérience de </a:t>
            </a:r>
            <a:r>
              <a:rPr lang="fr-FR" sz="3200" dirty="0">
                <a:solidFill>
                  <a:srgbClr val="4A2D37"/>
                </a:solidFill>
              </a:rPr>
              <a:t>l’Église, corps du Christ</a:t>
            </a:r>
            <a:r>
              <a:rPr lang="fr-CA" sz="3200" dirty="0">
                <a:solidFill>
                  <a:srgbClr val="4A2D37"/>
                </a:solidFill>
              </a:rPr>
              <a:t>.</a:t>
            </a:r>
          </a:p>
        </p:txBody>
      </p:sp>
      <p:sp>
        <p:nvSpPr>
          <p:cNvPr id="7" name="Rectangle 6">
            <a:extLst>
              <a:ext uri="{FF2B5EF4-FFF2-40B4-BE49-F238E27FC236}">
                <a16:creationId xmlns:a16="http://schemas.microsoft.com/office/drawing/2014/main" xmlns="" id="{1FA36045-745B-459F-B962-FCCC954F5419}"/>
              </a:ext>
            </a:extLst>
          </p:cNvPr>
          <p:cNvSpPr/>
          <p:nvPr/>
        </p:nvSpPr>
        <p:spPr>
          <a:xfrm>
            <a:off x="3900516" y="1621608"/>
            <a:ext cx="5091084" cy="504422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sz="2000" b="1" baseline="30000" dirty="0">
                <a:solidFill>
                  <a:schemeClr val="tx1"/>
                </a:solidFill>
                <a:latin typeface="Avenir Next LT Pro" panose="020B0504020202020204" pitchFamily="34" charset="0"/>
              </a:rPr>
              <a:t>20</a:t>
            </a:r>
            <a:r>
              <a:rPr lang="fr-FR" sz="2000" dirty="0">
                <a:solidFill>
                  <a:schemeClr val="tx1"/>
                </a:solidFill>
                <a:latin typeface="Avenir Next LT Pro" panose="020B0504020202020204" pitchFamily="34" charset="0"/>
              </a:rPr>
              <a:t> En fait, il y a plusieurs membres, et un seul corps. </a:t>
            </a:r>
            <a:r>
              <a:rPr lang="fr-FR" sz="2000" b="1" baseline="30000" dirty="0">
                <a:solidFill>
                  <a:schemeClr val="tx1"/>
                </a:solidFill>
                <a:latin typeface="Avenir Next LT Pro" panose="020B0504020202020204" pitchFamily="34" charset="0"/>
              </a:rPr>
              <a:t>21 </a:t>
            </a:r>
            <a:r>
              <a:rPr lang="fr-FR" sz="2000" dirty="0">
                <a:solidFill>
                  <a:schemeClr val="tx1"/>
                </a:solidFill>
                <a:latin typeface="Avenir Next LT Pro" panose="020B0504020202020204" pitchFamily="34" charset="0"/>
              </a:rPr>
              <a:t>L’œil ne peut pas dire à la main : « Je n’ai pas besoin de toi » ; la tête ne peut pas dire aux pieds : « Je n’ai pas besoin de vous ». </a:t>
            </a:r>
            <a:r>
              <a:rPr lang="fr-FR" sz="2000" b="1" baseline="30000" dirty="0">
                <a:solidFill>
                  <a:schemeClr val="tx1"/>
                </a:solidFill>
                <a:latin typeface="Avenir Next LT Pro" panose="020B0504020202020204" pitchFamily="34" charset="0"/>
              </a:rPr>
              <a:t>22</a:t>
            </a:r>
            <a:r>
              <a:rPr lang="fr-FR" sz="2000" dirty="0">
                <a:solidFill>
                  <a:schemeClr val="tx1"/>
                </a:solidFill>
                <a:latin typeface="Avenir Next LT Pro" panose="020B0504020202020204" pitchFamily="34" charset="0"/>
              </a:rPr>
              <a:t> Bien plus, les parties du corps qui paraissent les plus délicates sont indispensables. </a:t>
            </a:r>
            <a:r>
              <a:rPr lang="fr-FR" sz="2000" b="1" baseline="30000" dirty="0">
                <a:solidFill>
                  <a:schemeClr val="tx1"/>
                </a:solidFill>
                <a:latin typeface="Avenir Next LT Pro" panose="020B0504020202020204" pitchFamily="34" charset="0"/>
              </a:rPr>
              <a:t>25</a:t>
            </a:r>
            <a:r>
              <a:rPr lang="fr-FR" sz="2000" dirty="0">
                <a:solidFill>
                  <a:schemeClr val="tx1"/>
                </a:solidFill>
                <a:latin typeface="Avenir Next LT Pro" panose="020B0504020202020204" pitchFamily="34" charset="0"/>
              </a:rPr>
              <a:t> Dieu a voulu ainsi qu’il n’y ait pas de division dans le corps, mais que les différents membres aient tous le souci les uns des autres. </a:t>
            </a:r>
            <a:r>
              <a:rPr lang="fr-FR" sz="2000" b="1" baseline="30000" dirty="0">
                <a:solidFill>
                  <a:schemeClr val="tx1"/>
                </a:solidFill>
                <a:latin typeface="Avenir Next LT Pro" panose="020B0504020202020204" pitchFamily="34" charset="0"/>
              </a:rPr>
              <a:t>26</a:t>
            </a:r>
            <a:r>
              <a:rPr lang="fr-FR" sz="2000" dirty="0">
                <a:solidFill>
                  <a:schemeClr val="tx1"/>
                </a:solidFill>
                <a:latin typeface="Avenir Next LT Pro" panose="020B0504020202020204" pitchFamily="34" charset="0"/>
              </a:rPr>
              <a:t> Si un seul membre souffre, tous les membres partagent sa souffrance ; si un membre est à l’honneur, tous partagent sa joie. </a:t>
            </a:r>
            <a:r>
              <a:rPr lang="fr-FR" sz="2000" b="1" baseline="30000" dirty="0">
                <a:solidFill>
                  <a:schemeClr val="tx1"/>
                </a:solidFill>
                <a:latin typeface="Avenir Next LT Pro" panose="020B0504020202020204" pitchFamily="34" charset="0"/>
              </a:rPr>
              <a:t>27</a:t>
            </a:r>
            <a:r>
              <a:rPr lang="fr-FR" sz="2000" dirty="0">
                <a:solidFill>
                  <a:schemeClr val="tx1"/>
                </a:solidFill>
                <a:latin typeface="Avenir Next LT Pro" panose="020B0504020202020204" pitchFamily="34" charset="0"/>
              </a:rPr>
              <a:t> Or, vous êtes corps du Christ et, chacun pour votre part, vous êtes membres de ce corps. (1Co 12, 12-27)</a:t>
            </a:r>
            <a:endParaRPr lang="fr-FR" sz="2000" dirty="0">
              <a:solidFill>
                <a:schemeClr val="accent1">
                  <a:lumMod val="75000"/>
                </a:schemeClr>
              </a:solidFill>
              <a:latin typeface="Avenir Next LT Pro" panose="020B0504020202020204" pitchFamily="34" charset="0"/>
            </a:endParaRPr>
          </a:p>
        </p:txBody>
      </p:sp>
      <p:pic>
        <p:nvPicPr>
          <p:cNvPr id="3" name="Image 2">
            <a:extLst>
              <a:ext uri="{FF2B5EF4-FFF2-40B4-BE49-F238E27FC236}">
                <a16:creationId xmlns:a16="http://schemas.microsoft.com/office/drawing/2014/main" xmlns="" id="{0B604052-43AB-4DF9-B4CC-139D200FCBFB}"/>
              </a:ext>
            </a:extLst>
          </p:cNvPr>
          <p:cNvPicPr>
            <a:picLocks noChangeAspect="1"/>
          </p:cNvPicPr>
          <p:nvPr/>
        </p:nvPicPr>
        <p:blipFill>
          <a:blip r:embed="rId3" cstate="print"/>
          <a:stretch>
            <a:fillRect/>
          </a:stretch>
        </p:blipFill>
        <p:spPr>
          <a:xfrm>
            <a:off x="152400" y="1621609"/>
            <a:ext cx="3581400" cy="5044225"/>
          </a:xfrm>
          <a:prstGeom prst="rect">
            <a:avLst/>
          </a:prstGeom>
        </p:spPr>
      </p:pic>
    </p:spTree>
    <p:extLst>
      <p:ext uri="{BB962C8B-B14F-4D97-AF65-F5344CB8AC3E}">
        <p14:creationId xmlns:p14="http://schemas.microsoft.com/office/powerpoint/2010/main" xmlns="" val="10549092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xmlns="" id="{77275FA8-F283-4149-8F99-E8C9E5299733}"/>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10764"/>
          <a:stretch/>
        </p:blipFill>
        <p:spPr>
          <a:xfrm>
            <a:off x="0" y="0"/>
            <a:ext cx="9144000" cy="6858000"/>
          </a:xfrm>
          <a:prstGeom prst="rect">
            <a:avLst/>
          </a:prstGeom>
        </p:spPr>
      </p:pic>
      <p:sp>
        <p:nvSpPr>
          <p:cNvPr id="37" name="Rectangle 30">
            <a:extLst>
              <a:ext uri="{FF2B5EF4-FFF2-40B4-BE49-F238E27FC236}">
                <a16:creationId xmlns:a16="http://schemas.microsoft.com/office/drawing/2014/main" xmlns=""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xmlns="" id="{6B545B36-6E08-4EB4-96E2-25F337632CCD}"/>
              </a:ext>
            </a:extLst>
          </p:cNvPr>
          <p:cNvSpPr>
            <a:spLocks noGrp="1"/>
          </p:cNvSpPr>
          <p:nvPr>
            <p:ph type="title"/>
          </p:nvPr>
        </p:nvSpPr>
        <p:spPr>
          <a:xfrm>
            <a:off x="-83344" y="5305568"/>
            <a:ext cx="8408194" cy="744836"/>
          </a:xfrm>
        </p:spPr>
        <p:txBody>
          <a:bodyPr>
            <a:normAutofit/>
          </a:bodyPr>
          <a:lstStyle/>
          <a:p>
            <a:pPr algn="ctr"/>
            <a:r>
              <a:rPr lang="fr-CA" sz="3100" dirty="0">
                <a:solidFill>
                  <a:schemeClr val="tx1">
                    <a:lumMod val="85000"/>
                    <a:lumOff val="15000"/>
                  </a:schemeClr>
                </a:solidFill>
              </a:rPr>
              <a:t>Parrain et/ou Marraine? Une porte qui s’ouvre …</a:t>
            </a:r>
          </a:p>
        </p:txBody>
      </p:sp>
      <p:cxnSp>
        <p:nvCxnSpPr>
          <p:cNvPr id="38" name="Straight Connector 32">
            <a:extLst>
              <a:ext uri="{FF2B5EF4-FFF2-40B4-BE49-F238E27FC236}">
                <a16:creationId xmlns:a16="http://schemas.microsoft.com/office/drawing/2014/main" xmlns=""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4">
            <a:extLst>
              <a:ext uri="{FF2B5EF4-FFF2-40B4-BE49-F238E27FC236}">
                <a16:creationId xmlns:a16="http://schemas.microsoft.com/office/drawing/2014/main" xmlns=""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xmlns="" id="{5F4935E0-0683-4FA6-8DB9-BBDE3E89658F}"/>
              </a:ext>
            </a:extLst>
          </p:cNvPr>
          <p:cNvSpPr/>
          <p:nvPr/>
        </p:nvSpPr>
        <p:spPr>
          <a:xfrm>
            <a:off x="7848600" y="2309571"/>
            <a:ext cx="952500" cy="4687555"/>
          </a:xfrm>
          <a:prstGeom prst="rect">
            <a:avLst/>
          </a:prstGeom>
          <a:solidFill>
            <a:srgbClr val="E7E6E6">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8" name="Rectangle 27">
            <a:extLst>
              <a:ext uri="{FF2B5EF4-FFF2-40B4-BE49-F238E27FC236}">
                <a16:creationId xmlns:a16="http://schemas.microsoft.com/office/drawing/2014/main" xmlns="" id="{14884B22-49C3-43BD-AC81-8C1D4CD58355}"/>
              </a:ext>
            </a:extLst>
          </p:cNvPr>
          <p:cNvSpPr/>
          <p:nvPr/>
        </p:nvSpPr>
        <p:spPr>
          <a:xfrm rot="5400000">
            <a:off x="8324850" y="2157798"/>
            <a:ext cx="952500" cy="4038602"/>
          </a:xfrm>
          <a:prstGeom prst="rect">
            <a:avLst/>
          </a:prstGeom>
          <a:solidFill>
            <a:srgbClr val="E7E6E6">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 name="Rectangle 2">
            <a:extLst>
              <a:ext uri="{FF2B5EF4-FFF2-40B4-BE49-F238E27FC236}">
                <a16:creationId xmlns:a16="http://schemas.microsoft.com/office/drawing/2014/main" xmlns="" id="{3798433B-7770-4169-B681-3A82E55BF585}"/>
              </a:ext>
            </a:extLst>
          </p:cNvPr>
          <p:cNvSpPr/>
          <p:nvPr/>
        </p:nvSpPr>
        <p:spPr>
          <a:xfrm>
            <a:off x="0" y="1259175"/>
            <a:ext cx="6172199" cy="1692771"/>
          </a:xfrm>
          <a:prstGeom prst="rect">
            <a:avLst/>
          </a:prstGeom>
          <a:solidFill>
            <a:srgbClr val="988058">
              <a:alpha val="50196"/>
            </a:srgbClr>
          </a:solidFill>
        </p:spPr>
        <p:txBody>
          <a:bodyPr wrap="square">
            <a:spAutoFit/>
          </a:bodyPr>
          <a:lstStyle/>
          <a:p>
            <a:r>
              <a:rPr lang="fr-FR" sz="2700" b="1" dirty="0">
                <a:solidFill>
                  <a:srgbClr val="333333"/>
                </a:solidFill>
                <a:latin typeface="Verdana" panose="020B0604030504040204" pitchFamily="34" charset="0"/>
                <a:ea typeface="Verdana" panose="020B0604030504040204" pitchFamily="34" charset="0"/>
              </a:rPr>
              <a:t>Demandez, on vous donnera;</a:t>
            </a:r>
          </a:p>
          <a:p>
            <a:r>
              <a:rPr lang="fr-FR" sz="2700" b="1" dirty="0">
                <a:solidFill>
                  <a:srgbClr val="333333"/>
                </a:solidFill>
                <a:latin typeface="Verdana" panose="020B0604030504040204" pitchFamily="34" charset="0"/>
                <a:ea typeface="Verdana" panose="020B0604030504040204" pitchFamily="34" charset="0"/>
              </a:rPr>
              <a:t>cherchez, vous trouverez ; </a:t>
            </a:r>
          </a:p>
          <a:p>
            <a:r>
              <a:rPr lang="fr-FR" sz="2700" b="1" dirty="0">
                <a:solidFill>
                  <a:srgbClr val="333333"/>
                </a:solidFill>
                <a:latin typeface="Verdana" panose="020B0604030504040204" pitchFamily="34" charset="0"/>
                <a:ea typeface="Verdana" panose="020B0604030504040204" pitchFamily="34" charset="0"/>
              </a:rPr>
              <a:t>frappez, on vous ouvrira.</a:t>
            </a:r>
          </a:p>
          <a:p>
            <a:r>
              <a:rPr lang="fr-FR" sz="2000" dirty="0">
                <a:solidFill>
                  <a:srgbClr val="333333"/>
                </a:solidFill>
                <a:latin typeface="Verdana" panose="020B0604030504040204" pitchFamily="34" charset="0"/>
                <a:ea typeface="Verdana" panose="020B0604030504040204" pitchFamily="34" charset="0"/>
              </a:rPr>
              <a:t>(Mt 7,7)</a:t>
            </a:r>
            <a:endParaRPr lang="fr-CA" sz="20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xmlns="" val="33790279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988058"/>
        </a:solidFill>
        <a:effectLst/>
      </p:bgPr>
    </p:bg>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xmlns="" id="{B4D3D850-2041-4B7C-AED9-54DA385B14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xmlns="" id="{4B40E075-30AB-41D6-BFDD-B25C4985C7F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0" y="-4101"/>
            <a:ext cx="3152151" cy="2878523"/>
          </a:xfrm>
          <a:custGeom>
            <a:avLst/>
            <a:gdLst>
              <a:gd name="connsiteX0" fmla="*/ 4202870 w 4202870"/>
              <a:gd name="connsiteY0" fmla="*/ 2878523 h 2878523"/>
              <a:gd name="connsiteX1" fmla="*/ 0 w 4202870"/>
              <a:gd name="connsiteY1" fmla="*/ 2878523 h 2878523"/>
              <a:gd name="connsiteX2" fmla="*/ 2878523 w 4202870"/>
              <a:gd name="connsiteY2" fmla="*/ 0 h 2878523"/>
              <a:gd name="connsiteX3" fmla="*/ 4202870 w 4202870"/>
              <a:gd name="connsiteY3" fmla="*/ 1324347 h 2878523"/>
            </a:gdLst>
            <a:ahLst/>
            <a:cxnLst>
              <a:cxn ang="0">
                <a:pos x="connsiteX0" y="connsiteY0"/>
              </a:cxn>
              <a:cxn ang="0">
                <a:pos x="connsiteX1" y="connsiteY1"/>
              </a:cxn>
              <a:cxn ang="0">
                <a:pos x="connsiteX2" y="connsiteY2"/>
              </a:cxn>
              <a:cxn ang="0">
                <a:pos x="connsiteX3" y="connsiteY3"/>
              </a:cxn>
            </a:cxnLst>
            <a:rect l="l" t="t" r="r" b="b"/>
            <a:pathLst>
              <a:path w="4202870" h="2878523">
                <a:moveTo>
                  <a:pt x="4202870" y="2878523"/>
                </a:moveTo>
                <a:lnTo>
                  <a:pt x="0" y="2878523"/>
                </a:lnTo>
                <a:lnTo>
                  <a:pt x="2878523" y="0"/>
                </a:lnTo>
                <a:lnTo>
                  <a:pt x="4202870" y="1324347"/>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Freeform: Shape 53">
            <a:extLst>
              <a:ext uri="{FF2B5EF4-FFF2-40B4-BE49-F238E27FC236}">
                <a16:creationId xmlns:a16="http://schemas.microsoft.com/office/drawing/2014/main" xmlns="" id="{71D5DFC5-85CD-4DB0-9549-D5AA3A1FD17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1568333" y="4353289"/>
            <a:ext cx="3655570" cy="1984820"/>
          </a:xfrm>
          <a:custGeom>
            <a:avLst/>
            <a:gdLst>
              <a:gd name="connsiteX0" fmla="*/ 0 w 2736866"/>
              <a:gd name="connsiteY0" fmla="*/ 0 h 1981337"/>
              <a:gd name="connsiteX1" fmla="*/ 2736866 w 2736866"/>
              <a:gd name="connsiteY1" fmla="*/ 0 h 1981337"/>
              <a:gd name="connsiteX2" fmla="*/ 2736866 w 2736866"/>
              <a:gd name="connsiteY2" fmla="*/ 1225808 h 1981337"/>
              <a:gd name="connsiteX3" fmla="*/ 1981337 w 2736866"/>
              <a:gd name="connsiteY3" fmla="*/ 1981337 h 1981337"/>
            </a:gdLst>
            <a:ahLst/>
            <a:cxnLst>
              <a:cxn ang="0">
                <a:pos x="connsiteX0" y="connsiteY0"/>
              </a:cxn>
              <a:cxn ang="0">
                <a:pos x="connsiteX1" y="connsiteY1"/>
              </a:cxn>
              <a:cxn ang="0">
                <a:pos x="connsiteX2" y="connsiteY2"/>
              </a:cxn>
              <a:cxn ang="0">
                <a:pos x="connsiteX3" y="connsiteY3"/>
              </a:cxn>
            </a:cxnLst>
            <a:rect l="l" t="t" r="r" b="b"/>
            <a:pathLst>
              <a:path w="2736866" h="1981337">
                <a:moveTo>
                  <a:pt x="0" y="0"/>
                </a:moveTo>
                <a:lnTo>
                  <a:pt x="2736866" y="0"/>
                </a:lnTo>
                <a:lnTo>
                  <a:pt x="2736866" y="1225808"/>
                </a:lnTo>
                <a:lnTo>
                  <a:pt x="1981337" y="1981337"/>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Shape 55">
            <a:extLst>
              <a:ext uri="{FF2B5EF4-FFF2-40B4-BE49-F238E27FC236}">
                <a16:creationId xmlns:a16="http://schemas.microsoft.com/office/drawing/2014/main" xmlns="" id="{19F2DF91-4956-4FED-AAF9-98B74CFEDE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2671477" y="5112010"/>
            <a:ext cx="3124834" cy="2343626"/>
          </a:xfrm>
          <a:custGeom>
            <a:avLst/>
            <a:gdLst>
              <a:gd name="connsiteX0" fmla="*/ 0 w 4070846"/>
              <a:gd name="connsiteY0" fmla="*/ 0 h 4070846"/>
              <a:gd name="connsiteX1" fmla="*/ 4070846 w 4070846"/>
              <a:gd name="connsiteY1" fmla="*/ 0 h 4070846"/>
              <a:gd name="connsiteX2" fmla="*/ 4070846 w 4070846"/>
              <a:gd name="connsiteY2" fmla="*/ 1063476 h 4070846"/>
              <a:gd name="connsiteX3" fmla="*/ 1063476 w 4070846"/>
              <a:gd name="connsiteY3" fmla="*/ 4070846 h 4070846"/>
              <a:gd name="connsiteX4" fmla="*/ 0 w 4070846"/>
              <a:gd name="connsiteY4" fmla="*/ 4070846 h 4070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0846" h="4070846">
                <a:moveTo>
                  <a:pt x="0" y="0"/>
                </a:moveTo>
                <a:lnTo>
                  <a:pt x="4070846" y="0"/>
                </a:lnTo>
                <a:lnTo>
                  <a:pt x="4070846" y="1063476"/>
                </a:lnTo>
                <a:lnTo>
                  <a:pt x="1063476" y="4070846"/>
                </a:lnTo>
                <a:lnTo>
                  <a:pt x="0" y="4070846"/>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8" name="Freeform: Shape 57">
            <a:extLst>
              <a:ext uri="{FF2B5EF4-FFF2-40B4-BE49-F238E27FC236}">
                <a16:creationId xmlns:a16="http://schemas.microsoft.com/office/drawing/2014/main" xmlns="" id="{B317FA41-DFFF-4E14-B0E1-F1171106C98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8900000" flipH="1">
            <a:off x="6572710" y="2441510"/>
            <a:ext cx="3710491" cy="4462142"/>
          </a:xfrm>
          <a:custGeom>
            <a:avLst/>
            <a:gdLst>
              <a:gd name="connsiteX0" fmla="*/ 0 w 4947321"/>
              <a:gd name="connsiteY0" fmla="*/ 0 h 4462142"/>
              <a:gd name="connsiteX1" fmla="*/ 0 w 4947321"/>
              <a:gd name="connsiteY1" fmla="*/ 1115211 h 4462142"/>
              <a:gd name="connsiteX2" fmla="*/ 3346931 w 4947321"/>
              <a:gd name="connsiteY2" fmla="*/ 4462142 h 4462142"/>
              <a:gd name="connsiteX3" fmla="*/ 4947321 w 4947321"/>
              <a:gd name="connsiteY3" fmla="*/ 2861751 h 4462142"/>
              <a:gd name="connsiteX4" fmla="*/ 4947321 w 4947321"/>
              <a:gd name="connsiteY4" fmla="*/ 0 h 4462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7321" h="4462142">
                <a:moveTo>
                  <a:pt x="0" y="0"/>
                </a:moveTo>
                <a:lnTo>
                  <a:pt x="0" y="1115211"/>
                </a:lnTo>
                <a:lnTo>
                  <a:pt x="3346931" y="4462142"/>
                </a:lnTo>
                <a:lnTo>
                  <a:pt x="4947321" y="2861751"/>
                </a:lnTo>
                <a:lnTo>
                  <a:pt x="4947321" y="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xmlns="" id="{78B58BEF-F2FE-4B10-95C2-CD3CBB6DFAA7}"/>
              </a:ext>
            </a:extLst>
          </p:cNvPr>
          <p:cNvPicPr>
            <a:picLocks noChangeAspect="1"/>
          </p:cNvPicPr>
          <p:nvPr/>
        </p:nvPicPr>
        <p:blipFill>
          <a:blip r:embed="rId3" cstate="print">
            <a:extLst>
              <a:ext uri="{28A0092B-C50C-407E-A947-70E740481C1C}">
                <a14:useLocalDpi xmlns:a14="http://schemas.microsoft.com/office/drawing/2010/main" xmlns="" val="0"/>
              </a:ext>
            </a:extLst>
          </a:blip>
          <a:srcRect/>
          <a:stretch/>
        </p:blipFill>
        <p:spPr>
          <a:xfrm>
            <a:off x="4968000" y="526829"/>
            <a:ext cx="3576726" cy="2375586"/>
          </a:xfrm>
          <a:custGeom>
            <a:avLst/>
            <a:gdLst/>
            <a:ahLst/>
            <a:cxnLst/>
            <a:rect l="l" t="t" r="r" b="b"/>
            <a:pathLst>
              <a:path w="4768968" h="3429243">
                <a:moveTo>
                  <a:pt x="1044759" y="0"/>
                </a:moveTo>
                <a:lnTo>
                  <a:pt x="3724209" y="0"/>
                </a:lnTo>
                <a:lnTo>
                  <a:pt x="4768968" y="1044760"/>
                </a:lnTo>
                <a:lnTo>
                  <a:pt x="2384484" y="3429243"/>
                </a:lnTo>
                <a:lnTo>
                  <a:pt x="0" y="1044760"/>
                </a:lnTo>
                <a:close/>
              </a:path>
            </a:pathLst>
          </a:custGeom>
        </p:spPr>
      </p:pic>
      <p:sp>
        <p:nvSpPr>
          <p:cNvPr id="60" name="Rectangle 59">
            <a:extLst>
              <a:ext uri="{FF2B5EF4-FFF2-40B4-BE49-F238E27FC236}">
                <a16:creationId xmlns:a16="http://schemas.microsoft.com/office/drawing/2014/main" xmlns="" id="{B497CCB5-5FC2-473C-AFCC-2430CEF1DF7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2885915" y="2164437"/>
            <a:ext cx="3372170" cy="252912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a:extLst>
              <a:ext uri="{FF2B5EF4-FFF2-40B4-BE49-F238E27FC236}">
                <a16:creationId xmlns:a16="http://schemas.microsoft.com/office/drawing/2014/main" xmlns="" id="{7634EB9F-4AE1-4357-B081-95092DE0A784}"/>
              </a:ext>
            </a:extLst>
          </p:cNvPr>
          <p:cNvPicPr>
            <a:picLocks noChangeAspect="1"/>
          </p:cNvPicPr>
          <p:nvPr/>
        </p:nvPicPr>
        <p:blipFill rotWithShape="1">
          <a:blip r:embed="rId4" cstate="print"/>
          <a:srcRect l="15188" r="15193" b="3"/>
          <a:stretch/>
        </p:blipFill>
        <p:spPr>
          <a:xfrm>
            <a:off x="995274" y="1"/>
            <a:ext cx="3576726" cy="3429243"/>
          </a:xfrm>
          <a:custGeom>
            <a:avLst/>
            <a:gdLst/>
            <a:ahLst/>
            <a:cxnLst/>
            <a:rect l="l" t="t" r="r" b="b"/>
            <a:pathLst>
              <a:path w="4768968" h="3429243">
                <a:moveTo>
                  <a:pt x="1044759" y="0"/>
                </a:moveTo>
                <a:lnTo>
                  <a:pt x="3724209" y="0"/>
                </a:lnTo>
                <a:lnTo>
                  <a:pt x="4768968" y="1044760"/>
                </a:lnTo>
                <a:lnTo>
                  <a:pt x="2384484" y="3429243"/>
                </a:lnTo>
                <a:lnTo>
                  <a:pt x="0" y="1044760"/>
                </a:lnTo>
                <a:close/>
              </a:path>
            </a:pathLst>
          </a:custGeom>
        </p:spPr>
      </p:pic>
      <p:sp>
        <p:nvSpPr>
          <p:cNvPr id="62" name="Rectangle 61">
            <a:extLst>
              <a:ext uri="{FF2B5EF4-FFF2-40B4-BE49-F238E27FC236}">
                <a16:creationId xmlns:a16="http://schemas.microsoft.com/office/drawing/2014/main" xmlns="" id="{06D203FA-9405-4E71-9D22-0D9ED95C7A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3500000">
            <a:off x="1295046" y="1701387"/>
            <a:ext cx="723574" cy="542681"/>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a:extLst>
              <a:ext uri="{FF2B5EF4-FFF2-40B4-BE49-F238E27FC236}">
                <a16:creationId xmlns:a16="http://schemas.microsoft.com/office/drawing/2014/main" xmlns="" id="{FACF6EC4-3813-4EA9-8F6F-C1070CF71BA3}"/>
              </a:ext>
            </a:extLst>
          </p:cNvPr>
          <p:cNvPicPr>
            <a:picLocks noChangeAspect="1"/>
          </p:cNvPicPr>
          <p:nvPr/>
        </p:nvPicPr>
        <p:blipFill>
          <a:blip r:embed="rId5" cstate="print">
            <a:extLst>
              <a:ext uri="{28A0092B-C50C-407E-A947-70E740481C1C}">
                <a14:useLocalDpi xmlns:a14="http://schemas.microsoft.com/office/drawing/2010/main" xmlns="" val="0"/>
              </a:ext>
            </a:extLst>
          </a:blip>
          <a:srcRect/>
          <a:stretch/>
        </p:blipFill>
        <p:spPr>
          <a:xfrm>
            <a:off x="677760" y="4115856"/>
            <a:ext cx="3383689" cy="2247376"/>
          </a:xfrm>
          <a:custGeom>
            <a:avLst/>
            <a:gdLst/>
            <a:ahLst/>
            <a:cxnLst/>
            <a:rect l="l" t="t" r="r" b="b"/>
            <a:pathLst>
              <a:path w="4768968" h="3424654">
                <a:moveTo>
                  <a:pt x="2384485" y="0"/>
                </a:moveTo>
                <a:lnTo>
                  <a:pt x="4768968" y="2384485"/>
                </a:lnTo>
                <a:lnTo>
                  <a:pt x="3728799" y="3424654"/>
                </a:lnTo>
                <a:lnTo>
                  <a:pt x="1040170" y="3424654"/>
                </a:lnTo>
                <a:lnTo>
                  <a:pt x="0" y="2384485"/>
                </a:lnTo>
                <a:close/>
              </a:path>
            </a:pathLst>
          </a:custGeom>
        </p:spPr>
      </p:pic>
      <p:sp>
        <p:nvSpPr>
          <p:cNvPr id="64" name="Frame 63">
            <a:extLst>
              <a:ext uri="{FF2B5EF4-FFF2-40B4-BE49-F238E27FC236}">
                <a16:creationId xmlns:a16="http://schemas.microsoft.com/office/drawing/2014/main" xmlns="" id="{599C8C75-BFDF-44E7-A028-EEB5EDD588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2447277" y="1835459"/>
            <a:ext cx="4249446" cy="3187083"/>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re 1">
            <a:extLst>
              <a:ext uri="{FF2B5EF4-FFF2-40B4-BE49-F238E27FC236}">
                <a16:creationId xmlns:a16="http://schemas.microsoft.com/office/drawing/2014/main" xmlns="" id="{38670045-3D84-4664-B5E5-FC193CBDDF48}"/>
              </a:ext>
            </a:extLst>
          </p:cNvPr>
          <p:cNvSpPr>
            <a:spLocks noGrp="1"/>
          </p:cNvSpPr>
          <p:nvPr>
            <p:ph type="title"/>
          </p:nvPr>
        </p:nvSpPr>
        <p:spPr>
          <a:xfrm>
            <a:off x="3213809" y="2465115"/>
            <a:ext cx="2713713" cy="1345720"/>
          </a:xfrm>
          <a:noFill/>
        </p:spPr>
        <p:txBody>
          <a:bodyPr vert="horz" lIns="91440" tIns="45720" rIns="91440" bIns="45720" rtlCol="0" anchor="ctr">
            <a:normAutofit fontScale="90000"/>
          </a:bodyPr>
          <a:lstStyle/>
          <a:p>
            <a:pPr algn="ctr"/>
            <a:r>
              <a:rPr lang="en-US" sz="3800" b="1" kern="1200" dirty="0" err="1">
                <a:solidFill>
                  <a:srgbClr val="080808"/>
                </a:solidFill>
                <a:latin typeface="+mj-lt"/>
                <a:ea typeface="+mj-ea"/>
                <a:cs typeface="+mj-cs"/>
              </a:rPr>
              <a:t>Parrain</a:t>
            </a:r>
            <a:r>
              <a:rPr lang="en-US" sz="3800" b="1" kern="1200" dirty="0">
                <a:solidFill>
                  <a:srgbClr val="080808"/>
                </a:solidFill>
                <a:latin typeface="+mj-lt"/>
                <a:ea typeface="+mj-ea"/>
                <a:cs typeface="+mj-cs"/>
              </a:rPr>
              <a:t> </a:t>
            </a:r>
            <a:br>
              <a:rPr lang="en-US" sz="3800" b="1" kern="1200" dirty="0">
                <a:solidFill>
                  <a:srgbClr val="080808"/>
                </a:solidFill>
                <a:latin typeface="+mj-lt"/>
                <a:ea typeface="+mj-ea"/>
                <a:cs typeface="+mj-cs"/>
              </a:rPr>
            </a:br>
            <a:r>
              <a:rPr lang="en-US" sz="3800" b="1" kern="1200" dirty="0">
                <a:solidFill>
                  <a:srgbClr val="080808"/>
                </a:solidFill>
                <a:latin typeface="+mj-lt"/>
                <a:ea typeface="+mj-ea"/>
                <a:cs typeface="+mj-cs"/>
              </a:rPr>
              <a:t>et/</a:t>
            </a:r>
            <a:r>
              <a:rPr lang="en-US" sz="3800" b="1" kern="1200" dirty="0" err="1">
                <a:solidFill>
                  <a:srgbClr val="080808"/>
                </a:solidFill>
                <a:latin typeface="+mj-lt"/>
                <a:ea typeface="+mj-ea"/>
                <a:cs typeface="+mj-cs"/>
              </a:rPr>
              <a:t>ou</a:t>
            </a:r>
            <a:r>
              <a:rPr lang="en-US" sz="3800" b="1" kern="1200" dirty="0">
                <a:solidFill>
                  <a:srgbClr val="080808"/>
                </a:solidFill>
                <a:latin typeface="+mj-lt"/>
                <a:ea typeface="+mj-ea"/>
                <a:cs typeface="+mj-cs"/>
              </a:rPr>
              <a:t> </a:t>
            </a:r>
            <a:r>
              <a:rPr lang="en-US" sz="3800" b="1" kern="1200" dirty="0" err="1">
                <a:solidFill>
                  <a:srgbClr val="080808"/>
                </a:solidFill>
                <a:latin typeface="+mj-lt"/>
                <a:ea typeface="+mj-ea"/>
                <a:cs typeface="+mj-cs"/>
              </a:rPr>
              <a:t>marraine</a:t>
            </a:r>
            <a:r>
              <a:rPr lang="en-US" sz="3800" b="1" kern="1200" dirty="0">
                <a:solidFill>
                  <a:srgbClr val="080808"/>
                </a:solidFill>
                <a:latin typeface="+mj-lt"/>
                <a:ea typeface="+mj-ea"/>
                <a:cs typeface="+mj-cs"/>
              </a:rPr>
              <a:t>?</a:t>
            </a:r>
            <a:r>
              <a:rPr lang="en-US" sz="2400" kern="1200" dirty="0">
                <a:solidFill>
                  <a:srgbClr val="080808"/>
                </a:solidFill>
                <a:latin typeface="+mj-lt"/>
                <a:ea typeface="+mj-ea"/>
                <a:cs typeface="+mj-cs"/>
              </a:rPr>
              <a:t/>
            </a:r>
            <a:br>
              <a:rPr lang="en-US" sz="2400" kern="1200" dirty="0">
                <a:solidFill>
                  <a:srgbClr val="080808"/>
                </a:solidFill>
                <a:latin typeface="+mj-lt"/>
                <a:ea typeface="+mj-ea"/>
                <a:cs typeface="+mj-cs"/>
              </a:rPr>
            </a:br>
            <a:endParaRPr lang="en-US" sz="2400" kern="1200" dirty="0">
              <a:solidFill>
                <a:srgbClr val="080808"/>
              </a:solidFill>
              <a:latin typeface="+mj-lt"/>
              <a:ea typeface="+mj-ea"/>
              <a:cs typeface="+mj-cs"/>
            </a:endParaRPr>
          </a:p>
        </p:txBody>
      </p:sp>
      <p:sp>
        <p:nvSpPr>
          <p:cNvPr id="14" name="Titre 1">
            <a:extLst>
              <a:ext uri="{FF2B5EF4-FFF2-40B4-BE49-F238E27FC236}">
                <a16:creationId xmlns:a16="http://schemas.microsoft.com/office/drawing/2014/main" xmlns="" id="{BE1FE383-5748-497E-96C8-422CE289BF73}"/>
              </a:ext>
            </a:extLst>
          </p:cNvPr>
          <p:cNvSpPr txBox="1">
            <a:spLocks/>
          </p:cNvSpPr>
          <p:nvPr/>
        </p:nvSpPr>
        <p:spPr>
          <a:xfrm>
            <a:off x="4119978" y="4434174"/>
            <a:ext cx="2872696" cy="2023931"/>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accent1">
                    <a:lumMod val="75000"/>
                  </a:schemeClr>
                </a:solidFill>
              </a:rPr>
              <a:t>Ce </a:t>
            </a:r>
            <a:r>
              <a:rPr lang="en-US" sz="3200" b="1" dirty="0" err="1">
                <a:solidFill>
                  <a:schemeClr val="accent1">
                    <a:lumMod val="75000"/>
                  </a:schemeClr>
                </a:solidFill>
              </a:rPr>
              <a:t>n’est</a:t>
            </a:r>
            <a:r>
              <a:rPr lang="en-US" sz="3200" b="1" dirty="0">
                <a:solidFill>
                  <a:schemeClr val="accent1">
                    <a:lumMod val="75000"/>
                  </a:schemeClr>
                </a:solidFill>
              </a:rPr>
              <a:t> pas </a:t>
            </a:r>
          </a:p>
          <a:p>
            <a:pPr algn="ctr"/>
            <a:r>
              <a:rPr lang="en-US" sz="3200" b="1" dirty="0" err="1">
                <a:solidFill>
                  <a:schemeClr val="accent1">
                    <a:lumMod val="75000"/>
                  </a:schemeClr>
                </a:solidFill>
              </a:rPr>
              <a:t>une</a:t>
            </a:r>
            <a:r>
              <a:rPr lang="en-US" sz="3200" b="1" dirty="0">
                <a:solidFill>
                  <a:schemeClr val="accent1">
                    <a:lumMod val="75000"/>
                  </a:schemeClr>
                </a:solidFill>
              </a:rPr>
              <a:t> </a:t>
            </a:r>
            <a:r>
              <a:rPr lang="en-US" sz="3200" b="1" dirty="0" err="1">
                <a:solidFill>
                  <a:schemeClr val="accent1">
                    <a:lumMod val="75000"/>
                  </a:schemeClr>
                </a:solidFill>
              </a:rPr>
              <a:t>personne</a:t>
            </a:r>
            <a:r>
              <a:rPr lang="en-US" sz="3200" b="1" dirty="0">
                <a:solidFill>
                  <a:schemeClr val="accent1">
                    <a:lumMod val="75000"/>
                  </a:schemeClr>
                </a:solidFill>
              </a:rPr>
              <a:t> qui </a:t>
            </a:r>
            <a:r>
              <a:rPr lang="en-US" sz="3200" b="1" dirty="0" err="1">
                <a:solidFill>
                  <a:schemeClr val="accent1">
                    <a:lumMod val="75000"/>
                  </a:schemeClr>
                </a:solidFill>
              </a:rPr>
              <a:t>parraine</a:t>
            </a:r>
            <a:r>
              <a:rPr lang="en-US" sz="3200" b="1" dirty="0">
                <a:solidFill>
                  <a:schemeClr val="accent1">
                    <a:lumMod val="75000"/>
                  </a:schemeClr>
                </a:solidFill>
              </a:rPr>
              <a:t> </a:t>
            </a:r>
          </a:p>
          <a:p>
            <a:pPr algn="ctr"/>
            <a:r>
              <a:rPr lang="en-US" sz="3200" b="1" dirty="0">
                <a:solidFill>
                  <a:schemeClr val="accent1">
                    <a:lumMod val="75000"/>
                  </a:schemeClr>
                </a:solidFill>
              </a:rPr>
              <a:t>un </a:t>
            </a:r>
            <a:r>
              <a:rPr lang="en-US" sz="3200" b="1" dirty="0" err="1">
                <a:solidFill>
                  <a:schemeClr val="accent1">
                    <a:lumMod val="75000"/>
                  </a:schemeClr>
                </a:solidFill>
              </a:rPr>
              <a:t>réfugié</a:t>
            </a:r>
            <a:r>
              <a:rPr lang="en-US" sz="3200" b="1" dirty="0">
                <a:solidFill>
                  <a:schemeClr val="accent1">
                    <a:lumMod val="75000"/>
                  </a:schemeClr>
                </a:solidFill>
              </a:rPr>
              <a:t> </a:t>
            </a:r>
          </a:p>
          <a:p>
            <a:pPr algn="ctr"/>
            <a:r>
              <a:rPr lang="en-US" sz="3200" b="1" dirty="0" err="1">
                <a:solidFill>
                  <a:schemeClr val="accent1">
                    <a:lumMod val="75000"/>
                  </a:schemeClr>
                </a:solidFill>
              </a:rPr>
              <a:t>en</a:t>
            </a:r>
            <a:r>
              <a:rPr lang="en-US" sz="3200" b="1" dirty="0">
                <a:solidFill>
                  <a:schemeClr val="accent1">
                    <a:lumMod val="75000"/>
                  </a:schemeClr>
                </a:solidFill>
              </a:rPr>
              <a:t> </a:t>
            </a:r>
            <a:r>
              <a:rPr lang="en-US" sz="3200" b="1" dirty="0" err="1">
                <a:solidFill>
                  <a:schemeClr val="accent1">
                    <a:lumMod val="75000"/>
                  </a:schemeClr>
                </a:solidFill>
              </a:rPr>
              <a:t>l’aidant</a:t>
            </a:r>
            <a:r>
              <a:rPr lang="en-US" sz="3200" b="1" dirty="0">
                <a:solidFill>
                  <a:schemeClr val="accent1">
                    <a:lumMod val="75000"/>
                  </a:schemeClr>
                </a:solidFill>
              </a:rPr>
              <a:t> </a:t>
            </a:r>
            <a:r>
              <a:rPr lang="en-US" sz="3200" b="1" dirty="0" err="1">
                <a:solidFill>
                  <a:schemeClr val="accent1">
                    <a:lumMod val="75000"/>
                  </a:schemeClr>
                </a:solidFill>
              </a:rPr>
              <a:t>matériellement</a:t>
            </a:r>
            <a:r>
              <a:rPr lang="en-US" sz="3200" b="1" dirty="0">
                <a:solidFill>
                  <a:schemeClr val="accent1">
                    <a:lumMod val="75000"/>
                  </a:schemeClr>
                </a:solidFill>
              </a:rPr>
              <a:t>!</a:t>
            </a:r>
          </a:p>
        </p:txBody>
      </p:sp>
      <p:sp>
        <p:nvSpPr>
          <p:cNvPr id="15" name="Titre 1">
            <a:extLst>
              <a:ext uri="{FF2B5EF4-FFF2-40B4-BE49-F238E27FC236}">
                <a16:creationId xmlns:a16="http://schemas.microsoft.com/office/drawing/2014/main" xmlns="" id="{24C75841-F66D-4B26-9156-F7640458D046}"/>
              </a:ext>
            </a:extLst>
          </p:cNvPr>
          <p:cNvSpPr txBox="1">
            <a:spLocks/>
          </p:cNvSpPr>
          <p:nvPr/>
        </p:nvSpPr>
        <p:spPr>
          <a:xfrm>
            <a:off x="6493279" y="3325478"/>
            <a:ext cx="2713713" cy="1583208"/>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002060"/>
                </a:solidFill>
              </a:rPr>
              <a:t>Ce </a:t>
            </a:r>
            <a:r>
              <a:rPr lang="en-US" sz="3200" b="1" dirty="0" err="1">
                <a:solidFill>
                  <a:srgbClr val="002060"/>
                </a:solidFill>
              </a:rPr>
              <a:t>n’est</a:t>
            </a:r>
            <a:r>
              <a:rPr lang="en-US" sz="3200" b="1" dirty="0">
                <a:solidFill>
                  <a:srgbClr val="002060"/>
                </a:solidFill>
              </a:rPr>
              <a:t> pas </a:t>
            </a:r>
          </a:p>
          <a:p>
            <a:pPr algn="ctr"/>
            <a:r>
              <a:rPr lang="en-US" sz="3200" b="1" dirty="0">
                <a:solidFill>
                  <a:srgbClr val="002060"/>
                </a:solidFill>
              </a:rPr>
              <a:t>un </a:t>
            </a:r>
            <a:r>
              <a:rPr lang="en-US" sz="3200" b="1" dirty="0" err="1">
                <a:solidFill>
                  <a:srgbClr val="002060"/>
                </a:solidFill>
              </a:rPr>
              <a:t>accessoire</a:t>
            </a:r>
            <a:r>
              <a:rPr lang="en-US" sz="3200" b="1" dirty="0">
                <a:solidFill>
                  <a:srgbClr val="002060"/>
                </a:solidFill>
              </a:rPr>
              <a:t> </a:t>
            </a:r>
            <a:r>
              <a:rPr lang="en-US" sz="3200" b="1" dirty="0" err="1">
                <a:solidFill>
                  <a:srgbClr val="002060"/>
                </a:solidFill>
              </a:rPr>
              <a:t>décoratif</a:t>
            </a:r>
            <a:r>
              <a:rPr lang="en-US" sz="3200" b="1" dirty="0">
                <a:solidFill>
                  <a:srgbClr val="002060"/>
                </a:solidFill>
              </a:rPr>
              <a:t> </a:t>
            </a:r>
          </a:p>
          <a:p>
            <a:pPr algn="ctr"/>
            <a:r>
              <a:rPr lang="en-US" sz="3200" b="1" dirty="0" err="1">
                <a:solidFill>
                  <a:srgbClr val="002060"/>
                </a:solidFill>
              </a:rPr>
              <a:t>ou</a:t>
            </a:r>
            <a:r>
              <a:rPr lang="en-US" sz="3200" b="1" dirty="0">
                <a:solidFill>
                  <a:srgbClr val="002060"/>
                </a:solidFill>
              </a:rPr>
              <a:t> un </a:t>
            </a:r>
            <a:r>
              <a:rPr lang="en-US" sz="3200" b="1" dirty="0" err="1">
                <a:solidFill>
                  <a:srgbClr val="002060"/>
                </a:solidFill>
              </a:rPr>
              <a:t>choix</a:t>
            </a:r>
            <a:r>
              <a:rPr lang="en-US" sz="3200" b="1" dirty="0">
                <a:solidFill>
                  <a:srgbClr val="002060"/>
                </a:solidFill>
              </a:rPr>
              <a:t> </a:t>
            </a:r>
          </a:p>
          <a:p>
            <a:pPr algn="ctr"/>
            <a:r>
              <a:rPr lang="en-US" sz="3200" b="1" dirty="0">
                <a:solidFill>
                  <a:srgbClr val="002060"/>
                </a:solidFill>
              </a:rPr>
              <a:t>pour faire </a:t>
            </a:r>
            <a:r>
              <a:rPr lang="en-US" sz="3200" b="1" dirty="0" err="1">
                <a:solidFill>
                  <a:srgbClr val="002060"/>
                </a:solidFill>
              </a:rPr>
              <a:t>plaisir</a:t>
            </a:r>
            <a:r>
              <a:rPr lang="en-US" sz="3200" b="1" dirty="0">
                <a:solidFill>
                  <a:srgbClr val="002060"/>
                </a:solidFill>
              </a:rPr>
              <a:t>!</a:t>
            </a:r>
          </a:p>
        </p:txBody>
      </p:sp>
      <p:sp>
        <p:nvSpPr>
          <p:cNvPr id="16" name="Titre 1">
            <a:extLst>
              <a:ext uri="{FF2B5EF4-FFF2-40B4-BE49-F238E27FC236}">
                <a16:creationId xmlns:a16="http://schemas.microsoft.com/office/drawing/2014/main" xmlns="" id="{1122042F-D80A-4FE8-9ADE-C5D5805BCE9B}"/>
              </a:ext>
            </a:extLst>
          </p:cNvPr>
          <p:cNvSpPr txBox="1">
            <a:spLocks/>
          </p:cNvSpPr>
          <p:nvPr/>
        </p:nvSpPr>
        <p:spPr>
          <a:xfrm>
            <a:off x="-155239" y="2705053"/>
            <a:ext cx="2880136" cy="1613305"/>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accent4">
                    <a:lumMod val="75000"/>
                  </a:schemeClr>
                </a:solidFill>
              </a:rPr>
              <a:t>Ce </a:t>
            </a:r>
            <a:r>
              <a:rPr lang="en-US" sz="3200" b="1" dirty="0" err="1">
                <a:solidFill>
                  <a:schemeClr val="accent4">
                    <a:lumMod val="75000"/>
                  </a:schemeClr>
                </a:solidFill>
              </a:rPr>
              <a:t>n’est</a:t>
            </a:r>
            <a:r>
              <a:rPr lang="en-US" sz="3200" b="1" dirty="0">
                <a:solidFill>
                  <a:schemeClr val="accent4">
                    <a:lumMod val="75000"/>
                  </a:schemeClr>
                </a:solidFill>
              </a:rPr>
              <a:t> pas </a:t>
            </a:r>
          </a:p>
          <a:p>
            <a:pPr algn="ctr"/>
            <a:r>
              <a:rPr lang="en-US" sz="3200" b="1" dirty="0">
                <a:solidFill>
                  <a:schemeClr val="accent4">
                    <a:lumMod val="75000"/>
                  </a:schemeClr>
                </a:solidFill>
              </a:rPr>
              <a:t>un </a:t>
            </a:r>
            <a:r>
              <a:rPr lang="en-US" sz="3200" b="1" dirty="0" err="1">
                <a:solidFill>
                  <a:schemeClr val="accent4">
                    <a:lumMod val="75000"/>
                  </a:schemeClr>
                </a:solidFill>
              </a:rPr>
              <a:t>responsable</a:t>
            </a:r>
            <a:r>
              <a:rPr lang="en-US" sz="3200" b="1" dirty="0">
                <a:solidFill>
                  <a:schemeClr val="accent4">
                    <a:lumMod val="75000"/>
                  </a:schemeClr>
                </a:solidFill>
              </a:rPr>
              <a:t> </a:t>
            </a:r>
          </a:p>
          <a:p>
            <a:pPr algn="ctr"/>
            <a:r>
              <a:rPr lang="en-US" sz="3200" b="1" dirty="0" err="1">
                <a:solidFill>
                  <a:schemeClr val="accent4">
                    <a:lumMod val="75000"/>
                  </a:schemeClr>
                </a:solidFill>
              </a:rPr>
              <a:t>ou</a:t>
            </a:r>
            <a:r>
              <a:rPr lang="en-US" sz="3200" b="1" dirty="0">
                <a:solidFill>
                  <a:schemeClr val="accent4">
                    <a:lumMod val="75000"/>
                  </a:schemeClr>
                </a:solidFill>
              </a:rPr>
              <a:t> un </a:t>
            </a:r>
            <a:r>
              <a:rPr lang="en-US" sz="3200" b="1" dirty="0" err="1">
                <a:solidFill>
                  <a:schemeClr val="accent4">
                    <a:lumMod val="75000"/>
                  </a:schemeClr>
                </a:solidFill>
              </a:rPr>
              <a:t>tuteur</a:t>
            </a:r>
            <a:r>
              <a:rPr lang="en-US" sz="3200" b="1" dirty="0">
                <a:solidFill>
                  <a:schemeClr val="accent4">
                    <a:lumMod val="75000"/>
                  </a:schemeClr>
                </a:solidFill>
              </a:rPr>
              <a:t> </a:t>
            </a:r>
          </a:p>
          <a:p>
            <a:pPr algn="ctr"/>
            <a:r>
              <a:rPr lang="en-US" sz="3200" b="1" dirty="0" err="1">
                <a:solidFill>
                  <a:schemeClr val="accent4">
                    <a:lumMod val="75000"/>
                  </a:schemeClr>
                </a:solidFill>
              </a:rPr>
              <a:t>devant</a:t>
            </a:r>
            <a:r>
              <a:rPr lang="en-US" sz="3200" b="1" dirty="0">
                <a:solidFill>
                  <a:schemeClr val="accent4">
                    <a:lumMod val="75000"/>
                  </a:schemeClr>
                </a:solidFill>
              </a:rPr>
              <a:t> la </a:t>
            </a:r>
            <a:r>
              <a:rPr lang="en-US" sz="3200" b="1" dirty="0" err="1">
                <a:solidFill>
                  <a:schemeClr val="accent4">
                    <a:lumMod val="75000"/>
                  </a:schemeClr>
                </a:solidFill>
              </a:rPr>
              <a:t>loi</a:t>
            </a:r>
            <a:r>
              <a:rPr lang="en-US" sz="3200" b="1" dirty="0">
                <a:solidFill>
                  <a:srgbClr val="080808"/>
                </a:solidFill>
              </a:rPr>
              <a:t>.</a:t>
            </a:r>
          </a:p>
        </p:txBody>
      </p:sp>
    </p:spTree>
    <p:extLst>
      <p:ext uri="{BB962C8B-B14F-4D97-AF65-F5344CB8AC3E}">
        <p14:creationId xmlns:p14="http://schemas.microsoft.com/office/powerpoint/2010/main" xmlns="" val="3432998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anim calcmode="lin" valueType="num">
                                      <p:cBhvr>
                                        <p:cTn id="8" dur="2000" fill="hold"/>
                                        <p:tgtEl>
                                          <p:spTgt spid="14"/>
                                        </p:tgtEl>
                                        <p:attrNameLst>
                                          <p:attrName>ppt_w</p:attrName>
                                        </p:attrNameLst>
                                      </p:cBhvr>
                                      <p:tavLst>
                                        <p:tav tm="0" fmla="#ppt_w*sin(2.5*pi*$)">
                                          <p:val>
                                            <p:fltVal val="0"/>
                                          </p:val>
                                        </p:tav>
                                        <p:tav tm="100000">
                                          <p:val>
                                            <p:fltVal val="1"/>
                                          </p:val>
                                        </p:tav>
                                      </p:tavLst>
                                    </p:anim>
                                    <p:anim calcmode="lin" valueType="num">
                                      <p:cBhvr>
                                        <p:cTn id="9" dur="20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2000"/>
                                        <p:tgtEl>
                                          <p:spTgt spid="15"/>
                                        </p:tgtEl>
                                      </p:cBhvr>
                                    </p:animEffect>
                                    <p:anim calcmode="lin" valueType="num">
                                      <p:cBhvr>
                                        <p:cTn id="15" dur="2000" fill="hold"/>
                                        <p:tgtEl>
                                          <p:spTgt spid="15"/>
                                        </p:tgtEl>
                                        <p:attrNameLst>
                                          <p:attrName>ppt_w</p:attrName>
                                        </p:attrNameLst>
                                      </p:cBhvr>
                                      <p:tavLst>
                                        <p:tav tm="0" fmla="#ppt_w*sin(2.5*pi*$)">
                                          <p:val>
                                            <p:fltVal val="0"/>
                                          </p:val>
                                        </p:tav>
                                        <p:tav tm="100000">
                                          <p:val>
                                            <p:fltVal val="1"/>
                                          </p:val>
                                        </p:tav>
                                      </p:tavLst>
                                    </p:anim>
                                    <p:anim calcmode="lin" valueType="num">
                                      <p:cBhvr>
                                        <p:cTn id="16" dur="20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2000"/>
                                        <p:tgtEl>
                                          <p:spTgt spid="16"/>
                                        </p:tgtEl>
                                      </p:cBhvr>
                                    </p:animEffect>
                                    <p:anim calcmode="lin" valueType="num">
                                      <p:cBhvr>
                                        <p:cTn id="22" dur="2000" fill="hold"/>
                                        <p:tgtEl>
                                          <p:spTgt spid="16"/>
                                        </p:tgtEl>
                                        <p:attrNameLst>
                                          <p:attrName>ppt_w</p:attrName>
                                        </p:attrNameLst>
                                      </p:cBhvr>
                                      <p:tavLst>
                                        <p:tav tm="0" fmla="#ppt_w*sin(2.5*pi*$)">
                                          <p:val>
                                            <p:fltVal val="0"/>
                                          </p:val>
                                        </p:tav>
                                        <p:tav tm="100000">
                                          <p:val>
                                            <p:fltVal val="1"/>
                                          </p:val>
                                        </p:tav>
                                      </p:tavLst>
                                    </p:anim>
                                    <p:anim calcmode="lin" valueType="num">
                                      <p:cBhvr>
                                        <p:cTn id="23" dur="20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24747089-0322-4B03-B224-817DD4C8B7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xmlns="" id="{7228512D-3055-4911-A4D1-4A084C9C420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8900000" flipH="1">
            <a:off x="5950446" y="1372793"/>
            <a:ext cx="4601475" cy="5537781"/>
          </a:xfrm>
          <a:custGeom>
            <a:avLst/>
            <a:gdLst>
              <a:gd name="connsiteX0" fmla="*/ 0 w 6135300"/>
              <a:gd name="connsiteY0" fmla="*/ 0 h 5537781"/>
              <a:gd name="connsiteX1" fmla="*/ 6135300 w 6135300"/>
              <a:gd name="connsiteY1" fmla="*/ 0 h 5537781"/>
              <a:gd name="connsiteX2" fmla="*/ 6135300 w 6135300"/>
              <a:gd name="connsiteY2" fmla="*/ 3548931 h 5537781"/>
              <a:gd name="connsiteX3" fmla="*/ 4146451 w 6135300"/>
              <a:gd name="connsiteY3" fmla="*/ 5537781 h 5537781"/>
              <a:gd name="connsiteX4" fmla="*/ 0 w 6135300"/>
              <a:gd name="connsiteY4" fmla="*/ 1391331 h 5537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5300" h="5537781">
                <a:moveTo>
                  <a:pt x="0" y="0"/>
                </a:moveTo>
                <a:lnTo>
                  <a:pt x="6135300" y="0"/>
                </a:lnTo>
                <a:lnTo>
                  <a:pt x="6135300" y="3548931"/>
                </a:lnTo>
                <a:lnTo>
                  <a:pt x="4146451" y="5537781"/>
                </a:lnTo>
                <a:lnTo>
                  <a:pt x="0" y="1391331"/>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a:extLst>
              <a:ext uri="{FF2B5EF4-FFF2-40B4-BE49-F238E27FC236}">
                <a16:creationId xmlns:a16="http://schemas.microsoft.com/office/drawing/2014/main" xmlns="" id="{1E3F2BA3-552A-4C5D-BA18-D5E47FF5E036}"/>
              </a:ext>
            </a:extLst>
          </p:cNvPr>
          <p:cNvPicPr>
            <a:picLocks noChangeAspect="1"/>
          </p:cNvPicPr>
          <p:nvPr/>
        </p:nvPicPr>
        <p:blipFill rotWithShape="1">
          <a:blip r:embed="rId3" cstate="print"/>
          <a:srcRect l="6980" r="-1" b="-1"/>
          <a:stretch/>
        </p:blipFill>
        <p:spPr>
          <a:xfrm>
            <a:off x="665086" y="1"/>
            <a:ext cx="6418085" cy="5347244"/>
          </a:xfrm>
          <a:custGeom>
            <a:avLst/>
            <a:gdLst/>
            <a:ahLst/>
            <a:cxnLst/>
            <a:rect l="l" t="t" r="r" b="b"/>
            <a:pathLst>
              <a:path w="9366779" h="5852967">
                <a:moveTo>
                  <a:pt x="1169579" y="0"/>
                </a:moveTo>
                <a:lnTo>
                  <a:pt x="8197201" y="0"/>
                </a:lnTo>
                <a:lnTo>
                  <a:pt x="9366779" y="1169579"/>
                </a:lnTo>
                <a:lnTo>
                  <a:pt x="4683391" y="5852967"/>
                </a:lnTo>
                <a:lnTo>
                  <a:pt x="0" y="1169579"/>
                </a:lnTo>
                <a:close/>
              </a:path>
            </a:pathLst>
          </a:custGeom>
        </p:spPr>
      </p:pic>
      <p:sp>
        <p:nvSpPr>
          <p:cNvPr id="12" name="Isosceles Triangle 11">
            <a:extLst>
              <a:ext uri="{FF2B5EF4-FFF2-40B4-BE49-F238E27FC236}">
                <a16:creationId xmlns:a16="http://schemas.microsoft.com/office/drawing/2014/main" xmlns="" id="{3C98C7BF-70D9-4D19-BD2D-D808991FDF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587889" y="5272381"/>
            <a:ext cx="2378429" cy="1585619"/>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B497CCB5-5FC2-473C-AFCC-2430CEF1DF7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4783663" y="2495823"/>
            <a:ext cx="3372170" cy="252912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ame 15">
            <a:extLst>
              <a:ext uri="{FF2B5EF4-FFF2-40B4-BE49-F238E27FC236}">
                <a16:creationId xmlns:a16="http://schemas.microsoft.com/office/drawing/2014/main" xmlns="" id="{599C8C75-BFDF-44E7-A028-EEB5EDD588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4345026" y="2166846"/>
            <a:ext cx="4249446" cy="3187083"/>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re 1">
            <a:extLst>
              <a:ext uri="{FF2B5EF4-FFF2-40B4-BE49-F238E27FC236}">
                <a16:creationId xmlns:a16="http://schemas.microsoft.com/office/drawing/2014/main" xmlns="" id="{22D8FB58-461A-481D-BEFA-F54CD9D0FD3D}"/>
              </a:ext>
            </a:extLst>
          </p:cNvPr>
          <p:cNvSpPr>
            <a:spLocks noGrp="1"/>
          </p:cNvSpPr>
          <p:nvPr>
            <p:ph type="title"/>
          </p:nvPr>
        </p:nvSpPr>
        <p:spPr>
          <a:xfrm>
            <a:off x="5112892" y="3087527"/>
            <a:ext cx="2713713" cy="1345720"/>
          </a:xfrm>
          <a:noFill/>
        </p:spPr>
        <p:txBody>
          <a:bodyPr vert="horz" lIns="91440" tIns="45720" rIns="91440" bIns="45720" rtlCol="0" anchor="ctr">
            <a:normAutofit/>
          </a:bodyPr>
          <a:lstStyle/>
          <a:p>
            <a:pPr algn="ctr"/>
            <a:r>
              <a:rPr lang="en-US" sz="3600" b="1" dirty="0" err="1">
                <a:solidFill>
                  <a:srgbClr val="080808"/>
                </a:solidFill>
              </a:rPr>
              <a:t>C’est</a:t>
            </a:r>
            <a:r>
              <a:rPr lang="en-US" sz="3600" b="1" dirty="0">
                <a:solidFill>
                  <a:srgbClr val="080808"/>
                </a:solidFill>
              </a:rPr>
              <a:t> un </a:t>
            </a:r>
            <a:r>
              <a:rPr lang="en-US" sz="3600" b="1" dirty="0" err="1">
                <a:solidFill>
                  <a:srgbClr val="080808"/>
                </a:solidFill>
              </a:rPr>
              <a:t>entraîneur</a:t>
            </a:r>
            <a:r>
              <a:rPr lang="en-US" sz="3600" b="1" dirty="0">
                <a:solidFill>
                  <a:srgbClr val="080808"/>
                </a:solidFill>
              </a:rPr>
              <a:t>!</a:t>
            </a:r>
          </a:p>
        </p:txBody>
      </p:sp>
      <p:sp>
        <p:nvSpPr>
          <p:cNvPr id="18" name="Freeform: Shape 17">
            <a:extLst>
              <a:ext uri="{FF2B5EF4-FFF2-40B4-BE49-F238E27FC236}">
                <a16:creationId xmlns:a16="http://schemas.microsoft.com/office/drawing/2014/main" xmlns="" id="{FFD685C2-1A84-41DE-BFA0-0A068F83D2D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8900000" flipH="1">
            <a:off x="-686232" y="292975"/>
            <a:ext cx="3792550" cy="9206602"/>
          </a:xfrm>
          <a:custGeom>
            <a:avLst/>
            <a:gdLst>
              <a:gd name="connsiteX0" fmla="*/ 0 w 5053652"/>
              <a:gd name="connsiteY0" fmla="*/ 209273 h 9200989"/>
              <a:gd name="connsiteX1" fmla="*/ 209274 w 5053652"/>
              <a:gd name="connsiteY1" fmla="*/ 0 h 9200989"/>
              <a:gd name="connsiteX2" fmla="*/ 5053652 w 5053652"/>
              <a:gd name="connsiteY2" fmla="*/ 4844379 h 9200989"/>
              <a:gd name="connsiteX3" fmla="*/ 697042 w 5053652"/>
              <a:gd name="connsiteY3" fmla="*/ 9200989 h 9200989"/>
              <a:gd name="connsiteX4" fmla="*/ 0 w 5053652"/>
              <a:gd name="connsiteY4" fmla="*/ 9200989 h 920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3652" h="9200989">
                <a:moveTo>
                  <a:pt x="0" y="209273"/>
                </a:moveTo>
                <a:lnTo>
                  <a:pt x="209274" y="0"/>
                </a:lnTo>
                <a:lnTo>
                  <a:pt x="5053652" y="4844379"/>
                </a:lnTo>
                <a:lnTo>
                  <a:pt x="697042" y="9200989"/>
                </a:lnTo>
                <a:lnTo>
                  <a:pt x="0" y="9200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re 1">
            <a:extLst>
              <a:ext uri="{FF2B5EF4-FFF2-40B4-BE49-F238E27FC236}">
                <a16:creationId xmlns:a16="http://schemas.microsoft.com/office/drawing/2014/main" xmlns="" id="{613414AB-4126-42FF-8940-EBF8CF5FCD5A}"/>
              </a:ext>
            </a:extLst>
          </p:cNvPr>
          <p:cNvSpPr txBox="1">
            <a:spLocks/>
          </p:cNvSpPr>
          <p:nvPr/>
        </p:nvSpPr>
        <p:spPr>
          <a:xfrm>
            <a:off x="241713" y="4374674"/>
            <a:ext cx="4358453" cy="2413545"/>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spcBef>
                <a:spcPts val="1200"/>
              </a:spcBef>
              <a:buFont typeface="Wingdings" panose="05000000000000000000" pitchFamily="2" charset="2"/>
              <a:buChar char="Ø"/>
            </a:pPr>
            <a:r>
              <a:rPr lang="en-US" sz="3600" b="1" dirty="0">
                <a:solidFill>
                  <a:srgbClr val="080808"/>
                </a:solidFill>
              </a:rPr>
              <a:t>Son </a:t>
            </a:r>
            <a:r>
              <a:rPr lang="en-US" sz="3600" b="1" dirty="0" err="1">
                <a:solidFill>
                  <a:srgbClr val="080808"/>
                </a:solidFill>
              </a:rPr>
              <a:t>rôle</a:t>
            </a:r>
            <a:r>
              <a:rPr lang="en-US" sz="3600" b="1" dirty="0">
                <a:solidFill>
                  <a:srgbClr val="080808"/>
                </a:solidFill>
              </a:rPr>
              <a:t>?</a:t>
            </a:r>
          </a:p>
          <a:p>
            <a:pPr marL="571500" indent="-571500">
              <a:spcBef>
                <a:spcPts val="1200"/>
              </a:spcBef>
              <a:buFont typeface="Wingdings" panose="05000000000000000000" pitchFamily="2" charset="2"/>
              <a:buChar char="Ø"/>
            </a:pPr>
            <a:r>
              <a:rPr lang="en-US" sz="3600" b="1" dirty="0" err="1">
                <a:solidFill>
                  <a:srgbClr val="080808"/>
                </a:solidFill>
              </a:rPr>
              <a:t>Ses</a:t>
            </a:r>
            <a:r>
              <a:rPr lang="en-US" sz="3600" b="1" dirty="0">
                <a:solidFill>
                  <a:srgbClr val="080808"/>
                </a:solidFill>
              </a:rPr>
              <a:t> </a:t>
            </a:r>
            <a:r>
              <a:rPr lang="en-US" sz="3600" b="1" dirty="0" err="1">
                <a:solidFill>
                  <a:srgbClr val="080808"/>
                </a:solidFill>
              </a:rPr>
              <a:t>compétences</a:t>
            </a:r>
            <a:r>
              <a:rPr lang="en-US" sz="3600" b="1" dirty="0">
                <a:solidFill>
                  <a:srgbClr val="080808"/>
                </a:solidFill>
              </a:rPr>
              <a:t>?</a:t>
            </a:r>
          </a:p>
          <a:p>
            <a:pPr marL="571500" indent="-571500">
              <a:spcBef>
                <a:spcPts val="1200"/>
              </a:spcBef>
              <a:buFont typeface="Wingdings" panose="05000000000000000000" pitchFamily="2" charset="2"/>
              <a:buChar char="Ø"/>
            </a:pPr>
            <a:r>
              <a:rPr lang="en-US" sz="3600" b="1" dirty="0" err="1">
                <a:solidFill>
                  <a:srgbClr val="080808"/>
                </a:solidFill>
              </a:rPr>
              <a:t>Ses</a:t>
            </a:r>
            <a:r>
              <a:rPr lang="en-US" sz="3600" b="1" dirty="0">
                <a:solidFill>
                  <a:srgbClr val="080808"/>
                </a:solidFill>
              </a:rPr>
              <a:t> </a:t>
            </a:r>
            <a:r>
              <a:rPr lang="en-US" sz="3600" b="1" dirty="0" err="1">
                <a:solidFill>
                  <a:srgbClr val="080808"/>
                </a:solidFill>
              </a:rPr>
              <a:t>qualités</a:t>
            </a:r>
            <a:r>
              <a:rPr lang="en-US" sz="3600" b="1" dirty="0">
                <a:solidFill>
                  <a:srgbClr val="080808"/>
                </a:solidFill>
              </a:rPr>
              <a:t>?</a:t>
            </a:r>
          </a:p>
        </p:txBody>
      </p:sp>
    </p:spTree>
    <p:extLst>
      <p:ext uri="{BB962C8B-B14F-4D97-AF65-F5344CB8AC3E}">
        <p14:creationId xmlns:p14="http://schemas.microsoft.com/office/powerpoint/2010/main" xmlns="" val="1257789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988058"/>
        </a:solidFill>
        <a:effectLst/>
      </p:bgPr>
    </p:bg>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xmlns="" id="{B4D3D850-2041-4B7C-AED9-54DA385B14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xmlns="" id="{4B40E075-30AB-41D6-BFDD-B25C4985C7F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0" y="-4101"/>
            <a:ext cx="3152151" cy="2878523"/>
          </a:xfrm>
          <a:custGeom>
            <a:avLst/>
            <a:gdLst>
              <a:gd name="connsiteX0" fmla="*/ 4202870 w 4202870"/>
              <a:gd name="connsiteY0" fmla="*/ 2878523 h 2878523"/>
              <a:gd name="connsiteX1" fmla="*/ 0 w 4202870"/>
              <a:gd name="connsiteY1" fmla="*/ 2878523 h 2878523"/>
              <a:gd name="connsiteX2" fmla="*/ 2878523 w 4202870"/>
              <a:gd name="connsiteY2" fmla="*/ 0 h 2878523"/>
              <a:gd name="connsiteX3" fmla="*/ 4202870 w 4202870"/>
              <a:gd name="connsiteY3" fmla="*/ 1324347 h 2878523"/>
            </a:gdLst>
            <a:ahLst/>
            <a:cxnLst>
              <a:cxn ang="0">
                <a:pos x="connsiteX0" y="connsiteY0"/>
              </a:cxn>
              <a:cxn ang="0">
                <a:pos x="connsiteX1" y="connsiteY1"/>
              </a:cxn>
              <a:cxn ang="0">
                <a:pos x="connsiteX2" y="connsiteY2"/>
              </a:cxn>
              <a:cxn ang="0">
                <a:pos x="connsiteX3" y="connsiteY3"/>
              </a:cxn>
            </a:cxnLst>
            <a:rect l="l" t="t" r="r" b="b"/>
            <a:pathLst>
              <a:path w="4202870" h="2878523">
                <a:moveTo>
                  <a:pt x="4202870" y="2878523"/>
                </a:moveTo>
                <a:lnTo>
                  <a:pt x="0" y="2878523"/>
                </a:lnTo>
                <a:lnTo>
                  <a:pt x="2878523" y="0"/>
                </a:lnTo>
                <a:lnTo>
                  <a:pt x="4202870" y="1324347"/>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Freeform: Shape 53">
            <a:extLst>
              <a:ext uri="{FF2B5EF4-FFF2-40B4-BE49-F238E27FC236}">
                <a16:creationId xmlns:a16="http://schemas.microsoft.com/office/drawing/2014/main" xmlns="" id="{71D5DFC5-85CD-4DB0-9549-D5AA3A1FD17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1568333" y="4353289"/>
            <a:ext cx="3655570" cy="1984820"/>
          </a:xfrm>
          <a:custGeom>
            <a:avLst/>
            <a:gdLst>
              <a:gd name="connsiteX0" fmla="*/ 0 w 2736866"/>
              <a:gd name="connsiteY0" fmla="*/ 0 h 1981337"/>
              <a:gd name="connsiteX1" fmla="*/ 2736866 w 2736866"/>
              <a:gd name="connsiteY1" fmla="*/ 0 h 1981337"/>
              <a:gd name="connsiteX2" fmla="*/ 2736866 w 2736866"/>
              <a:gd name="connsiteY2" fmla="*/ 1225808 h 1981337"/>
              <a:gd name="connsiteX3" fmla="*/ 1981337 w 2736866"/>
              <a:gd name="connsiteY3" fmla="*/ 1981337 h 1981337"/>
            </a:gdLst>
            <a:ahLst/>
            <a:cxnLst>
              <a:cxn ang="0">
                <a:pos x="connsiteX0" y="connsiteY0"/>
              </a:cxn>
              <a:cxn ang="0">
                <a:pos x="connsiteX1" y="connsiteY1"/>
              </a:cxn>
              <a:cxn ang="0">
                <a:pos x="connsiteX2" y="connsiteY2"/>
              </a:cxn>
              <a:cxn ang="0">
                <a:pos x="connsiteX3" y="connsiteY3"/>
              </a:cxn>
            </a:cxnLst>
            <a:rect l="l" t="t" r="r" b="b"/>
            <a:pathLst>
              <a:path w="2736866" h="1981337">
                <a:moveTo>
                  <a:pt x="0" y="0"/>
                </a:moveTo>
                <a:lnTo>
                  <a:pt x="2736866" y="0"/>
                </a:lnTo>
                <a:lnTo>
                  <a:pt x="2736866" y="1225808"/>
                </a:lnTo>
                <a:lnTo>
                  <a:pt x="1981337" y="1981337"/>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Shape 55">
            <a:extLst>
              <a:ext uri="{FF2B5EF4-FFF2-40B4-BE49-F238E27FC236}">
                <a16:creationId xmlns:a16="http://schemas.microsoft.com/office/drawing/2014/main" xmlns="" id="{19F2DF91-4956-4FED-AAF9-98B74CFEDE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2671477" y="5112010"/>
            <a:ext cx="3124834" cy="2343626"/>
          </a:xfrm>
          <a:custGeom>
            <a:avLst/>
            <a:gdLst>
              <a:gd name="connsiteX0" fmla="*/ 0 w 4070846"/>
              <a:gd name="connsiteY0" fmla="*/ 0 h 4070846"/>
              <a:gd name="connsiteX1" fmla="*/ 4070846 w 4070846"/>
              <a:gd name="connsiteY1" fmla="*/ 0 h 4070846"/>
              <a:gd name="connsiteX2" fmla="*/ 4070846 w 4070846"/>
              <a:gd name="connsiteY2" fmla="*/ 1063476 h 4070846"/>
              <a:gd name="connsiteX3" fmla="*/ 1063476 w 4070846"/>
              <a:gd name="connsiteY3" fmla="*/ 4070846 h 4070846"/>
              <a:gd name="connsiteX4" fmla="*/ 0 w 4070846"/>
              <a:gd name="connsiteY4" fmla="*/ 4070846 h 4070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0846" h="4070846">
                <a:moveTo>
                  <a:pt x="0" y="0"/>
                </a:moveTo>
                <a:lnTo>
                  <a:pt x="4070846" y="0"/>
                </a:lnTo>
                <a:lnTo>
                  <a:pt x="4070846" y="1063476"/>
                </a:lnTo>
                <a:lnTo>
                  <a:pt x="1063476" y="4070846"/>
                </a:lnTo>
                <a:lnTo>
                  <a:pt x="0" y="4070846"/>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8" name="Freeform: Shape 57">
            <a:extLst>
              <a:ext uri="{FF2B5EF4-FFF2-40B4-BE49-F238E27FC236}">
                <a16:creationId xmlns:a16="http://schemas.microsoft.com/office/drawing/2014/main" xmlns="" id="{B317FA41-DFFF-4E14-B0E1-F1171106C98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8900000" flipH="1">
            <a:off x="6572710" y="2441510"/>
            <a:ext cx="3710491" cy="4462142"/>
          </a:xfrm>
          <a:custGeom>
            <a:avLst/>
            <a:gdLst>
              <a:gd name="connsiteX0" fmla="*/ 0 w 4947321"/>
              <a:gd name="connsiteY0" fmla="*/ 0 h 4462142"/>
              <a:gd name="connsiteX1" fmla="*/ 0 w 4947321"/>
              <a:gd name="connsiteY1" fmla="*/ 1115211 h 4462142"/>
              <a:gd name="connsiteX2" fmla="*/ 3346931 w 4947321"/>
              <a:gd name="connsiteY2" fmla="*/ 4462142 h 4462142"/>
              <a:gd name="connsiteX3" fmla="*/ 4947321 w 4947321"/>
              <a:gd name="connsiteY3" fmla="*/ 2861751 h 4462142"/>
              <a:gd name="connsiteX4" fmla="*/ 4947321 w 4947321"/>
              <a:gd name="connsiteY4" fmla="*/ 0 h 4462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7321" h="4462142">
                <a:moveTo>
                  <a:pt x="0" y="0"/>
                </a:moveTo>
                <a:lnTo>
                  <a:pt x="0" y="1115211"/>
                </a:lnTo>
                <a:lnTo>
                  <a:pt x="3346931" y="4462142"/>
                </a:lnTo>
                <a:lnTo>
                  <a:pt x="4947321" y="2861751"/>
                </a:lnTo>
                <a:lnTo>
                  <a:pt x="4947321" y="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xmlns="" id="{B497CCB5-5FC2-473C-AFCC-2430CEF1DF7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2885915" y="2164437"/>
            <a:ext cx="3372170" cy="252912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xmlns="" id="{06D203FA-9405-4E71-9D22-0D9ED95C7A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3500000">
            <a:off x="1295046" y="1701387"/>
            <a:ext cx="723574" cy="542681"/>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ame 63">
            <a:extLst>
              <a:ext uri="{FF2B5EF4-FFF2-40B4-BE49-F238E27FC236}">
                <a16:creationId xmlns:a16="http://schemas.microsoft.com/office/drawing/2014/main" xmlns="" id="{599C8C75-BFDF-44E7-A028-EEB5EDD588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2447277" y="1835459"/>
            <a:ext cx="4249446" cy="3187083"/>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re 1">
            <a:extLst>
              <a:ext uri="{FF2B5EF4-FFF2-40B4-BE49-F238E27FC236}">
                <a16:creationId xmlns:a16="http://schemas.microsoft.com/office/drawing/2014/main" xmlns="" id="{38670045-3D84-4664-B5E5-FC193CBDDF48}"/>
              </a:ext>
            </a:extLst>
          </p:cNvPr>
          <p:cNvSpPr>
            <a:spLocks noGrp="1"/>
          </p:cNvSpPr>
          <p:nvPr>
            <p:ph type="title"/>
          </p:nvPr>
        </p:nvSpPr>
        <p:spPr>
          <a:xfrm>
            <a:off x="3309477" y="2714497"/>
            <a:ext cx="3494502" cy="1345720"/>
          </a:xfrm>
          <a:noFill/>
        </p:spPr>
        <p:txBody>
          <a:bodyPr vert="horz" lIns="91440" tIns="45720" rIns="91440" bIns="45720" rtlCol="0" anchor="ctr">
            <a:normAutofit fontScale="90000"/>
          </a:bodyPr>
          <a:lstStyle/>
          <a:p>
            <a:pPr algn="ctr"/>
            <a:r>
              <a:rPr lang="en-US" sz="3800" kern="1200" dirty="0" err="1">
                <a:solidFill>
                  <a:srgbClr val="080808"/>
                </a:solidFill>
                <a:latin typeface="+mj-lt"/>
                <a:ea typeface="+mj-ea"/>
                <a:cs typeface="+mj-cs"/>
              </a:rPr>
              <a:t>Parrain</a:t>
            </a:r>
            <a:r>
              <a:rPr lang="en-US" sz="3800" kern="1200" dirty="0">
                <a:solidFill>
                  <a:srgbClr val="080808"/>
                </a:solidFill>
                <a:latin typeface="+mj-lt"/>
                <a:ea typeface="+mj-ea"/>
                <a:cs typeface="+mj-cs"/>
              </a:rPr>
              <a:t> </a:t>
            </a:r>
            <a:br>
              <a:rPr lang="en-US" sz="3800" kern="1200" dirty="0">
                <a:solidFill>
                  <a:srgbClr val="080808"/>
                </a:solidFill>
                <a:latin typeface="+mj-lt"/>
                <a:ea typeface="+mj-ea"/>
                <a:cs typeface="+mj-cs"/>
              </a:rPr>
            </a:br>
            <a:r>
              <a:rPr lang="en-US" sz="3800" kern="1200" dirty="0">
                <a:solidFill>
                  <a:srgbClr val="080808"/>
                </a:solidFill>
                <a:latin typeface="+mj-lt"/>
                <a:ea typeface="+mj-ea"/>
                <a:cs typeface="+mj-cs"/>
              </a:rPr>
              <a:t>et/</a:t>
            </a:r>
            <a:r>
              <a:rPr lang="en-US" sz="3800" kern="1200" dirty="0" err="1">
                <a:solidFill>
                  <a:srgbClr val="080808"/>
                </a:solidFill>
                <a:latin typeface="+mj-lt"/>
                <a:ea typeface="+mj-ea"/>
                <a:cs typeface="+mj-cs"/>
              </a:rPr>
              <a:t>ou</a:t>
            </a:r>
            <a:r>
              <a:rPr lang="en-US" sz="3800" kern="1200" dirty="0">
                <a:solidFill>
                  <a:srgbClr val="080808"/>
                </a:solidFill>
                <a:latin typeface="+mj-lt"/>
                <a:ea typeface="+mj-ea"/>
                <a:cs typeface="+mj-cs"/>
              </a:rPr>
              <a:t> </a:t>
            </a:r>
            <a:r>
              <a:rPr lang="en-US" sz="3800" kern="1200" dirty="0" err="1">
                <a:solidFill>
                  <a:srgbClr val="080808"/>
                </a:solidFill>
                <a:latin typeface="+mj-lt"/>
                <a:ea typeface="+mj-ea"/>
                <a:cs typeface="+mj-cs"/>
              </a:rPr>
              <a:t>marraine</a:t>
            </a:r>
            <a:r>
              <a:rPr lang="en-US" sz="3800" kern="1200" dirty="0">
                <a:solidFill>
                  <a:srgbClr val="080808"/>
                </a:solidFill>
                <a:latin typeface="+mj-lt"/>
                <a:ea typeface="+mj-ea"/>
                <a:cs typeface="+mj-cs"/>
              </a:rPr>
              <a:t>?</a:t>
            </a:r>
            <a:br>
              <a:rPr lang="en-US" sz="3800" kern="1200" dirty="0">
                <a:solidFill>
                  <a:srgbClr val="080808"/>
                </a:solidFill>
                <a:latin typeface="+mj-lt"/>
                <a:ea typeface="+mj-ea"/>
                <a:cs typeface="+mj-cs"/>
              </a:rPr>
            </a:br>
            <a:r>
              <a:rPr lang="en-US" sz="3800" dirty="0">
                <a:solidFill>
                  <a:srgbClr val="080808"/>
                </a:solidFill>
              </a:rPr>
              <a:t>Un </a:t>
            </a:r>
            <a:r>
              <a:rPr lang="en-US" sz="3800" dirty="0" err="1">
                <a:solidFill>
                  <a:srgbClr val="080808"/>
                </a:solidFill>
              </a:rPr>
              <a:t>entraîneur</a:t>
            </a:r>
            <a:r>
              <a:rPr lang="en-US" sz="3800" dirty="0">
                <a:solidFill>
                  <a:srgbClr val="080808"/>
                </a:solidFill>
              </a:rPr>
              <a:t> dans la </a:t>
            </a:r>
            <a:r>
              <a:rPr lang="en-US" sz="3800" dirty="0" err="1">
                <a:solidFill>
                  <a:srgbClr val="080808"/>
                </a:solidFill>
              </a:rPr>
              <a:t>foi</a:t>
            </a:r>
            <a:r>
              <a:rPr lang="en-US" sz="3800" dirty="0">
                <a:solidFill>
                  <a:srgbClr val="080808"/>
                </a:solidFill>
              </a:rPr>
              <a:t/>
            </a:r>
            <a:br>
              <a:rPr lang="en-US" sz="3800" dirty="0">
                <a:solidFill>
                  <a:srgbClr val="080808"/>
                </a:solidFill>
              </a:rPr>
            </a:br>
            <a:r>
              <a:rPr lang="en-US" sz="3800" dirty="0" err="1">
                <a:solidFill>
                  <a:srgbClr val="080808"/>
                </a:solidFill>
              </a:rPr>
              <a:t>comme</a:t>
            </a:r>
            <a:r>
              <a:rPr lang="en-US" sz="3800" dirty="0">
                <a:solidFill>
                  <a:srgbClr val="080808"/>
                </a:solidFill>
              </a:rPr>
              <a:t> </a:t>
            </a:r>
            <a:r>
              <a:rPr lang="en-US" sz="3800" dirty="0" err="1">
                <a:solidFill>
                  <a:srgbClr val="080808"/>
                </a:solidFill>
              </a:rPr>
              <a:t>Jésus</a:t>
            </a:r>
            <a:r>
              <a:rPr lang="en-US" sz="3800" dirty="0">
                <a:solidFill>
                  <a:srgbClr val="080808"/>
                </a:solidFill>
              </a:rPr>
              <a:t>!</a:t>
            </a:r>
            <a:endParaRPr lang="en-US" sz="2400" kern="1200" dirty="0">
              <a:solidFill>
                <a:srgbClr val="080808"/>
              </a:solidFill>
              <a:latin typeface="+mj-lt"/>
              <a:ea typeface="+mj-ea"/>
              <a:cs typeface="+mj-cs"/>
            </a:endParaRPr>
          </a:p>
        </p:txBody>
      </p:sp>
      <p:pic>
        <p:nvPicPr>
          <p:cNvPr id="6" name="Image 5">
            <a:extLst>
              <a:ext uri="{FF2B5EF4-FFF2-40B4-BE49-F238E27FC236}">
                <a16:creationId xmlns:a16="http://schemas.microsoft.com/office/drawing/2014/main" xmlns="" id="{D45A48AF-9E93-4C91-B64E-74F6C38F0AA0}"/>
              </a:ext>
            </a:extLst>
          </p:cNvPr>
          <p:cNvPicPr>
            <a:picLocks noChangeAspect="1"/>
          </p:cNvPicPr>
          <p:nvPr/>
        </p:nvPicPr>
        <p:blipFill>
          <a:blip r:embed="rId3" cstate="print"/>
          <a:stretch>
            <a:fillRect/>
          </a:stretch>
        </p:blipFill>
        <p:spPr>
          <a:xfrm>
            <a:off x="805390" y="8194"/>
            <a:ext cx="4368320" cy="3638192"/>
          </a:xfrm>
          <a:prstGeom prst="rect">
            <a:avLst/>
          </a:prstGeom>
        </p:spPr>
      </p:pic>
      <p:sp>
        <p:nvSpPr>
          <p:cNvPr id="18" name="Titre 1">
            <a:extLst>
              <a:ext uri="{FF2B5EF4-FFF2-40B4-BE49-F238E27FC236}">
                <a16:creationId xmlns:a16="http://schemas.microsoft.com/office/drawing/2014/main" xmlns="" id="{743FC678-55DF-4415-B2EB-6215BBC2A377}"/>
              </a:ext>
            </a:extLst>
          </p:cNvPr>
          <p:cNvSpPr txBox="1">
            <a:spLocks/>
          </p:cNvSpPr>
          <p:nvPr/>
        </p:nvSpPr>
        <p:spPr>
          <a:xfrm>
            <a:off x="38212" y="2970662"/>
            <a:ext cx="3125709" cy="1345721"/>
          </a:xfrm>
          <a:prstGeom prst="rect">
            <a:avLst/>
          </a:prstGeom>
          <a:noFill/>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800" b="1" dirty="0" err="1">
                <a:solidFill>
                  <a:srgbClr val="080808"/>
                </a:solidFill>
              </a:rPr>
              <a:t>Chemine</a:t>
            </a:r>
            <a:r>
              <a:rPr lang="en-US" sz="3800" b="1" dirty="0">
                <a:solidFill>
                  <a:srgbClr val="080808"/>
                </a:solidFill>
              </a:rPr>
              <a:t> avec … se fait </a:t>
            </a:r>
            <a:r>
              <a:rPr lang="en-US" sz="3800" b="1" dirty="0" err="1">
                <a:solidFill>
                  <a:srgbClr val="080808"/>
                </a:solidFill>
              </a:rPr>
              <a:t>présent</a:t>
            </a:r>
            <a:r>
              <a:rPr lang="en-US" sz="3800" b="1" dirty="0">
                <a:solidFill>
                  <a:srgbClr val="080808"/>
                </a:solidFill>
              </a:rPr>
              <a:t>!</a:t>
            </a:r>
            <a:endParaRPr lang="en-US" sz="2400" b="1" dirty="0">
              <a:solidFill>
                <a:srgbClr val="080808"/>
              </a:solidFill>
            </a:endParaRPr>
          </a:p>
        </p:txBody>
      </p:sp>
      <p:sp>
        <p:nvSpPr>
          <p:cNvPr id="19" name="Titre 1">
            <a:extLst>
              <a:ext uri="{FF2B5EF4-FFF2-40B4-BE49-F238E27FC236}">
                <a16:creationId xmlns:a16="http://schemas.microsoft.com/office/drawing/2014/main" xmlns="" id="{195729BC-AF29-4FA6-9579-33EA40D91750}"/>
              </a:ext>
            </a:extLst>
          </p:cNvPr>
          <p:cNvSpPr txBox="1">
            <a:spLocks/>
          </p:cNvSpPr>
          <p:nvPr/>
        </p:nvSpPr>
        <p:spPr>
          <a:xfrm>
            <a:off x="4511166" y="5283105"/>
            <a:ext cx="3125709" cy="1345721"/>
          </a:xfrm>
          <a:prstGeom prst="rect">
            <a:avLst/>
          </a:prstGeom>
          <a:noFill/>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800" b="1" dirty="0" err="1">
                <a:solidFill>
                  <a:srgbClr val="080808"/>
                </a:solidFill>
              </a:rPr>
              <a:t>Creuse</a:t>
            </a:r>
            <a:r>
              <a:rPr lang="en-US" sz="3800" b="1" dirty="0">
                <a:solidFill>
                  <a:srgbClr val="080808"/>
                </a:solidFill>
              </a:rPr>
              <a:t> la Parole de Dieu avec un </a:t>
            </a:r>
            <a:r>
              <a:rPr lang="en-US" sz="3800" b="1" dirty="0" err="1">
                <a:solidFill>
                  <a:srgbClr val="080808"/>
                </a:solidFill>
              </a:rPr>
              <a:t>coeur</a:t>
            </a:r>
            <a:r>
              <a:rPr lang="en-US" sz="3800" b="1" dirty="0">
                <a:solidFill>
                  <a:srgbClr val="080808"/>
                </a:solidFill>
              </a:rPr>
              <a:t> tout </a:t>
            </a:r>
            <a:r>
              <a:rPr lang="en-US" sz="3800" b="1" dirty="0" err="1">
                <a:solidFill>
                  <a:srgbClr val="080808"/>
                </a:solidFill>
              </a:rPr>
              <a:t>brûlant</a:t>
            </a:r>
            <a:r>
              <a:rPr lang="en-US" sz="3800" b="1" dirty="0">
                <a:solidFill>
                  <a:srgbClr val="080808"/>
                </a:solidFill>
              </a:rPr>
              <a:t>!</a:t>
            </a:r>
            <a:endParaRPr lang="en-US" sz="2400" b="1" dirty="0">
              <a:solidFill>
                <a:srgbClr val="080808"/>
              </a:solidFill>
            </a:endParaRPr>
          </a:p>
        </p:txBody>
      </p:sp>
      <p:sp>
        <p:nvSpPr>
          <p:cNvPr id="20" name="Titre 1">
            <a:extLst>
              <a:ext uri="{FF2B5EF4-FFF2-40B4-BE49-F238E27FC236}">
                <a16:creationId xmlns:a16="http://schemas.microsoft.com/office/drawing/2014/main" xmlns="" id="{2EF4DF16-ECA7-46E5-AB30-99A863B4931E}"/>
              </a:ext>
            </a:extLst>
          </p:cNvPr>
          <p:cNvSpPr txBox="1">
            <a:spLocks/>
          </p:cNvSpPr>
          <p:nvPr/>
        </p:nvSpPr>
        <p:spPr>
          <a:xfrm>
            <a:off x="6018291" y="4364585"/>
            <a:ext cx="3125709" cy="928203"/>
          </a:xfrm>
          <a:prstGeom prst="rect">
            <a:avLst/>
          </a:prstGeom>
          <a:no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900" b="1" dirty="0">
                <a:solidFill>
                  <a:srgbClr val="080808"/>
                </a:solidFill>
              </a:rPr>
              <a:t>Partage le </a:t>
            </a:r>
            <a:r>
              <a:rPr lang="en-US" sz="2900" b="1" dirty="0" err="1">
                <a:solidFill>
                  <a:srgbClr val="080808"/>
                </a:solidFill>
              </a:rPr>
              <a:t>repas</a:t>
            </a:r>
            <a:r>
              <a:rPr lang="en-US" sz="2900" b="1" dirty="0">
                <a:solidFill>
                  <a:srgbClr val="080808"/>
                </a:solidFill>
              </a:rPr>
              <a:t> et </a:t>
            </a:r>
            <a:r>
              <a:rPr lang="en-US" sz="2900" b="1" dirty="0" err="1">
                <a:solidFill>
                  <a:srgbClr val="080808"/>
                </a:solidFill>
              </a:rPr>
              <a:t>rompt</a:t>
            </a:r>
            <a:r>
              <a:rPr lang="en-US" sz="2900" b="1" dirty="0">
                <a:solidFill>
                  <a:srgbClr val="080808"/>
                </a:solidFill>
              </a:rPr>
              <a:t> le pain!</a:t>
            </a:r>
          </a:p>
        </p:txBody>
      </p:sp>
      <p:sp>
        <p:nvSpPr>
          <p:cNvPr id="21" name="Titre 1">
            <a:extLst>
              <a:ext uri="{FF2B5EF4-FFF2-40B4-BE49-F238E27FC236}">
                <a16:creationId xmlns:a16="http://schemas.microsoft.com/office/drawing/2014/main" xmlns="" id="{F2C2BB2D-B727-4964-A91E-06A4A81727EA}"/>
              </a:ext>
            </a:extLst>
          </p:cNvPr>
          <p:cNvSpPr txBox="1">
            <a:spLocks/>
          </p:cNvSpPr>
          <p:nvPr/>
        </p:nvSpPr>
        <p:spPr>
          <a:xfrm>
            <a:off x="6919337" y="2685958"/>
            <a:ext cx="2083953" cy="1322896"/>
          </a:xfrm>
          <a:prstGeom prst="rect">
            <a:avLst/>
          </a:prstGeom>
          <a:no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900" b="1" dirty="0" err="1">
                <a:solidFill>
                  <a:srgbClr val="080808"/>
                </a:solidFill>
              </a:rPr>
              <a:t>S’implique</a:t>
            </a:r>
            <a:r>
              <a:rPr lang="en-US" sz="2900" b="1" dirty="0">
                <a:solidFill>
                  <a:srgbClr val="080808"/>
                </a:solidFill>
              </a:rPr>
              <a:t> </a:t>
            </a:r>
            <a:r>
              <a:rPr lang="en-US" sz="2900" b="1" dirty="0" err="1">
                <a:solidFill>
                  <a:srgbClr val="080808"/>
                </a:solidFill>
              </a:rPr>
              <a:t>en</a:t>
            </a:r>
            <a:r>
              <a:rPr lang="en-US" sz="2900" b="1" dirty="0">
                <a:solidFill>
                  <a:srgbClr val="080808"/>
                </a:solidFill>
              </a:rPr>
              <a:t> paroles et </a:t>
            </a:r>
            <a:r>
              <a:rPr lang="en-US" sz="2900" b="1" dirty="0" err="1">
                <a:solidFill>
                  <a:srgbClr val="080808"/>
                </a:solidFill>
              </a:rPr>
              <a:t>en</a:t>
            </a:r>
            <a:r>
              <a:rPr lang="en-US" sz="2900" b="1" dirty="0">
                <a:solidFill>
                  <a:srgbClr val="080808"/>
                </a:solidFill>
              </a:rPr>
              <a:t> </a:t>
            </a:r>
            <a:r>
              <a:rPr lang="en-US" sz="2900" b="1" dirty="0" err="1">
                <a:solidFill>
                  <a:srgbClr val="080808"/>
                </a:solidFill>
              </a:rPr>
              <a:t>actes</a:t>
            </a:r>
            <a:r>
              <a:rPr lang="en-US" sz="2900" b="1" dirty="0">
                <a:solidFill>
                  <a:srgbClr val="080808"/>
                </a:solidFill>
              </a:rPr>
              <a:t>!</a:t>
            </a:r>
          </a:p>
        </p:txBody>
      </p:sp>
      <p:pic>
        <p:nvPicPr>
          <p:cNvPr id="5" name="Image 4">
            <a:extLst>
              <a:ext uri="{FF2B5EF4-FFF2-40B4-BE49-F238E27FC236}">
                <a16:creationId xmlns:a16="http://schemas.microsoft.com/office/drawing/2014/main" xmlns="" id="{B8DFDFF9-BD0A-4188-8C8F-765F9EA759E9}"/>
              </a:ext>
            </a:extLst>
          </p:cNvPr>
          <p:cNvPicPr>
            <a:picLocks noChangeAspect="1"/>
          </p:cNvPicPr>
          <p:nvPr/>
        </p:nvPicPr>
        <p:blipFill>
          <a:blip r:embed="rId4" cstate="print"/>
          <a:stretch>
            <a:fillRect/>
          </a:stretch>
        </p:blipFill>
        <p:spPr>
          <a:xfrm>
            <a:off x="4939448" y="575198"/>
            <a:ext cx="3578662" cy="2377646"/>
          </a:xfrm>
          <a:prstGeom prst="rect">
            <a:avLst/>
          </a:prstGeom>
        </p:spPr>
      </p:pic>
      <p:pic>
        <p:nvPicPr>
          <p:cNvPr id="8" name="Image 7">
            <a:extLst>
              <a:ext uri="{FF2B5EF4-FFF2-40B4-BE49-F238E27FC236}">
                <a16:creationId xmlns:a16="http://schemas.microsoft.com/office/drawing/2014/main" xmlns="" id="{ECFA8581-F9E7-483C-AAD0-E39A350913AC}"/>
              </a:ext>
            </a:extLst>
          </p:cNvPr>
          <p:cNvPicPr>
            <a:picLocks noChangeAspect="1"/>
          </p:cNvPicPr>
          <p:nvPr/>
        </p:nvPicPr>
        <p:blipFill>
          <a:blip r:embed="rId5" cstate="print"/>
          <a:stretch>
            <a:fillRect/>
          </a:stretch>
        </p:blipFill>
        <p:spPr>
          <a:xfrm>
            <a:off x="953630" y="4136719"/>
            <a:ext cx="3383573" cy="2249619"/>
          </a:xfrm>
          <a:prstGeom prst="rect">
            <a:avLst/>
          </a:prstGeom>
        </p:spPr>
      </p:pic>
    </p:spTree>
    <p:extLst>
      <p:ext uri="{BB962C8B-B14F-4D97-AF65-F5344CB8AC3E}">
        <p14:creationId xmlns:p14="http://schemas.microsoft.com/office/powerpoint/2010/main" xmlns="" val="829363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000"/>
                                        <p:tgtEl>
                                          <p:spTgt spid="18"/>
                                        </p:tgtEl>
                                      </p:cBhvr>
                                    </p:animEffect>
                                    <p:anim calcmode="lin" valueType="num">
                                      <p:cBhvr>
                                        <p:cTn id="8" dur="2000" fill="hold"/>
                                        <p:tgtEl>
                                          <p:spTgt spid="18"/>
                                        </p:tgtEl>
                                        <p:attrNameLst>
                                          <p:attrName>ppt_w</p:attrName>
                                        </p:attrNameLst>
                                      </p:cBhvr>
                                      <p:tavLst>
                                        <p:tav tm="0" fmla="#ppt_w*sin(2.5*pi*$)">
                                          <p:val>
                                            <p:fltVal val="0"/>
                                          </p:val>
                                        </p:tav>
                                        <p:tav tm="100000">
                                          <p:val>
                                            <p:fltVal val="1"/>
                                          </p:val>
                                        </p:tav>
                                      </p:tavLst>
                                    </p:anim>
                                    <p:anim calcmode="lin" valueType="num">
                                      <p:cBhvr>
                                        <p:cTn id="9" dur="200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2000"/>
                                        <p:tgtEl>
                                          <p:spTgt spid="19"/>
                                        </p:tgtEl>
                                      </p:cBhvr>
                                    </p:animEffect>
                                    <p:anim calcmode="lin" valueType="num">
                                      <p:cBhvr>
                                        <p:cTn id="15" dur="2000" fill="hold"/>
                                        <p:tgtEl>
                                          <p:spTgt spid="19"/>
                                        </p:tgtEl>
                                        <p:attrNameLst>
                                          <p:attrName>ppt_w</p:attrName>
                                        </p:attrNameLst>
                                      </p:cBhvr>
                                      <p:tavLst>
                                        <p:tav tm="0" fmla="#ppt_w*sin(2.5*pi*$)">
                                          <p:val>
                                            <p:fltVal val="0"/>
                                          </p:val>
                                        </p:tav>
                                        <p:tav tm="100000">
                                          <p:val>
                                            <p:fltVal val="1"/>
                                          </p:val>
                                        </p:tav>
                                      </p:tavLst>
                                    </p:anim>
                                    <p:anim calcmode="lin" valueType="num">
                                      <p:cBhvr>
                                        <p:cTn id="16" dur="2000" fill="hold"/>
                                        <p:tgtEl>
                                          <p:spTgt spid="19"/>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2000"/>
                                        <p:tgtEl>
                                          <p:spTgt spid="20"/>
                                        </p:tgtEl>
                                      </p:cBhvr>
                                    </p:animEffect>
                                    <p:anim calcmode="lin" valueType="num">
                                      <p:cBhvr>
                                        <p:cTn id="22" dur="2000" fill="hold"/>
                                        <p:tgtEl>
                                          <p:spTgt spid="20"/>
                                        </p:tgtEl>
                                        <p:attrNameLst>
                                          <p:attrName>ppt_w</p:attrName>
                                        </p:attrNameLst>
                                      </p:cBhvr>
                                      <p:tavLst>
                                        <p:tav tm="0" fmla="#ppt_w*sin(2.5*pi*$)">
                                          <p:val>
                                            <p:fltVal val="0"/>
                                          </p:val>
                                        </p:tav>
                                        <p:tav tm="100000">
                                          <p:val>
                                            <p:fltVal val="1"/>
                                          </p:val>
                                        </p:tav>
                                      </p:tavLst>
                                    </p:anim>
                                    <p:anim calcmode="lin" valueType="num">
                                      <p:cBhvr>
                                        <p:cTn id="23" dur="2000" fill="hold"/>
                                        <p:tgtEl>
                                          <p:spTgt spid="20"/>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2000"/>
                                        <p:tgtEl>
                                          <p:spTgt spid="21"/>
                                        </p:tgtEl>
                                      </p:cBhvr>
                                    </p:animEffect>
                                    <p:anim calcmode="lin" valueType="num">
                                      <p:cBhvr>
                                        <p:cTn id="29" dur="2000" fill="hold"/>
                                        <p:tgtEl>
                                          <p:spTgt spid="21"/>
                                        </p:tgtEl>
                                        <p:attrNameLst>
                                          <p:attrName>ppt_w</p:attrName>
                                        </p:attrNameLst>
                                      </p:cBhvr>
                                      <p:tavLst>
                                        <p:tav tm="0" fmla="#ppt_w*sin(2.5*pi*$)">
                                          <p:val>
                                            <p:fltVal val="0"/>
                                          </p:val>
                                        </p:tav>
                                        <p:tav tm="100000">
                                          <p:val>
                                            <p:fltVal val="1"/>
                                          </p:val>
                                        </p:tav>
                                      </p:tavLst>
                                    </p:anim>
                                    <p:anim calcmode="lin" valueType="num">
                                      <p:cBhvr>
                                        <p:cTn id="30" dur="2000" fill="hold"/>
                                        <p:tgtEl>
                                          <p:spTgt spid="2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xmlns="" id="{D48D9584-D2FD-48CE-9E17-4E250B743B5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xmlns="" id="{28DB4A77-2B8B-4816-AFF7-937C98FA7759}"/>
              </a:ext>
            </a:extLst>
          </p:cNvPr>
          <p:cNvPicPr>
            <a:picLocks noChangeAspect="1"/>
          </p:cNvPicPr>
          <p:nvPr/>
        </p:nvPicPr>
        <p:blipFill rotWithShape="1">
          <a:blip r:embed="rId3" cstate="print"/>
          <a:srcRect l="6714" r="10949" b="4"/>
          <a:stretch/>
        </p:blipFill>
        <p:spPr>
          <a:xfrm>
            <a:off x="2682914" y="10"/>
            <a:ext cx="3734478"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6" name="Image 5">
            <a:extLst>
              <a:ext uri="{FF2B5EF4-FFF2-40B4-BE49-F238E27FC236}">
                <a16:creationId xmlns:a16="http://schemas.microsoft.com/office/drawing/2014/main" xmlns="" id="{24249B4F-1D4D-47A4-855A-049782BFA5A1}"/>
              </a:ext>
            </a:extLst>
          </p:cNvPr>
          <p:cNvPicPr>
            <a:picLocks noChangeAspect="1"/>
          </p:cNvPicPr>
          <p:nvPr/>
        </p:nvPicPr>
        <p:blipFill rotWithShape="1">
          <a:blip r:embed="rId4" cstate="print"/>
          <a:srcRect l="27743" r="4" b="4"/>
          <a:stretch/>
        </p:blipFill>
        <p:spPr>
          <a:xfrm>
            <a:off x="5866892" y="3456433"/>
            <a:ext cx="3277108" cy="3401568"/>
          </a:xfrm>
          <a:custGeom>
            <a:avLst/>
            <a:gdLst/>
            <a:ahLst/>
            <a:cxnLst/>
            <a:rect l="l" t="t" r="r" b="b"/>
            <a:pathLst>
              <a:path w="4369477" h="3401568">
                <a:moveTo>
                  <a:pt x="781270" y="0"/>
                </a:moveTo>
                <a:lnTo>
                  <a:pt x="4369477" y="0"/>
                </a:lnTo>
                <a:lnTo>
                  <a:pt x="4369477" y="3401568"/>
                </a:lnTo>
                <a:lnTo>
                  <a:pt x="0" y="3401568"/>
                </a:lnTo>
                <a:lnTo>
                  <a:pt x="1963" y="3397912"/>
                </a:lnTo>
                <a:cubicBezTo>
                  <a:pt x="454182" y="2512619"/>
                  <a:pt x="736170" y="1430108"/>
                  <a:pt x="776876" y="254399"/>
                </a:cubicBezTo>
                <a:close/>
              </a:path>
            </a:pathLst>
          </a:custGeom>
        </p:spPr>
      </p:pic>
      <p:pic>
        <p:nvPicPr>
          <p:cNvPr id="7" name="Image 6">
            <a:extLst>
              <a:ext uri="{FF2B5EF4-FFF2-40B4-BE49-F238E27FC236}">
                <a16:creationId xmlns:a16="http://schemas.microsoft.com/office/drawing/2014/main" xmlns="" id="{8E0CCDFB-6881-4892-BB77-077767FE7B63}"/>
              </a:ext>
            </a:extLst>
          </p:cNvPr>
          <p:cNvPicPr>
            <a:picLocks noChangeAspect="1"/>
          </p:cNvPicPr>
          <p:nvPr/>
        </p:nvPicPr>
        <p:blipFill rotWithShape="1">
          <a:blip r:embed="rId5" cstate="print"/>
          <a:srcRect l="988" r="17565" b="4"/>
          <a:stretch/>
        </p:blipFill>
        <p:spPr>
          <a:xfrm>
            <a:off x="2722695" y="3456432"/>
            <a:ext cx="369410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14" name="Freeform: Shape 13">
            <a:extLst>
              <a:ext uri="{FF2B5EF4-FFF2-40B4-BE49-F238E27FC236}">
                <a16:creationId xmlns:a16="http://schemas.microsoft.com/office/drawing/2014/main" xmlns="" id="{CA17DEF4-6C5D-41C6-8D93-5C7CFD7ADA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3297852" cy="6858000"/>
          </a:xfrm>
          <a:custGeom>
            <a:avLst/>
            <a:gdLst>
              <a:gd name="connsiteX0" fmla="*/ 0 w 4397136"/>
              <a:gd name="connsiteY0" fmla="*/ 0 h 6858000"/>
              <a:gd name="connsiteX1" fmla="*/ 3599069 w 4397136"/>
              <a:gd name="connsiteY1" fmla="*/ 0 h 6858000"/>
              <a:gd name="connsiteX2" fmla="*/ 3634072 w 4397136"/>
              <a:gd name="connsiteY2" fmla="*/ 58977 h 6858000"/>
              <a:gd name="connsiteX3" fmla="*/ 4397136 w 4397136"/>
              <a:gd name="connsiteY3" fmla="*/ 3474189 h 6858000"/>
              <a:gd name="connsiteX4" fmla="*/ 3802221 w 4397136"/>
              <a:gd name="connsiteY4" fmla="*/ 6546415 h 6858000"/>
              <a:gd name="connsiteX5" fmla="*/ 3649466 w 4397136"/>
              <a:gd name="connsiteY5" fmla="*/ 6858000 h 6858000"/>
              <a:gd name="connsiteX6" fmla="*/ 0 w 439713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7136" h="6858000">
                <a:moveTo>
                  <a:pt x="0" y="0"/>
                </a:moveTo>
                <a:lnTo>
                  <a:pt x="3599069" y="0"/>
                </a:lnTo>
                <a:lnTo>
                  <a:pt x="3634072" y="58977"/>
                </a:lnTo>
                <a:cubicBezTo>
                  <a:pt x="4105532" y="933006"/>
                  <a:pt x="4397136" y="2140466"/>
                  <a:pt x="4397136" y="3474189"/>
                </a:cubicBezTo>
                <a:cubicBezTo>
                  <a:pt x="4397136" y="4641197"/>
                  <a:pt x="4173877" y="5711534"/>
                  <a:pt x="3802221" y="6546415"/>
                </a:cubicBezTo>
                <a:lnTo>
                  <a:pt x="3649466"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 name="Freeform: Shape 15">
            <a:extLst>
              <a:ext uri="{FF2B5EF4-FFF2-40B4-BE49-F238E27FC236}">
                <a16:creationId xmlns:a16="http://schemas.microsoft.com/office/drawing/2014/main" xmlns="" id="{22BBC5A3-5C8C-4FB9-AEFF-8778D2C98D2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3289878" cy="6858000"/>
          </a:xfrm>
          <a:custGeom>
            <a:avLst/>
            <a:gdLst>
              <a:gd name="connsiteX0" fmla="*/ 0 w 4386504"/>
              <a:gd name="connsiteY0" fmla="*/ 0 h 6858000"/>
              <a:gd name="connsiteX1" fmla="*/ 3588437 w 4386504"/>
              <a:gd name="connsiteY1" fmla="*/ 0 h 6858000"/>
              <a:gd name="connsiteX2" fmla="*/ 3623440 w 4386504"/>
              <a:gd name="connsiteY2" fmla="*/ 58977 h 6858000"/>
              <a:gd name="connsiteX3" fmla="*/ 4386504 w 4386504"/>
              <a:gd name="connsiteY3" fmla="*/ 3474189 h 6858000"/>
              <a:gd name="connsiteX4" fmla="*/ 3791589 w 4386504"/>
              <a:gd name="connsiteY4" fmla="*/ 6546415 h 6858000"/>
              <a:gd name="connsiteX5" fmla="*/ 3638834 w 4386504"/>
              <a:gd name="connsiteY5" fmla="*/ 6858000 h 6858000"/>
              <a:gd name="connsiteX6" fmla="*/ 0 w 438650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6504" h="6858000">
                <a:moveTo>
                  <a:pt x="0" y="0"/>
                </a:moveTo>
                <a:lnTo>
                  <a:pt x="3588437" y="0"/>
                </a:lnTo>
                <a:lnTo>
                  <a:pt x="3623440" y="58977"/>
                </a:lnTo>
                <a:cubicBezTo>
                  <a:pt x="4094900" y="933006"/>
                  <a:pt x="4386504" y="2140466"/>
                  <a:pt x="4386504" y="3474189"/>
                </a:cubicBezTo>
                <a:cubicBezTo>
                  <a:pt x="4386504" y="4641197"/>
                  <a:pt x="4163245" y="5711534"/>
                  <a:pt x="3791589" y="6546415"/>
                </a:cubicBezTo>
                <a:lnTo>
                  <a:pt x="363883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xmlns="" id="{37E46919-A615-404B-9715-0038C3785286}"/>
              </a:ext>
            </a:extLst>
          </p:cNvPr>
          <p:cNvSpPr>
            <a:spLocks noGrp="1"/>
          </p:cNvSpPr>
          <p:nvPr>
            <p:ph type="title"/>
          </p:nvPr>
        </p:nvSpPr>
        <p:spPr>
          <a:xfrm>
            <a:off x="366823" y="843697"/>
            <a:ext cx="2979194" cy="2043766"/>
          </a:xfrm>
        </p:spPr>
        <p:txBody>
          <a:bodyPr vert="horz" lIns="91440" tIns="45720" rIns="91440" bIns="45720" rtlCol="0" anchor="b">
            <a:normAutofit/>
          </a:bodyPr>
          <a:lstStyle/>
          <a:p>
            <a:r>
              <a:rPr lang="en-US" sz="3500" b="1" kern="1200" dirty="0" err="1">
                <a:solidFill>
                  <a:schemeClr val="tx1"/>
                </a:solidFill>
                <a:latin typeface="+mj-lt"/>
                <a:ea typeface="+mj-ea"/>
                <a:cs typeface="+mj-cs"/>
              </a:rPr>
              <a:t>Critères</a:t>
            </a:r>
            <a:r>
              <a:rPr lang="en-US" sz="3500" b="1" kern="1200" dirty="0">
                <a:solidFill>
                  <a:schemeClr val="tx1"/>
                </a:solidFill>
                <a:latin typeface="+mj-lt"/>
                <a:ea typeface="+mj-ea"/>
                <a:cs typeface="+mj-cs"/>
              </a:rPr>
              <a:t> pour </a:t>
            </a:r>
            <a:br>
              <a:rPr lang="en-US" sz="3500" b="1" kern="1200" dirty="0">
                <a:solidFill>
                  <a:schemeClr val="tx1"/>
                </a:solidFill>
                <a:latin typeface="+mj-lt"/>
                <a:ea typeface="+mj-ea"/>
                <a:cs typeface="+mj-cs"/>
              </a:rPr>
            </a:br>
            <a:r>
              <a:rPr lang="en-US" sz="3500" b="1" kern="1200" dirty="0">
                <a:solidFill>
                  <a:schemeClr val="tx1"/>
                </a:solidFill>
                <a:latin typeface="+mj-lt"/>
                <a:ea typeface="+mj-ea"/>
                <a:cs typeface="+mj-cs"/>
              </a:rPr>
              <a:t>un </a:t>
            </a:r>
            <a:r>
              <a:rPr lang="en-US" sz="3500" b="1" kern="1200" dirty="0" err="1">
                <a:solidFill>
                  <a:schemeClr val="tx1"/>
                </a:solidFill>
                <a:latin typeface="+mj-lt"/>
                <a:ea typeface="+mj-ea"/>
                <a:cs typeface="+mj-cs"/>
              </a:rPr>
              <a:t>parrain</a:t>
            </a:r>
            <a:r>
              <a:rPr lang="en-US" sz="3500" b="1" kern="1200" dirty="0">
                <a:solidFill>
                  <a:schemeClr val="tx1"/>
                </a:solidFill>
                <a:latin typeface="+mj-lt"/>
                <a:ea typeface="+mj-ea"/>
                <a:cs typeface="+mj-cs"/>
              </a:rPr>
              <a:t> et/</a:t>
            </a:r>
            <a:r>
              <a:rPr lang="en-US" sz="3500" b="1" kern="1200" dirty="0" err="1">
                <a:solidFill>
                  <a:schemeClr val="tx1"/>
                </a:solidFill>
                <a:latin typeface="+mj-lt"/>
                <a:ea typeface="+mj-ea"/>
                <a:cs typeface="+mj-cs"/>
              </a:rPr>
              <a:t>ou</a:t>
            </a:r>
            <a:r>
              <a:rPr lang="en-US" sz="3500" b="1" kern="1200" dirty="0">
                <a:solidFill>
                  <a:schemeClr val="tx1"/>
                </a:solidFill>
                <a:latin typeface="+mj-lt"/>
                <a:ea typeface="+mj-ea"/>
                <a:cs typeface="+mj-cs"/>
              </a:rPr>
              <a:t> </a:t>
            </a:r>
            <a:r>
              <a:rPr lang="en-US" sz="3500" b="1" kern="1200" dirty="0" err="1">
                <a:solidFill>
                  <a:schemeClr val="tx1"/>
                </a:solidFill>
                <a:latin typeface="+mj-lt"/>
                <a:ea typeface="+mj-ea"/>
                <a:cs typeface="+mj-cs"/>
              </a:rPr>
              <a:t>une</a:t>
            </a:r>
            <a:r>
              <a:rPr lang="en-US" sz="3500" b="1" kern="1200" dirty="0">
                <a:solidFill>
                  <a:schemeClr val="tx1"/>
                </a:solidFill>
                <a:latin typeface="+mj-lt"/>
                <a:ea typeface="+mj-ea"/>
                <a:cs typeface="+mj-cs"/>
              </a:rPr>
              <a:t> </a:t>
            </a:r>
            <a:r>
              <a:rPr lang="en-US" sz="3500" b="1" kern="1200" dirty="0" err="1">
                <a:solidFill>
                  <a:schemeClr val="tx1"/>
                </a:solidFill>
                <a:latin typeface="+mj-lt"/>
                <a:ea typeface="+mj-ea"/>
                <a:cs typeface="+mj-cs"/>
              </a:rPr>
              <a:t>marraine</a:t>
            </a:r>
            <a:r>
              <a:rPr lang="en-US" sz="3500" b="1" kern="1200" dirty="0">
                <a:solidFill>
                  <a:schemeClr val="tx1"/>
                </a:solidFill>
                <a:latin typeface="+mj-lt"/>
                <a:ea typeface="+mj-ea"/>
                <a:cs typeface="+mj-cs"/>
              </a:rPr>
              <a:t>: </a:t>
            </a:r>
            <a:endParaRPr lang="en-US" sz="3500" kern="1200" dirty="0">
              <a:solidFill>
                <a:schemeClr val="tx1"/>
              </a:solidFill>
              <a:latin typeface="+mj-lt"/>
              <a:ea typeface="+mj-ea"/>
              <a:cs typeface="+mj-cs"/>
            </a:endParaRPr>
          </a:p>
        </p:txBody>
      </p:sp>
      <p:sp>
        <p:nvSpPr>
          <p:cNvPr id="18" name="Rectangle 17">
            <a:extLst>
              <a:ext uri="{FF2B5EF4-FFF2-40B4-BE49-F238E27FC236}">
                <a16:creationId xmlns:a16="http://schemas.microsoft.com/office/drawing/2014/main" xmlns="" id="{3BB917E8-D696-4787-96D6-521A9C42F9A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557704"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age 4">
            <a:extLst>
              <a:ext uri="{FF2B5EF4-FFF2-40B4-BE49-F238E27FC236}">
                <a16:creationId xmlns:a16="http://schemas.microsoft.com/office/drawing/2014/main" xmlns="" id="{7AE12222-AE52-4723-AF01-5164E241F5CD}"/>
              </a:ext>
            </a:extLst>
          </p:cNvPr>
          <p:cNvPicPr>
            <a:picLocks noChangeAspect="1"/>
          </p:cNvPicPr>
          <p:nvPr/>
        </p:nvPicPr>
        <p:blipFill rotWithShape="1">
          <a:blip r:embed="rId6" cstate="print"/>
          <a:srcRect l="2723" r="25399" b="4"/>
          <a:stretch/>
        </p:blipFill>
        <p:spPr>
          <a:xfrm>
            <a:off x="5883905" y="10"/>
            <a:ext cx="3260096" cy="3401558"/>
          </a:xfrm>
          <a:custGeom>
            <a:avLst/>
            <a:gdLst/>
            <a:ahLst/>
            <a:cxnLst/>
            <a:rect l="l" t="t" r="r" b="b"/>
            <a:pathLst>
              <a:path w="4346795" h="3401568">
                <a:moveTo>
                  <a:pt x="0" y="0"/>
                </a:moveTo>
                <a:lnTo>
                  <a:pt x="4346795" y="0"/>
                </a:lnTo>
                <a:lnTo>
                  <a:pt x="4346795" y="3401568"/>
                </a:lnTo>
                <a:lnTo>
                  <a:pt x="762748" y="3401568"/>
                </a:lnTo>
                <a:lnTo>
                  <a:pt x="751436" y="2963954"/>
                </a:lnTo>
                <a:cubicBezTo>
                  <a:pt x="698408" y="1942163"/>
                  <a:pt x="463174" y="995044"/>
                  <a:pt x="93264" y="192283"/>
                </a:cubicBezTo>
                <a:close/>
              </a:path>
            </a:pathLst>
          </a:custGeom>
        </p:spPr>
      </p:pic>
      <p:sp>
        <p:nvSpPr>
          <p:cNvPr id="20" name="Rectangle 19">
            <a:extLst>
              <a:ext uri="{FF2B5EF4-FFF2-40B4-BE49-F238E27FC236}">
                <a16:creationId xmlns:a16="http://schemas.microsoft.com/office/drawing/2014/main" xmlns="" id="{39F4C545-E278-42ED-9B78-2EBA464444A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29184" y="4544568"/>
            <a:ext cx="256122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itre 1">
            <a:extLst>
              <a:ext uri="{FF2B5EF4-FFF2-40B4-BE49-F238E27FC236}">
                <a16:creationId xmlns:a16="http://schemas.microsoft.com/office/drawing/2014/main" xmlns="" id="{471FAFD9-E43C-4C13-9219-4EB2A93C35F6}"/>
              </a:ext>
            </a:extLst>
          </p:cNvPr>
          <p:cNvSpPr txBox="1">
            <a:spLocks/>
          </p:cNvSpPr>
          <p:nvPr/>
        </p:nvSpPr>
        <p:spPr>
          <a:xfrm>
            <a:off x="89621" y="2959172"/>
            <a:ext cx="2979194" cy="3385810"/>
          </a:xfrm>
          <a:prstGeom prst="rect">
            <a:avLst/>
          </a:prstGeom>
        </p:spPr>
        <p:txBody>
          <a:bodyPr vert="horz" lIns="91440" tIns="45720" rIns="91440" bIns="45720" rtlCol="0" anchor="b">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spcBef>
                <a:spcPts val="1200"/>
              </a:spcBef>
              <a:buFont typeface="Wingdings" panose="05000000000000000000" pitchFamily="2" charset="2"/>
              <a:buChar char="ü"/>
            </a:pPr>
            <a:r>
              <a:rPr lang="en-US" sz="3000" dirty="0"/>
              <a:t>Être </a:t>
            </a:r>
            <a:r>
              <a:rPr lang="en-US" sz="3000" dirty="0" err="1"/>
              <a:t>choisi</a:t>
            </a:r>
            <a:r>
              <a:rPr lang="en-US" sz="3000" dirty="0"/>
              <a:t>(e)</a:t>
            </a:r>
          </a:p>
          <a:p>
            <a:pPr marL="457200" indent="-457200">
              <a:spcBef>
                <a:spcPts val="1200"/>
              </a:spcBef>
              <a:buFont typeface="Wingdings" panose="05000000000000000000" pitchFamily="2" charset="2"/>
              <a:buChar char="ü"/>
            </a:pPr>
            <a:r>
              <a:rPr lang="en-US" sz="3000" dirty="0" err="1"/>
              <a:t>Avoir</a:t>
            </a:r>
            <a:r>
              <a:rPr lang="en-US" sz="3000" dirty="0"/>
              <a:t> 16 </a:t>
            </a:r>
            <a:r>
              <a:rPr lang="en-US" sz="3000" dirty="0" err="1"/>
              <a:t>ans</a:t>
            </a:r>
            <a:r>
              <a:rPr lang="en-US" sz="3000" dirty="0"/>
              <a:t> et +</a:t>
            </a:r>
          </a:p>
          <a:p>
            <a:pPr marL="457200" indent="-457200">
              <a:spcBef>
                <a:spcPts val="1200"/>
              </a:spcBef>
              <a:buFont typeface="Wingdings" panose="05000000000000000000" pitchFamily="2" charset="2"/>
              <a:buChar char="ü"/>
            </a:pPr>
            <a:r>
              <a:rPr lang="en-US" sz="3000" dirty="0"/>
              <a:t>Être </a:t>
            </a:r>
            <a:r>
              <a:rPr lang="en-US" sz="3000" dirty="0" err="1"/>
              <a:t>catholique</a:t>
            </a:r>
            <a:endParaRPr lang="en-US" sz="3000" dirty="0"/>
          </a:p>
          <a:p>
            <a:pPr marL="457200" indent="-457200">
              <a:spcBef>
                <a:spcPts val="1200"/>
              </a:spcBef>
              <a:buFont typeface="Wingdings" panose="05000000000000000000" pitchFamily="2" charset="2"/>
              <a:buChar char="ü"/>
            </a:pPr>
            <a:r>
              <a:rPr lang="en-US" sz="3000" dirty="0" err="1"/>
              <a:t>Avoir</a:t>
            </a:r>
            <a:r>
              <a:rPr lang="en-US" sz="3000" dirty="0"/>
              <a:t> </a:t>
            </a:r>
            <a:r>
              <a:rPr lang="en-US" sz="3000" dirty="0" err="1"/>
              <a:t>vécu</a:t>
            </a:r>
            <a:r>
              <a:rPr lang="en-US" sz="3000" dirty="0"/>
              <a:t> les trois </a:t>
            </a:r>
            <a:r>
              <a:rPr lang="en-US" sz="3000" dirty="0" err="1"/>
              <a:t>sacrements</a:t>
            </a:r>
            <a:r>
              <a:rPr lang="en-US" sz="3000" dirty="0"/>
              <a:t> de </a:t>
            </a:r>
            <a:r>
              <a:rPr lang="en-US" sz="3000" dirty="0" err="1"/>
              <a:t>l’initiation</a:t>
            </a:r>
            <a:r>
              <a:rPr lang="en-US" sz="3000" dirty="0"/>
              <a:t> </a:t>
            </a:r>
            <a:r>
              <a:rPr lang="en-US" sz="3000" dirty="0" err="1"/>
              <a:t>chrétiennes</a:t>
            </a:r>
            <a:r>
              <a:rPr lang="en-US" sz="3000" dirty="0"/>
              <a:t> et </a:t>
            </a:r>
          </a:p>
          <a:p>
            <a:pPr marL="457200" indent="-457200">
              <a:spcBef>
                <a:spcPts val="1200"/>
              </a:spcBef>
              <a:buFont typeface="Wingdings" panose="05000000000000000000" pitchFamily="2" charset="2"/>
              <a:buChar char="ü"/>
            </a:pPr>
            <a:r>
              <a:rPr lang="en-US" sz="3000" dirty="0"/>
              <a:t>Vivre </a:t>
            </a:r>
            <a:r>
              <a:rPr lang="en-US" sz="3000" dirty="0" err="1"/>
              <a:t>conformément</a:t>
            </a:r>
            <a:r>
              <a:rPr lang="en-US" sz="3000" dirty="0"/>
              <a:t> à </a:t>
            </a:r>
            <a:r>
              <a:rPr lang="en-US" sz="3000" dirty="0" err="1"/>
              <a:t>sa</a:t>
            </a:r>
            <a:r>
              <a:rPr lang="en-US" sz="3000" dirty="0"/>
              <a:t> </a:t>
            </a:r>
            <a:r>
              <a:rPr lang="en-US" sz="3000" dirty="0" err="1"/>
              <a:t>foi</a:t>
            </a:r>
            <a:endParaRPr lang="en-US" sz="3000" dirty="0"/>
          </a:p>
        </p:txBody>
      </p:sp>
    </p:spTree>
    <p:extLst>
      <p:ext uri="{BB962C8B-B14F-4D97-AF65-F5344CB8AC3E}">
        <p14:creationId xmlns:p14="http://schemas.microsoft.com/office/powerpoint/2010/main" xmlns="" val="18129496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988058"/>
        </a:solidFill>
        <a:effectLst/>
      </p:bgPr>
    </p:bg>
    <p:spTree>
      <p:nvGrpSpPr>
        <p:cNvPr id="1" name=""/>
        <p:cNvGrpSpPr/>
        <p:nvPr/>
      </p:nvGrpSpPr>
      <p:grpSpPr>
        <a:xfrm>
          <a:off x="0" y="0"/>
          <a:ext cx="0" cy="0"/>
          <a:chOff x="0" y="0"/>
          <a:chExt cx="0" cy="0"/>
        </a:xfrm>
      </p:grpSpPr>
      <p:sp>
        <p:nvSpPr>
          <p:cNvPr id="43" name="Rectangle 7">
            <a:extLst>
              <a:ext uri="{FF2B5EF4-FFF2-40B4-BE49-F238E27FC236}">
                <a16:creationId xmlns:a16="http://schemas.microsoft.com/office/drawing/2014/main" xmlns="" id="{74426AB7-D619-4515-962A-BC83909EC01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988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9">
            <a:extLst>
              <a:ext uri="{FF2B5EF4-FFF2-40B4-BE49-F238E27FC236}">
                <a16:creationId xmlns:a16="http://schemas.microsoft.com/office/drawing/2014/main" xmlns="" id="{DE47DF98-723F-4AAC-ABCF-CACBC438F78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82880" y="256540"/>
            <a:ext cx="877824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45" name="Straight Connector 11">
            <a:extLst>
              <a:ext uri="{FF2B5EF4-FFF2-40B4-BE49-F238E27FC236}">
                <a16:creationId xmlns:a16="http://schemas.microsoft.com/office/drawing/2014/main" xmlns="" id="{EA29FC7C-9308-4FDE-8DCA-405668055B0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171700" y="5768204"/>
            <a:ext cx="4800600" cy="0"/>
          </a:xfrm>
          <a:prstGeom prst="line">
            <a:avLst/>
          </a:prstGeom>
          <a:ln>
            <a:solidFill>
              <a:srgbClr val="988058"/>
            </a:solidFill>
          </a:ln>
        </p:spPr>
        <p:style>
          <a:lnRef idx="1">
            <a:schemeClr val="accent1"/>
          </a:lnRef>
          <a:fillRef idx="0">
            <a:schemeClr val="accent1"/>
          </a:fillRef>
          <a:effectRef idx="0">
            <a:schemeClr val="accent1"/>
          </a:effectRef>
          <a:fontRef idx="minor">
            <a:schemeClr val="tx1"/>
          </a:fontRef>
        </p:style>
      </p:cxnSp>
      <p:sp>
        <p:nvSpPr>
          <p:cNvPr id="4" name="Titre 3">
            <a:extLst>
              <a:ext uri="{FF2B5EF4-FFF2-40B4-BE49-F238E27FC236}">
                <a16:creationId xmlns:a16="http://schemas.microsoft.com/office/drawing/2014/main" xmlns="" id="{DA3AB55E-8073-4338-90C7-5F126E84C1EB}"/>
              </a:ext>
            </a:extLst>
          </p:cNvPr>
          <p:cNvSpPr>
            <a:spLocks noGrp="1"/>
          </p:cNvSpPr>
          <p:nvPr>
            <p:ph type="title"/>
          </p:nvPr>
        </p:nvSpPr>
        <p:spPr>
          <a:xfrm>
            <a:off x="585216" y="5596572"/>
            <a:ext cx="8156448" cy="1325563"/>
          </a:xfrm>
        </p:spPr>
        <p:txBody>
          <a:bodyPr>
            <a:normAutofit/>
          </a:bodyPr>
          <a:lstStyle/>
          <a:p>
            <a:r>
              <a:rPr lang="fr-CA" sz="4000" dirty="0"/>
              <a:t>Organisation humaine de notre Église?</a:t>
            </a:r>
          </a:p>
        </p:txBody>
      </p:sp>
      <p:pic>
        <p:nvPicPr>
          <p:cNvPr id="14" name="Image 13">
            <a:extLst>
              <a:ext uri="{FF2B5EF4-FFF2-40B4-BE49-F238E27FC236}">
                <a16:creationId xmlns:a16="http://schemas.microsoft.com/office/drawing/2014/main" xmlns="" id="{63BB9699-C0F8-484E-B745-DBDFEFDB77C8}"/>
              </a:ext>
            </a:extLst>
          </p:cNvPr>
          <p:cNvPicPr>
            <a:picLocks noChangeAspect="1"/>
          </p:cNvPicPr>
          <p:nvPr/>
        </p:nvPicPr>
        <p:blipFill rotWithShape="1">
          <a:blip r:embed="rId3" cstate="print"/>
          <a:srcRect l="-1042" t="20403" r="1042" b="30309"/>
          <a:stretch/>
        </p:blipFill>
        <p:spPr>
          <a:xfrm>
            <a:off x="91440" y="161292"/>
            <a:ext cx="8869680" cy="1857005"/>
          </a:xfrm>
          <a:prstGeom prst="rect">
            <a:avLst/>
          </a:prstGeom>
        </p:spPr>
      </p:pic>
      <p:graphicFrame>
        <p:nvGraphicFramePr>
          <p:cNvPr id="2" name="Diagramme 1">
            <a:extLst>
              <a:ext uri="{FF2B5EF4-FFF2-40B4-BE49-F238E27FC236}">
                <a16:creationId xmlns:a16="http://schemas.microsoft.com/office/drawing/2014/main" xmlns="" id="{45762C08-47B6-46A5-9184-68803F1F6ECF}"/>
              </a:ext>
            </a:extLst>
          </p:cNvPr>
          <p:cNvGraphicFramePr/>
          <p:nvPr>
            <p:extLst>
              <p:ext uri="{D42A27DB-BD31-4B8C-83A1-F6EECF244321}">
                <p14:modId xmlns:p14="http://schemas.microsoft.com/office/powerpoint/2010/main" xmlns="" val="466603042"/>
              </p:ext>
            </p:extLst>
          </p:nvPr>
        </p:nvGraphicFramePr>
        <p:xfrm>
          <a:off x="402336" y="1463040"/>
          <a:ext cx="8558784" cy="46085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Bulle narrative : rectangle à coins arrondis 2">
            <a:extLst>
              <a:ext uri="{FF2B5EF4-FFF2-40B4-BE49-F238E27FC236}">
                <a16:creationId xmlns:a16="http://schemas.microsoft.com/office/drawing/2014/main" xmlns="" id="{8C4FA86F-CE89-41AE-853A-1183290A6ADE}"/>
              </a:ext>
            </a:extLst>
          </p:cNvPr>
          <p:cNvSpPr/>
          <p:nvPr/>
        </p:nvSpPr>
        <p:spPr>
          <a:xfrm>
            <a:off x="91440" y="3941603"/>
            <a:ext cx="1520952" cy="1654969"/>
          </a:xfrm>
          <a:prstGeom prst="wedgeRoundRectCallout">
            <a:avLst>
              <a:gd name="adj1" fmla="val 68561"/>
              <a:gd name="adj2" fmla="val -2448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600" dirty="0"/>
              <a:t>Un diocèse est un territoire  confié à  la responsabilité d’un évêque.</a:t>
            </a:r>
          </a:p>
        </p:txBody>
      </p:sp>
      <p:pic>
        <p:nvPicPr>
          <p:cNvPr id="7" name="Image 6" descr="Une image contenant posant, personne, photo, groupe&#10;&#10;Description générée automatiquement">
            <a:extLst>
              <a:ext uri="{FF2B5EF4-FFF2-40B4-BE49-F238E27FC236}">
                <a16:creationId xmlns:a16="http://schemas.microsoft.com/office/drawing/2014/main" xmlns="" id="{FDC5ED40-5E1B-44AE-B7A6-F337F1639E5B}"/>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5510904" y="1366145"/>
            <a:ext cx="3450216" cy="1487311"/>
          </a:xfrm>
          <a:prstGeom prst="rect">
            <a:avLst/>
          </a:prstGeom>
        </p:spPr>
      </p:pic>
      <p:pic>
        <p:nvPicPr>
          <p:cNvPr id="9" name="Image 8" descr="Une image contenant personne, homme, bâtiment, aîné&#10;&#10;Description générée automatiquement">
            <a:extLst>
              <a:ext uri="{FF2B5EF4-FFF2-40B4-BE49-F238E27FC236}">
                <a16:creationId xmlns:a16="http://schemas.microsoft.com/office/drawing/2014/main" xmlns="" id="{F1E9EFA5-1009-4FC0-8E89-381D0B8ED775}"/>
              </a:ext>
            </a:extLst>
          </p:cNvPr>
          <p:cNvPicPr>
            <a:picLocks noChangeAspect="1"/>
          </p:cNvPicPr>
          <p:nvPr/>
        </p:nvPicPr>
        <p:blipFill rotWithShape="1">
          <a:blip r:embed="rId10" cstate="print">
            <a:extLst>
              <a:ext uri="{28A0092B-C50C-407E-A947-70E740481C1C}">
                <a14:useLocalDpi xmlns:a14="http://schemas.microsoft.com/office/drawing/2010/main" xmlns="" val="0"/>
              </a:ext>
            </a:extLst>
          </a:blip>
          <a:srcRect l="31250" r="19375" b="28542"/>
          <a:stretch/>
        </p:blipFill>
        <p:spPr>
          <a:xfrm>
            <a:off x="1257202" y="1366144"/>
            <a:ext cx="1370234" cy="1487311"/>
          </a:xfrm>
          <a:prstGeom prst="rect">
            <a:avLst/>
          </a:prstGeom>
        </p:spPr>
      </p:pic>
    </p:spTree>
    <p:extLst>
      <p:ext uri="{BB962C8B-B14F-4D97-AF65-F5344CB8AC3E}">
        <p14:creationId xmlns:p14="http://schemas.microsoft.com/office/powerpoint/2010/main" xmlns="" val="26277700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roche, bâtiment, pierre, brique&#10;&#10;Description générée automatiquement">
            <a:extLst>
              <a:ext uri="{FF2B5EF4-FFF2-40B4-BE49-F238E27FC236}">
                <a16:creationId xmlns:a16="http://schemas.microsoft.com/office/drawing/2014/main" xmlns="" id="{FCD5C90E-E1C4-4A96-8DDC-4A8089776D58}"/>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t="7863" r="18100"/>
          <a:stretch/>
        </p:blipFill>
        <p:spPr>
          <a:xfrm>
            <a:off x="0" y="0"/>
            <a:ext cx="9144000" cy="6858000"/>
          </a:xfrm>
          <a:prstGeom prst="rect">
            <a:avLst/>
          </a:prstGeom>
        </p:spPr>
      </p:pic>
      <p:sp>
        <p:nvSpPr>
          <p:cNvPr id="2" name="Titre 1">
            <a:extLst>
              <a:ext uri="{FF2B5EF4-FFF2-40B4-BE49-F238E27FC236}">
                <a16:creationId xmlns:a16="http://schemas.microsoft.com/office/drawing/2014/main" xmlns="" id="{7542AD58-0FB9-48F8-A7D1-224657133CA2}"/>
              </a:ext>
            </a:extLst>
          </p:cNvPr>
          <p:cNvSpPr>
            <a:spLocks noGrp="1"/>
          </p:cNvSpPr>
          <p:nvPr>
            <p:ph type="title"/>
          </p:nvPr>
        </p:nvSpPr>
        <p:spPr>
          <a:xfrm>
            <a:off x="496893" y="402336"/>
            <a:ext cx="8138159" cy="6277695"/>
          </a:xfrm>
          <a:solidFill>
            <a:srgbClr val="DBC1A6">
              <a:alpha val="80000"/>
            </a:srgbClr>
          </a:solidFill>
        </p:spPr>
        <p:txBody>
          <a:bodyPr>
            <a:noAutofit/>
          </a:bodyPr>
          <a:lstStyle/>
          <a:p>
            <a:pPr algn="ctr"/>
            <a:r>
              <a:rPr lang="fr-FR" sz="2400" dirty="0">
                <a:effectLst>
                  <a:outerShdw blurRad="38100" dist="38100" dir="2700000" algn="tl">
                    <a:srgbClr val="000000">
                      <a:alpha val="43137"/>
                    </a:srgbClr>
                  </a:outerShdw>
                </a:effectLst>
                <a:latin typeface="Microsoft Sans Serif" panose="020B0604020202020204" pitchFamily="34" charset="0"/>
                <a:ea typeface="Microsoft Sans Serif" panose="020B0604020202020204" pitchFamily="34" charset="0"/>
                <a:cs typeface="Microsoft Sans Serif" panose="020B0604020202020204" pitchFamily="34" charset="0"/>
              </a:rPr>
              <a:t>Personne n’est le plus important dans l’Église, nous sommes tous égaux aux yeux de Dieu. L’un d’entre vous pourrait dire : « Ecoutez, Monsieur le Pape, vous n’êtes pas égal à nous ». Mais si, je suis comme chacun de vous, nous sommes tous égaux, nous sommes frères ! </a:t>
            </a:r>
            <a:br>
              <a:rPr lang="fr-FR" sz="2400" dirty="0">
                <a:effectLst>
                  <a:outerShdw blurRad="38100" dist="38100" dir="2700000" algn="tl">
                    <a:srgbClr val="000000">
                      <a:alpha val="43137"/>
                    </a:srgbClr>
                  </a:outerShdw>
                </a:effectLst>
                <a:latin typeface="Microsoft Sans Serif" panose="020B0604020202020204" pitchFamily="34" charset="0"/>
                <a:ea typeface="Microsoft Sans Serif" panose="020B0604020202020204" pitchFamily="34" charset="0"/>
                <a:cs typeface="Microsoft Sans Serif" panose="020B0604020202020204" pitchFamily="34" charset="0"/>
              </a:rPr>
            </a:br>
            <a:r>
              <a:rPr lang="fr-FR" sz="2400" dirty="0">
                <a:effectLst>
                  <a:outerShdw blurRad="38100" dist="38100" dir="2700000" algn="tl">
                    <a:srgbClr val="000000">
                      <a:alpha val="43137"/>
                    </a:srgbClr>
                  </a:outerShdw>
                </a:effectLst>
                <a:latin typeface="Microsoft Sans Serif" panose="020B0604020202020204" pitchFamily="34" charset="0"/>
                <a:ea typeface="Microsoft Sans Serif" panose="020B0604020202020204" pitchFamily="34" charset="0"/>
                <a:cs typeface="Microsoft Sans Serif" panose="020B0604020202020204" pitchFamily="34" charset="0"/>
              </a:rPr>
              <a:t/>
            </a:r>
            <a:br>
              <a:rPr lang="fr-FR" sz="2400" dirty="0">
                <a:effectLst>
                  <a:outerShdw blurRad="38100" dist="38100" dir="2700000" algn="tl">
                    <a:srgbClr val="000000">
                      <a:alpha val="43137"/>
                    </a:srgbClr>
                  </a:outerShdw>
                </a:effectLst>
                <a:latin typeface="Microsoft Sans Serif" panose="020B0604020202020204" pitchFamily="34" charset="0"/>
                <a:ea typeface="Microsoft Sans Serif" panose="020B0604020202020204" pitchFamily="34" charset="0"/>
                <a:cs typeface="Microsoft Sans Serif" panose="020B0604020202020204" pitchFamily="34" charset="0"/>
              </a:rPr>
            </a:br>
            <a:r>
              <a:rPr lang="fr-FR" sz="2400" dirty="0">
                <a:effectLst>
                  <a:outerShdw blurRad="38100" dist="38100" dir="2700000" algn="tl">
                    <a:srgbClr val="000000">
                      <a:alpha val="43137"/>
                    </a:srgbClr>
                  </a:outerShdw>
                </a:effectLst>
                <a:latin typeface="Microsoft Sans Serif" panose="020B0604020202020204" pitchFamily="34" charset="0"/>
                <a:ea typeface="Microsoft Sans Serif" panose="020B0604020202020204" pitchFamily="34" charset="0"/>
                <a:cs typeface="Microsoft Sans Serif" panose="020B0604020202020204" pitchFamily="34" charset="0"/>
              </a:rPr>
              <a:t>Personne n’est anonyme : nous formons et nous construisons tous l’Église. Cela nous invite également à réfléchir sur le fait que si manque la brique de notre vie chrétienne, il manque quelque chose à la beauté de l’Église. Certains disent : « Moi, je n’ai pas de relation avec l’Église », mais ainsi disparaît la brique d’une vie dans ce beau Temple. Personne ne peut s’en aller, nous devons tous apporter à l’Église notre vie, notre cœur, notre amour, notre pensée, notre travail: </a:t>
            </a:r>
            <a:br>
              <a:rPr lang="fr-FR" sz="2400" dirty="0">
                <a:effectLst>
                  <a:outerShdw blurRad="38100" dist="38100" dir="2700000" algn="tl">
                    <a:srgbClr val="000000">
                      <a:alpha val="43137"/>
                    </a:srgbClr>
                  </a:outerShdw>
                </a:effectLst>
                <a:latin typeface="Microsoft Sans Serif" panose="020B0604020202020204" pitchFamily="34" charset="0"/>
                <a:ea typeface="Microsoft Sans Serif" panose="020B0604020202020204" pitchFamily="34" charset="0"/>
                <a:cs typeface="Microsoft Sans Serif" panose="020B0604020202020204" pitchFamily="34" charset="0"/>
              </a:rPr>
            </a:br>
            <a:r>
              <a:rPr lang="fr-FR" sz="2400" dirty="0">
                <a:effectLst>
                  <a:outerShdw blurRad="38100" dist="38100" dir="2700000" algn="tl">
                    <a:srgbClr val="000000">
                      <a:alpha val="43137"/>
                    </a:srgbClr>
                  </a:outerShdw>
                </a:effectLst>
                <a:latin typeface="Microsoft Sans Serif" panose="020B0604020202020204" pitchFamily="34" charset="0"/>
                <a:ea typeface="Microsoft Sans Serif" panose="020B0604020202020204" pitchFamily="34" charset="0"/>
                <a:cs typeface="Microsoft Sans Serif" panose="020B0604020202020204" pitchFamily="34" charset="0"/>
              </a:rPr>
              <a:t>tous ensemble.</a:t>
            </a:r>
            <a:r>
              <a:rPr lang="fr-FR" sz="2400" dirty="0">
                <a:latin typeface="Microsoft Sans Serif" panose="020B0604020202020204" pitchFamily="34" charset="0"/>
                <a:ea typeface="Microsoft Sans Serif" panose="020B0604020202020204" pitchFamily="34" charset="0"/>
                <a:cs typeface="Microsoft Sans Serif" panose="020B0604020202020204" pitchFamily="34" charset="0"/>
              </a:rPr>
              <a:t/>
            </a:r>
            <a:br>
              <a:rPr lang="fr-FR" sz="2400" dirty="0">
                <a:latin typeface="Microsoft Sans Serif" panose="020B0604020202020204" pitchFamily="34" charset="0"/>
                <a:ea typeface="Microsoft Sans Serif" panose="020B0604020202020204" pitchFamily="34" charset="0"/>
                <a:cs typeface="Microsoft Sans Serif" panose="020B0604020202020204" pitchFamily="34" charset="0"/>
              </a:rPr>
            </a:br>
            <a:r>
              <a:rPr lang="fr-FR" sz="2400" dirty="0">
                <a:latin typeface="Microsoft Sans Serif" panose="020B0604020202020204" pitchFamily="34" charset="0"/>
                <a:ea typeface="Microsoft Sans Serif" panose="020B0604020202020204" pitchFamily="34" charset="0"/>
                <a:cs typeface="Microsoft Sans Serif" panose="020B0604020202020204" pitchFamily="34" charset="0"/>
              </a:rPr>
              <a:t/>
            </a:r>
            <a:br>
              <a:rPr lang="fr-FR" sz="2400" dirty="0">
                <a:latin typeface="Microsoft Sans Serif" panose="020B0604020202020204" pitchFamily="34" charset="0"/>
                <a:ea typeface="Microsoft Sans Serif" panose="020B0604020202020204" pitchFamily="34" charset="0"/>
                <a:cs typeface="Microsoft Sans Serif" panose="020B0604020202020204" pitchFamily="34" charset="0"/>
              </a:rPr>
            </a:br>
            <a:r>
              <a:rPr lang="fr-FR" sz="2400" dirty="0">
                <a:latin typeface="Microsoft Sans Serif" panose="020B0604020202020204" pitchFamily="34" charset="0"/>
                <a:ea typeface="Microsoft Sans Serif" panose="020B0604020202020204" pitchFamily="34" charset="0"/>
                <a:cs typeface="Microsoft Sans Serif" panose="020B0604020202020204" pitchFamily="34" charset="0"/>
              </a:rPr>
              <a:t/>
            </a:r>
            <a:br>
              <a:rPr lang="fr-FR" sz="2400" dirty="0">
                <a:latin typeface="Microsoft Sans Serif" panose="020B0604020202020204" pitchFamily="34" charset="0"/>
                <a:ea typeface="Microsoft Sans Serif" panose="020B0604020202020204" pitchFamily="34" charset="0"/>
                <a:cs typeface="Microsoft Sans Serif" panose="020B0604020202020204" pitchFamily="34" charset="0"/>
              </a:rPr>
            </a:br>
            <a:endParaRPr lang="fr-CA"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 name="ZoneTexte 2">
            <a:extLst>
              <a:ext uri="{FF2B5EF4-FFF2-40B4-BE49-F238E27FC236}">
                <a16:creationId xmlns:a16="http://schemas.microsoft.com/office/drawing/2014/main" xmlns="" id="{8F0A4CDC-FE8E-402E-A9DB-42DA0E443C7E}"/>
              </a:ext>
            </a:extLst>
          </p:cNvPr>
          <p:cNvSpPr txBox="1"/>
          <p:nvPr/>
        </p:nvSpPr>
        <p:spPr>
          <a:xfrm>
            <a:off x="4736592" y="5664368"/>
            <a:ext cx="4236789" cy="1015663"/>
          </a:xfrm>
          <a:prstGeom prst="rect">
            <a:avLst/>
          </a:prstGeom>
          <a:noFill/>
        </p:spPr>
        <p:txBody>
          <a:bodyPr wrap="square" rtlCol="0">
            <a:spAutoFit/>
          </a:bodyPr>
          <a:lstStyle/>
          <a:p>
            <a:pPr algn="ctr"/>
            <a:r>
              <a:rPr lang="fr-CA" sz="2400" i="1" dirty="0">
                <a:effectLst>
                  <a:outerShdw blurRad="38100" dist="38100" dir="2700000" algn="tl">
                    <a:srgbClr val="000000">
                      <a:alpha val="43137"/>
                    </a:srgbClr>
                  </a:outerShdw>
                </a:effectLst>
                <a:latin typeface="Microsoft Sans Serif" panose="020B0604020202020204" pitchFamily="34" charset="0"/>
                <a:ea typeface="Microsoft Sans Serif" panose="020B0604020202020204" pitchFamily="34" charset="0"/>
                <a:cs typeface="Microsoft Sans Serif" panose="020B0604020202020204" pitchFamily="34" charset="0"/>
              </a:rPr>
              <a:t>Pape François</a:t>
            </a:r>
          </a:p>
          <a:p>
            <a:pPr algn="ctr"/>
            <a:r>
              <a:rPr lang="fr-CA" i="1" dirty="0">
                <a:effectLst>
                  <a:outerShdw blurRad="38100" dist="38100" dir="2700000" algn="tl">
                    <a:srgbClr val="000000">
                      <a:alpha val="43137"/>
                    </a:srgbClr>
                  </a:outerShdw>
                </a:effectLst>
                <a:latin typeface="Microsoft Sans Serif" panose="020B0604020202020204" pitchFamily="34" charset="0"/>
                <a:ea typeface="Microsoft Sans Serif" panose="020B0604020202020204" pitchFamily="34" charset="0"/>
                <a:cs typeface="Microsoft Sans Serif" panose="020B0604020202020204" pitchFamily="34" charset="0"/>
              </a:rPr>
              <a:t>Audience générale,</a:t>
            </a:r>
          </a:p>
          <a:p>
            <a:pPr algn="ctr"/>
            <a:r>
              <a:rPr lang="fr-CA" i="1" dirty="0">
                <a:effectLst>
                  <a:outerShdw blurRad="38100" dist="38100" dir="2700000" algn="tl">
                    <a:srgbClr val="000000">
                      <a:alpha val="43137"/>
                    </a:srgbClr>
                  </a:outerShdw>
                </a:effectLst>
                <a:latin typeface="Microsoft Sans Serif" panose="020B0604020202020204" pitchFamily="34" charset="0"/>
                <a:ea typeface="Microsoft Sans Serif" panose="020B0604020202020204" pitchFamily="34" charset="0"/>
                <a:cs typeface="Microsoft Sans Serif" panose="020B0604020202020204" pitchFamily="34" charset="0"/>
              </a:rPr>
              <a:t>Place Saint-Pierre, 26 juin 2013</a:t>
            </a:r>
          </a:p>
        </p:txBody>
      </p:sp>
    </p:spTree>
    <p:extLst>
      <p:ext uri="{BB962C8B-B14F-4D97-AF65-F5344CB8AC3E}">
        <p14:creationId xmlns:p14="http://schemas.microsoft.com/office/powerpoint/2010/main" xmlns="" val="31667489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988058"/>
        </a:solidFill>
        <a:effectLst/>
      </p:bgPr>
    </p:bg>
    <p:spTree>
      <p:nvGrpSpPr>
        <p:cNvPr id="1" name=""/>
        <p:cNvGrpSpPr/>
        <p:nvPr/>
      </p:nvGrpSpPr>
      <p:grpSpPr>
        <a:xfrm>
          <a:off x="0" y="0"/>
          <a:ext cx="0" cy="0"/>
          <a:chOff x="0" y="0"/>
          <a:chExt cx="0" cy="0"/>
        </a:xfrm>
      </p:grpSpPr>
      <p:sp>
        <p:nvSpPr>
          <p:cNvPr id="43" name="Rectangle 7">
            <a:extLst>
              <a:ext uri="{FF2B5EF4-FFF2-40B4-BE49-F238E27FC236}">
                <a16:creationId xmlns:a16="http://schemas.microsoft.com/office/drawing/2014/main" xmlns="" id="{74426AB7-D619-4515-962A-BC83909EC01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988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9">
            <a:extLst>
              <a:ext uri="{FF2B5EF4-FFF2-40B4-BE49-F238E27FC236}">
                <a16:creationId xmlns:a16="http://schemas.microsoft.com/office/drawing/2014/main" xmlns="" id="{DE47DF98-723F-4AAC-ABCF-CACBC438F78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82880" y="256540"/>
            <a:ext cx="877824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45" name="Straight Connector 11">
            <a:extLst>
              <a:ext uri="{FF2B5EF4-FFF2-40B4-BE49-F238E27FC236}">
                <a16:creationId xmlns:a16="http://schemas.microsoft.com/office/drawing/2014/main" xmlns="" id="{EA29FC7C-9308-4FDE-8DCA-405668055B0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171700" y="5768204"/>
            <a:ext cx="4800600" cy="0"/>
          </a:xfrm>
          <a:prstGeom prst="line">
            <a:avLst/>
          </a:prstGeom>
          <a:ln>
            <a:solidFill>
              <a:srgbClr val="988058"/>
            </a:solidFill>
          </a:ln>
        </p:spPr>
        <p:style>
          <a:lnRef idx="1">
            <a:schemeClr val="accent1"/>
          </a:lnRef>
          <a:fillRef idx="0">
            <a:schemeClr val="accent1"/>
          </a:fillRef>
          <a:effectRef idx="0">
            <a:schemeClr val="accent1"/>
          </a:effectRef>
          <a:fontRef idx="minor">
            <a:schemeClr val="tx1"/>
          </a:fontRef>
        </p:style>
      </p:cxnSp>
      <p:pic>
        <p:nvPicPr>
          <p:cNvPr id="2" name="Image 1">
            <a:extLst>
              <a:ext uri="{FF2B5EF4-FFF2-40B4-BE49-F238E27FC236}">
                <a16:creationId xmlns:a16="http://schemas.microsoft.com/office/drawing/2014/main" xmlns="" id="{871EBEE7-80C3-4483-867B-6671F5C15929}"/>
              </a:ext>
            </a:extLst>
          </p:cNvPr>
          <p:cNvPicPr>
            <a:picLocks noChangeAspect="1"/>
          </p:cNvPicPr>
          <p:nvPr/>
        </p:nvPicPr>
        <p:blipFill rotWithShape="1">
          <a:blip r:embed="rId3" cstate="print"/>
          <a:srcRect l="1041" r="782"/>
          <a:stretch/>
        </p:blipFill>
        <p:spPr>
          <a:xfrm>
            <a:off x="182880" y="2038624"/>
            <a:ext cx="8778240" cy="4583155"/>
          </a:xfrm>
          <a:prstGeom prst="rect">
            <a:avLst/>
          </a:prstGeom>
        </p:spPr>
      </p:pic>
      <p:pic>
        <p:nvPicPr>
          <p:cNvPr id="14" name="Image 13">
            <a:extLst>
              <a:ext uri="{FF2B5EF4-FFF2-40B4-BE49-F238E27FC236}">
                <a16:creationId xmlns:a16="http://schemas.microsoft.com/office/drawing/2014/main" xmlns="" id="{63BB9699-C0F8-484E-B745-DBDFEFDB77C8}"/>
              </a:ext>
            </a:extLst>
          </p:cNvPr>
          <p:cNvPicPr>
            <a:picLocks noChangeAspect="1"/>
          </p:cNvPicPr>
          <p:nvPr/>
        </p:nvPicPr>
        <p:blipFill rotWithShape="1">
          <a:blip r:embed="rId4" cstate="print"/>
          <a:srcRect l="-1042" t="20403" r="1042" b="30309"/>
          <a:stretch/>
        </p:blipFill>
        <p:spPr>
          <a:xfrm>
            <a:off x="91440" y="161292"/>
            <a:ext cx="8961120" cy="1857005"/>
          </a:xfrm>
          <a:prstGeom prst="rect">
            <a:avLst/>
          </a:prstGeom>
        </p:spPr>
      </p:pic>
      <p:sp>
        <p:nvSpPr>
          <p:cNvPr id="3" name="Rectangle 2">
            <a:extLst>
              <a:ext uri="{FF2B5EF4-FFF2-40B4-BE49-F238E27FC236}">
                <a16:creationId xmlns:a16="http://schemas.microsoft.com/office/drawing/2014/main" xmlns="" id="{A8789F14-C341-46C3-AD8F-19B25921DC3E}"/>
              </a:ext>
            </a:extLst>
          </p:cNvPr>
          <p:cNvSpPr/>
          <p:nvPr/>
        </p:nvSpPr>
        <p:spPr>
          <a:xfrm>
            <a:off x="952500" y="2554227"/>
            <a:ext cx="7124700" cy="3365858"/>
          </a:xfrm>
          <a:prstGeom prst="rect">
            <a:avLst/>
          </a:prstGeom>
        </p:spPr>
        <p:txBody>
          <a:bodyPr wrap="square">
            <a:spAutoFit/>
          </a:bodyPr>
          <a:lstStyle/>
          <a:p>
            <a:pPr algn="ctr">
              <a:lnSpc>
                <a:spcPct val="107000"/>
              </a:lnSpc>
              <a:spcAft>
                <a:spcPts val="800"/>
              </a:spcAft>
            </a:pPr>
            <a:r>
              <a:rPr lang="fr-CA" sz="2400" b="1" u="sng" dirty="0">
                <a:solidFill>
                  <a:srgbClr val="4472C4"/>
                </a:solidFill>
                <a:latin typeface="Verdana" panose="020B0604030504040204" pitchFamily="34" charset="0"/>
                <a:ea typeface="Calibri" panose="020F0502020204030204" pitchFamily="34" charset="0"/>
                <a:cs typeface="Times New Roman" panose="02020603050405020304" pitchFamily="18" charset="0"/>
              </a:rPr>
              <a:t>CREDO ou Symbole des Apôtres</a:t>
            </a:r>
            <a:endParaRPr lang="fr-CA" sz="24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CA" b="1" dirty="0">
                <a:latin typeface="Verdana" panose="020B0604030504040204" pitchFamily="34" charset="0"/>
                <a:ea typeface="Calibri" panose="020F0502020204030204" pitchFamily="34" charset="0"/>
                <a:cs typeface="Times New Roman" panose="02020603050405020304" pitchFamily="18" charset="0"/>
              </a:rPr>
              <a:t>Je crois … à la sainte Église catholique </a:t>
            </a:r>
          </a:p>
          <a:p>
            <a:pPr algn="ctr">
              <a:lnSpc>
                <a:spcPct val="107000"/>
              </a:lnSpc>
              <a:spcAft>
                <a:spcPts val="800"/>
              </a:spcAft>
            </a:pPr>
            <a:endParaRPr lang="fr-CA" b="1" dirty="0">
              <a:latin typeface="Verdana" panose="020B0604030504040204" pitchFamily="34" charset="0"/>
              <a:ea typeface="Calibri" panose="020F0502020204030204" pitchFamily="34" charset="0"/>
              <a:cs typeface="Times New Roman" panose="02020603050405020304" pitchFamily="18" charset="0"/>
            </a:endParaRPr>
          </a:p>
          <a:p>
            <a:pPr algn="ctr">
              <a:lnSpc>
                <a:spcPct val="107000"/>
              </a:lnSpc>
              <a:spcAft>
                <a:spcPts val="800"/>
              </a:spcAft>
            </a:pPr>
            <a:endParaRPr lang="fr-CA" b="1" dirty="0">
              <a:latin typeface="Verdana" panose="020B060403050404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CA" sz="2400" b="1" u="sng" dirty="0">
                <a:solidFill>
                  <a:srgbClr val="4472C4"/>
                </a:solidFill>
                <a:latin typeface="Verdana" panose="020B0604030504040204" pitchFamily="34" charset="0"/>
                <a:ea typeface="Verdana" panose="020B0604030504040204" pitchFamily="34" charset="0"/>
                <a:cs typeface="Times New Roman" panose="02020603050405020304" pitchFamily="18" charset="0"/>
              </a:rPr>
              <a:t>CREDO de NICÉE -CONSTANTINOPLE</a:t>
            </a:r>
            <a:endParaRPr lang="fr-CA" sz="2400" dirty="0">
              <a:latin typeface="Verdana" panose="020B0604030504040204" pitchFamily="34" charset="0"/>
              <a:ea typeface="Verdana" panose="020B0604030504040204" pitchFamily="34" charset="0"/>
              <a:cs typeface="Times New Roman" panose="02020603050405020304" pitchFamily="18" charset="0"/>
            </a:endParaRPr>
          </a:p>
          <a:p>
            <a:pPr algn="ctr">
              <a:lnSpc>
                <a:spcPct val="107000"/>
              </a:lnSpc>
              <a:spcAft>
                <a:spcPts val="800"/>
              </a:spcAft>
            </a:pPr>
            <a:r>
              <a:rPr lang="fr-CA" b="1" dirty="0">
                <a:latin typeface="Verdana" panose="020B0604030504040204" pitchFamily="34" charset="0"/>
                <a:ea typeface="Calibri" panose="020F0502020204030204" pitchFamily="34" charset="0"/>
                <a:cs typeface="Times New Roman" panose="02020603050405020304" pitchFamily="18" charset="0"/>
              </a:rPr>
              <a:t>Je crois en l’Église,</a:t>
            </a:r>
          </a:p>
          <a:p>
            <a:pPr algn="ctr">
              <a:lnSpc>
                <a:spcPct val="107000"/>
              </a:lnSpc>
              <a:spcAft>
                <a:spcPts val="800"/>
              </a:spcAft>
            </a:pPr>
            <a:r>
              <a:rPr lang="fr-CA" b="1" dirty="0">
                <a:latin typeface="Verdana" panose="020B0604030504040204" pitchFamily="34" charset="0"/>
                <a:ea typeface="Calibri" panose="020F0502020204030204" pitchFamily="34" charset="0"/>
                <a:cs typeface="Times New Roman" panose="02020603050405020304" pitchFamily="18" charset="0"/>
              </a:rPr>
              <a:t> une, sainte, catholique et apostolique</a:t>
            </a:r>
          </a:p>
          <a:p>
            <a:pPr algn="ctr">
              <a:lnSpc>
                <a:spcPct val="107000"/>
              </a:lnSpc>
              <a:spcAft>
                <a:spcPts val="800"/>
              </a:spcAft>
            </a:pPr>
            <a:endParaRPr lang="fr-CA"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79927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88058"/>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xmlns="" id="{AC87F3BF-B2AF-4B46-97F8-FFA96591AE25}"/>
              </a:ext>
            </a:extLst>
          </p:cNvPr>
          <p:cNvPicPr>
            <a:picLocks noChangeAspect="1"/>
          </p:cNvPicPr>
          <p:nvPr/>
        </p:nvPicPr>
        <p:blipFill>
          <a:blip r:embed="rId3" cstate="print"/>
          <a:stretch>
            <a:fillRect/>
          </a:stretch>
        </p:blipFill>
        <p:spPr>
          <a:xfrm>
            <a:off x="4114749" y="383285"/>
            <a:ext cx="4648251" cy="348386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itre 1">
            <a:extLst>
              <a:ext uri="{FF2B5EF4-FFF2-40B4-BE49-F238E27FC236}">
                <a16:creationId xmlns:a16="http://schemas.microsoft.com/office/drawing/2014/main" xmlns="" id="{8027A701-45BA-44E4-B60E-2D5C772D943C}"/>
              </a:ext>
            </a:extLst>
          </p:cNvPr>
          <p:cNvSpPr>
            <a:spLocks noGrp="1"/>
          </p:cNvSpPr>
          <p:nvPr>
            <p:ph type="title"/>
          </p:nvPr>
        </p:nvSpPr>
        <p:spPr>
          <a:xfrm>
            <a:off x="155275" y="543464"/>
            <a:ext cx="8683925" cy="6215923"/>
          </a:xfrm>
        </p:spPr>
        <p:txBody>
          <a:bodyPr>
            <a:noAutofit/>
          </a:bodyPr>
          <a:lstStyle/>
          <a:p>
            <a:r>
              <a:rPr lang="fr-FR" sz="2500" i="1" dirty="0">
                <a:solidFill>
                  <a:schemeClr val="bg1">
                    <a:lumMod val="95000"/>
                  </a:schemeClr>
                </a:solidFill>
                <a:latin typeface="Comic Sans MS" panose="030F0702030302020204" pitchFamily="66" charset="0"/>
              </a:rPr>
              <a:t>Prière à l’Esprit</a:t>
            </a:r>
            <a:r>
              <a:rPr lang="fr-FR" sz="2500" dirty="0">
                <a:solidFill>
                  <a:schemeClr val="bg1">
                    <a:lumMod val="95000"/>
                  </a:schemeClr>
                </a:solidFill>
                <a:latin typeface="Comic Sans MS" panose="030F0702030302020204" pitchFamily="66" charset="0"/>
              </a:rPr>
              <a:t/>
            </a:r>
            <a:br>
              <a:rPr lang="fr-FR" sz="2500" dirty="0">
                <a:solidFill>
                  <a:schemeClr val="bg1">
                    <a:lumMod val="95000"/>
                  </a:schemeClr>
                </a:solidFill>
                <a:latin typeface="Comic Sans MS" panose="030F0702030302020204" pitchFamily="66" charset="0"/>
              </a:rPr>
            </a:br>
            <a:r>
              <a:rPr lang="fr-FR" sz="2500" dirty="0">
                <a:solidFill>
                  <a:schemeClr val="bg1">
                    <a:lumMod val="95000"/>
                  </a:schemeClr>
                </a:solidFill>
                <a:latin typeface="Comic Sans MS" panose="030F0702030302020204" pitchFamily="66" charset="0"/>
              </a:rPr>
              <a:t/>
            </a:r>
            <a:br>
              <a:rPr lang="fr-FR" sz="2500" dirty="0">
                <a:solidFill>
                  <a:schemeClr val="bg1">
                    <a:lumMod val="95000"/>
                  </a:schemeClr>
                </a:solidFill>
                <a:latin typeface="Comic Sans MS" panose="030F0702030302020204" pitchFamily="66" charset="0"/>
              </a:rPr>
            </a:br>
            <a:r>
              <a:rPr lang="fr-FR" sz="2500" dirty="0">
                <a:solidFill>
                  <a:schemeClr val="bg1">
                    <a:lumMod val="95000"/>
                  </a:schemeClr>
                </a:solidFill>
                <a:latin typeface="Comic Sans MS" panose="030F0702030302020204" pitchFamily="66" charset="0"/>
              </a:rPr>
              <a:t/>
            </a:r>
            <a:br>
              <a:rPr lang="fr-FR" sz="2500" dirty="0">
                <a:solidFill>
                  <a:schemeClr val="bg1">
                    <a:lumMod val="95000"/>
                  </a:schemeClr>
                </a:solidFill>
                <a:latin typeface="Comic Sans MS" panose="030F0702030302020204" pitchFamily="66" charset="0"/>
              </a:rPr>
            </a:br>
            <a:r>
              <a:rPr lang="fr-FR" sz="2500" dirty="0">
                <a:solidFill>
                  <a:schemeClr val="bg1">
                    <a:lumMod val="95000"/>
                  </a:schemeClr>
                </a:solidFill>
                <a:latin typeface="Comic Sans MS" panose="030F0702030302020204" pitchFamily="66" charset="0"/>
              </a:rPr>
              <a:t>Cher Esprit Saint,</a:t>
            </a:r>
            <a:br>
              <a:rPr lang="fr-FR" sz="2500" dirty="0">
                <a:solidFill>
                  <a:schemeClr val="bg1">
                    <a:lumMod val="95000"/>
                  </a:schemeClr>
                </a:solidFill>
                <a:latin typeface="Comic Sans MS" panose="030F0702030302020204" pitchFamily="66" charset="0"/>
              </a:rPr>
            </a:br>
            <a:r>
              <a:rPr lang="fr-FR" sz="2500" dirty="0">
                <a:solidFill>
                  <a:schemeClr val="bg1">
                    <a:lumMod val="95000"/>
                  </a:schemeClr>
                </a:solidFill>
                <a:latin typeface="Comic Sans MS" panose="030F0702030302020204" pitchFamily="66" charset="0"/>
              </a:rPr>
              <a:t>Me voici devant toi </a:t>
            </a:r>
            <a:br>
              <a:rPr lang="fr-FR" sz="2500" dirty="0">
                <a:solidFill>
                  <a:schemeClr val="bg1">
                    <a:lumMod val="95000"/>
                  </a:schemeClr>
                </a:solidFill>
                <a:latin typeface="Comic Sans MS" panose="030F0702030302020204" pitchFamily="66" charset="0"/>
              </a:rPr>
            </a:br>
            <a:r>
              <a:rPr lang="fr-FR" sz="2500" dirty="0">
                <a:solidFill>
                  <a:schemeClr val="bg1">
                    <a:lumMod val="95000"/>
                  </a:schemeClr>
                </a:solidFill>
                <a:latin typeface="Comic Sans MS" panose="030F0702030302020204" pitchFamily="66" charset="0"/>
              </a:rPr>
              <a:t>pour me laisser modeler,</a:t>
            </a:r>
            <a:br>
              <a:rPr lang="fr-FR" sz="2500" dirty="0">
                <a:solidFill>
                  <a:schemeClr val="bg1">
                    <a:lumMod val="95000"/>
                  </a:schemeClr>
                </a:solidFill>
                <a:latin typeface="Comic Sans MS" panose="030F0702030302020204" pitchFamily="66" charset="0"/>
              </a:rPr>
            </a:br>
            <a:r>
              <a:rPr lang="fr-FR" sz="2500" dirty="0">
                <a:solidFill>
                  <a:schemeClr val="bg1">
                    <a:lumMod val="95000"/>
                  </a:schemeClr>
                </a:solidFill>
                <a:latin typeface="Comic Sans MS" panose="030F0702030302020204" pitchFamily="66" charset="0"/>
              </a:rPr>
              <a:t>pour me laisser conduire,  </a:t>
            </a:r>
            <a:br>
              <a:rPr lang="fr-FR" sz="2500" dirty="0">
                <a:solidFill>
                  <a:schemeClr val="bg1">
                    <a:lumMod val="95000"/>
                  </a:schemeClr>
                </a:solidFill>
                <a:latin typeface="Comic Sans MS" panose="030F0702030302020204" pitchFamily="66" charset="0"/>
              </a:rPr>
            </a:br>
            <a:r>
              <a:rPr lang="fr-FR" sz="2500" dirty="0">
                <a:solidFill>
                  <a:schemeClr val="bg1">
                    <a:lumMod val="95000"/>
                  </a:schemeClr>
                </a:solidFill>
                <a:latin typeface="Comic Sans MS" panose="030F0702030302020204" pitchFamily="66" charset="0"/>
              </a:rPr>
              <a:t>pour me laisser aimer.</a:t>
            </a:r>
            <a:br>
              <a:rPr lang="fr-FR" sz="2500" dirty="0">
                <a:solidFill>
                  <a:schemeClr val="bg1">
                    <a:lumMod val="95000"/>
                  </a:schemeClr>
                </a:solidFill>
                <a:latin typeface="Comic Sans MS" panose="030F0702030302020204" pitchFamily="66" charset="0"/>
              </a:rPr>
            </a:br>
            <a:r>
              <a:rPr lang="fr-FR" sz="2500" dirty="0">
                <a:solidFill>
                  <a:schemeClr val="bg1">
                    <a:lumMod val="95000"/>
                  </a:schemeClr>
                </a:solidFill>
                <a:latin typeface="Comic Sans MS" panose="030F0702030302020204" pitchFamily="66" charset="0"/>
              </a:rPr>
              <a:t/>
            </a:r>
            <a:br>
              <a:rPr lang="fr-FR" sz="2500" dirty="0">
                <a:solidFill>
                  <a:schemeClr val="bg1">
                    <a:lumMod val="95000"/>
                  </a:schemeClr>
                </a:solidFill>
                <a:latin typeface="Comic Sans MS" panose="030F0702030302020204" pitchFamily="66" charset="0"/>
              </a:rPr>
            </a:br>
            <a:r>
              <a:rPr lang="fr-FR" sz="2500" dirty="0">
                <a:solidFill>
                  <a:schemeClr val="bg1">
                    <a:lumMod val="95000"/>
                  </a:schemeClr>
                </a:solidFill>
                <a:latin typeface="Comic Sans MS" panose="030F0702030302020204" pitchFamily="66" charset="0"/>
              </a:rPr>
              <a:t>Accueille l'offrande de tout mon être</a:t>
            </a:r>
            <a:br>
              <a:rPr lang="fr-FR" sz="2500" dirty="0">
                <a:solidFill>
                  <a:schemeClr val="bg1">
                    <a:lumMod val="95000"/>
                  </a:schemeClr>
                </a:solidFill>
                <a:latin typeface="Comic Sans MS" panose="030F0702030302020204" pitchFamily="66" charset="0"/>
              </a:rPr>
            </a:br>
            <a:r>
              <a:rPr lang="fr-FR" sz="2500" dirty="0">
                <a:solidFill>
                  <a:schemeClr val="bg1">
                    <a:lumMod val="95000"/>
                  </a:schemeClr>
                </a:solidFill>
                <a:latin typeface="Comic Sans MS" panose="030F0702030302020204" pitchFamily="66" charset="0"/>
              </a:rPr>
              <a:t>et fais-moi la grâce de t'aimer chaque jour davantage.</a:t>
            </a:r>
            <a:br>
              <a:rPr lang="fr-FR" sz="2500" dirty="0">
                <a:solidFill>
                  <a:schemeClr val="bg1">
                    <a:lumMod val="95000"/>
                  </a:schemeClr>
                </a:solidFill>
                <a:latin typeface="Comic Sans MS" panose="030F0702030302020204" pitchFamily="66" charset="0"/>
              </a:rPr>
            </a:br>
            <a:r>
              <a:rPr lang="fr-FR" sz="2500" dirty="0">
                <a:solidFill>
                  <a:schemeClr val="bg1">
                    <a:lumMod val="95000"/>
                  </a:schemeClr>
                </a:solidFill>
                <a:latin typeface="Comic Sans MS" panose="030F0702030302020204" pitchFamily="66" charset="0"/>
              </a:rPr>
              <a:t>Apprends-moi à me laisser faire par toi en toute chose,</a:t>
            </a:r>
            <a:br>
              <a:rPr lang="fr-FR" sz="2500" dirty="0">
                <a:solidFill>
                  <a:schemeClr val="bg1">
                    <a:lumMod val="95000"/>
                  </a:schemeClr>
                </a:solidFill>
                <a:latin typeface="Comic Sans MS" panose="030F0702030302020204" pitchFamily="66" charset="0"/>
              </a:rPr>
            </a:br>
            <a:r>
              <a:rPr lang="fr-FR" sz="2500" dirty="0">
                <a:solidFill>
                  <a:schemeClr val="bg1">
                    <a:lumMod val="95000"/>
                  </a:schemeClr>
                </a:solidFill>
                <a:latin typeface="Comic Sans MS" panose="030F0702030302020204" pitchFamily="66" charset="0"/>
              </a:rPr>
              <a:t>à ne pas mépriser tes inspirations, à ne pas te résister.</a:t>
            </a:r>
            <a:br>
              <a:rPr lang="fr-FR" sz="2500" dirty="0">
                <a:solidFill>
                  <a:schemeClr val="bg1">
                    <a:lumMod val="95000"/>
                  </a:schemeClr>
                </a:solidFill>
                <a:latin typeface="Comic Sans MS" panose="030F0702030302020204" pitchFamily="66" charset="0"/>
              </a:rPr>
            </a:br>
            <a:r>
              <a:rPr lang="fr-FR" sz="2500" dirty="0">
                <a:solidFill>
                  <a:schemeClr val="bg1">
                    <a:lumMod val="95000"/>
                  </a:schemeClr>
                </a:solidFill>
                <a:latin typeface="Comic Sans MS" panose="030F0702030302020204" pitchFamily="66" charset="0"/>
              </a:rPr>
              <a:t>Que cette prière faite en ce jour soit le début</a:t>
            </a:r>
            <a:br>
              <a:rPr lang="fr-FR" sz="2500" dirty="0">
                <a:solidFill>
                  <a:schemeClr val="bg1">
                    <a:lumMod val="95000"/>
                  </a:schemeClr>
                </a:solidFill>
                <a:latin typeface="Comic Sans MS" panose="030F0702030302020204" pitchFamily="66" charset="0"/>
              </a:rPr>
            </a:br>
            <a:r>
              <a:rPr lang="fr-FR" sz="2500" dirty="0">
                <a:solidFill>
                  <a:schemeClr val="bg1">
                    <a:lumMod val="95000"/>
                  </a:schemeClr>
                </a:solidFill>
                <a:latin typeface="Comic Sans MS" panose="030F0702030302020204" pitchFamily="66" charset="0"/>
              </a:rPr>
              <a:t>d'une intimité nouvelle avec toi.</a:t>
            </a:r>
            <a:br>
              <a:rPr lang="fr-FR" sz="2500" dirty="0">
                <a:solidFill>
                  <a:schemeClr val="bg1">
                    <a:lumMod val="95000"/>
                  </a:schemeClr>
                </a:solidFill>
                <a:latin typeface="Comic Sans MS" panose="030F0702030302020204" pitchFamily="66" charset="0"/>
              </a:rPr>
            </a:br>
            <a:r>
              <a:rPr lang="fr-FR" sz="2500" dirty="0">
                <a:solidFill>
                  <a:schemeClr val="bg1">
                    <a:lumMod val="95000"/>
                  </a:schemeClr>
                </a:solidFill>
                <a:latin typeface="Comic Sans MS" panose="030F0702030302020204" pitchFamily="66" charset="0"/>
              </a:rPr>
              <a:t>Amen</a:t>
            </a:r>
            <a:endParaRPr lang="fr-CA" sz="2500" dirty="0">
              <a:solidFill>
                <a:schemeClr val="bg1">
                  <a:lumMod val="95000"/>
                </a:schemeClr>
              </a:solidFill>
              <a:latin typeface="Comic Sans MS" panose="030F0702030302020204" pitchFamily="66" charset="0"/>
            </a:endParaRPr>
          </a:p>
        </p:txBody>
      </p:sp>
    </p:spTree>
    <p:extLst>
      <p:ext uri="{BB962C8B-B14F-4D97-AF65-F5344CB8AC3E}">
        <p14:creationId xmlns:p14="http://schemas.microsoft.com/office/powerpoint/2010/main" xmlns="" val="24921693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988058"/>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737E5CE-1BF8-48E7-AF0F-A48EA40F53D0}"/>
              </a:ext>
            </a:extLst>
          </p:cNvPr>
          <p:cNvSpPr>
            <a:spLocks noGrp="1"/>
          </p:cNvSpPr>
          <p:nvPr>
            <p:ph type="title"/>
          </p:nvPr>
        </p:nvSpPr>
        <p:spPr>
          <a:xfrm>
            <a:off x="2997055" y="5123742"/>
            <a:ext cx="3703452" cy="1609936"/>
          </a:xfrm>
        </p:spPr>
        <p:txBody>
          <a:bodyPr vert="horz" lIns="91440" tIns="45720" rIns="91440" bIns="45720" rtlCol="0" anchor="t">
            <a:normAutofit fontScale="90000"/>
          </a:bodyPr>
          <a:lstStyle/>
          <a:p>
            <a:pPr algn="ctr"/>
            <a:r>
              <a:rPr lang="en-US" sz="3800" kern="1200" dirty="0">
                <a:solidFill>
                  <a:schemeClr val="tx1"/>
                </a:solidFill>
                <a:latin typeface="+mj-lt"/>
                <a:ea typeface="+mj-ea"/>
                <a:cs typeface="+mj-cs"/>
              </a:rPr>
              <a:t>L’Église </a:t>
            </a:r>
            <a:r>
              <a:rPr lang="en-US" sz="3800" kern="1200" dirty="0" err="1">
                <a:solidFill>
                  <a:schemeClr val="tx1"/>
                </a:solidFill>
                <a:latin typeface="+mj-lt"/>
                <a:ea typeface="+mj-ea"/>
                <a:cs typeface="+mj-cs"/>
              </a:rPr>
              <a:t>est</a:t>
            </a:r>
            <a:r>
              <a:rPr lang="en-US" sz="3800" kern="1200" dirty="0">
                <a:solidFill>
                  <a:schemeClr val="tx1"/>
                </a:solidFill>
                <a:latin typeface="+mj-lt"/>
                <a:ea typeface="+mj-ea"/>
                <a:cs typeface="+mj-cs"/>
              </a:rPr>
              <a:t> </a:t>
            </a:r>
            <a:r>
              <a:rPr lang="en-US" sz="3800" kern="1200" dirty="0">
                <a:solidFill>
                  <a:schemeClr val="tx1"/>
                </a:solidFill>
                <a:latin typeface="Algerian" panose="04020705040A02060702" pitchFamily="82" charset="0"/>
              </a:rPr>
              <a:t>UNE</a:t>
            </a:r>
            <a:r>
              <a:rPr lang="en-US" sz="3800" kern="1200" dirty="0">
                <a:solidFill>
                  <a:schemeClr val="tx1"/>
                </a:solidFill>
                <a:latin typeface="+mj-lt"/>
                <a:ea typeface="+mj-ea"/>
                <a:cs typeface="+mj-cs"/>
              </a:rPr>
              <a:t/>
            </a:r>
            <a:br>
              <a:rPr lang="en-US" sz="3800" kern="1200" dirty="0">
                <a:solidFill>
                  <a:schemeClr val="tx1"/>
                </a:solidFill>
                <a:latin typeface="+mj-lt"/>
                <a:ea typeface="+mj-ea"/>
                <a:cs typeface="+mj-cs"/>
              </a:rPr>
            </a:br>
            <a:r>
              <a:rPr lang="en-US" sz="3800" kern="1200" dirty="0">
                <a:solidFill>
                  <a:schemeClr val="tx1"/>
                </a:solidFill>
                <a:latin typeface="+mj-lt"/>
                <a:ea typeface="+mj-ea"/>
                <a:cs typeface="+mj-cs"/>
              </a:rPr>
              <a:t>car </a:t>
            </a:r>
            <a:r>
              <a:rPr lang="en-US" sz="3800" kern="1200" dirty="0" err="1">
                <a:solidFill>
                  <a:schemeClr val="tx1"/>
                </a:solidFill>
                <a:latin typeface="+mj-lt"/>
                <a:ea typeface="+mj-ea"/>
                <a:cs typeface="+mj-cs"/>
              </a:rPr>
              <a:t>elle</a:t>
            </a:r>
            <a:r>
              <a:rPr lang="en-US" sz="3800" kern="1200" dirty="0">
                <a:solidFill>
                  <a:schemeClr val="tx1"/>
                </a:solidFill>
                <a:latin typeface="+mj-lt"/>
                <a:ea typeface="+mj-ea"/>
                <a:cs typeface="+mj-cs"/>
              </a:rPr>
              <a:t> </a:t>
            </a:r>
            <a:r>
              <a:rPr lang="en-US" sz="3800" kern="1200" dirty="0" err="1">
                <a:solidFill>
                  <a:schemeClr val="tx1"/>
                </a:solidFill>
                <a:latin typeface="+mj-lt"/>
                <a:ea typeface="+mj-ea"/>
                <a:cs typeface="+mj-cs"/>
              </a:rPr>
              <a:t>est</a:t>
            </a:r>
            <a:r>
              <a:rPr lang="en-US" sz="3800" kern="1200" dirty="0">
                <a:solidFill>
                  <a:schemeClr val="tx1"/>
                </a:solidFill>
                <a:latin typeface="+mj-lt"/>
                <a:ea typeface="+mj-ea"/>
                <a:cs typeface="+mj-cs"/>
              </a:rPr>
              <a:t> </a:t>
            </a:r>
            <a:br>
              <a:rPr lang="en-US" sz="3800" kern="1200" dirty="0">
                <a:solidFill>
                  <a:schemeClr val="tx1"/>
                </a:solidFill>
                <a:latin typeface="+mj-lt"/>
                <a:ea typeface="+mj-ea"/>
                <a:cs typeface="+mj-cs"/>
              </a:rPr>
            </a:br>
            <a:r>
              <a:rPr lang="en-US" sz="3800" kern="1200" dirty="0">
                <a:solidFill>
                  <a:schemeClr val="tx1"/>
                </a:solidFill>
                <a:latin typeface="+mj-lt"/>
                <a:ea typeface="+mj-ea"/>
                <a:cs typeface="+mj-cs"/>
              </a:rPr>
              <a:t>corps du Christ.</a:t>
            </a:r>
          </a:p>
        </p:txBody>
      </p:sp>
      <p:sp>
        <p:nvSpPr>
          <p:cNvPr id="41" name="Freeform: Shape 40">
            <a:extLst>
              <a:ext uri="{FF2B5EF4-FFF2-40B4-BE49-F238E27FC236}">
                <a16:creationId xmlns:a16="http://schemas.microsoft.com/office/drawing/2014/main" xmlns="" id="{F6E384F5-137A-40B1-97F0-694CC6ECD59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122218"/>
            <a:ext cx="2798064"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xmlns="" id="{9DBC4630-03DA-474F-BBCB-BA3AE6B317A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11486" y="-4332"/>
            <a:ext cx="3182112"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Image 35">
            <a:extLst>
              <a:ext uri="{FF2B5EF4-FFF2-40B4-BE49-F238E27FC236}">
                <a16:creationId xmlns:a16="http://schemas.microsoft.com/office/drawing/2014/main" xmlns="" id="{4D5635A3-8DA6-404C-858E-214008556C6E}"/>
              </a:ext>
            </a:extLst>
          </p:cNvPr>
          <p:cNvPicPr>
            <a:picLocks noChangeAspect="1"/>
          </p:cNvPicPr>
          <p:nvPr/>
        </p:nvPicPr>
        <p:blipFill rotWithShape="1">
          <a:blip r:embed="rId2" cstate="print"/>
          <a:srcRect l="18054" r="9699" b="4"/>
          <a:stretch/>
        </p:blipFill>
        <p:spPr>
          <a:xfrm>
            <a:off x="934929" y="10"/>
            <a:ext cx="2935224"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6" name="Image 5">
            <a:extLst>
              <a:ext uri="{FF2B5EF4-FFF2-40B4-BE49-F238E27FC236}">
                <a16:creationId xmlns:a16="http://schemas.microsoft.com/office/drawing/2014/main" xmlns="" id="{277C562C-9311-4CCA-989F-08365E331687}"/>
              </a:ext>
            </a:extLst>
          </p:cNvPr>
          <p:cNvPicPr>
            <a:picLocks noChangeAspect="1"/>
          </p:cNvPicPr>
          <p:nvPr/>
        </p:nvPicPr>
        <p:blipFill rotWithShape="1">
          <a:blip r:embed="rId3" cstate="print"/>
          <a:srcRect l="3166" r="14432" b="-1"/>
          <a:stretch/>
        </p:blipFill>
        <p:spPr>
          <a:xfrm>
            <a:off x="20" y="2288331"/>
            <a:ext cx="267345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sp>
        <p:nvSpPr>
          <p:cNvPr id="45" name="Oval 44">
            <a:extLst>
              <a:ext uri="{FF2B5EF4-FFF2-40B4-BE49-F238E27FC236}">
                <a16:creationId xmlns:a16="http://schemas.microsoft.com/office/drawing/2014/main" xmlns="" id="{78418A25-6EAC-4140-BFE6-284E1925B5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020725" y="561316"/>
            <a:ext cx="2386584" cy="3182112"/>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Image 6">
            <a:extLst>
              <a:ext uri="{FF2B5EF4-FFF2-40B4-BE49-F238E27FC236}">
                <a16:creationId xmlns:a16="http://schemas.microsoft.com/office/drawing/2014/main" xmlns="" id="{6365962D-8251-4AB8-BF5C-B9CF60F7A71F}"/>
              </a:ext>
            </a:extLst>
          </p:cNvPr>
          <p:cNvPicPr>
            <a:picLocks noChangeAspect="1"/>
          </p:cNvPicPr>
          <p:nvPr/>
        </p:nvPicPr>
        <p:blipFill>
          <a:blip r:embed="rId4" cstate="print">
            <a:extLst>
              <a:ext uri="{28A0092B-C50C-407E-A947-70E740481C1C}">
                <a14:useLocalDpi xmlns:a14="http://schemas.microsoft.com/office/drawing/2010/main" xmlns="" val="0"/>
              </a:ext>
            </a:extLst>
          </a:blip>
          <a:srcRect/>
          <a:stretch/>
        </p:blipFill>
        <p:spPr>
          <a:xfrm>
            <a:off x="4144169" y="694944"/>
            <a:ext cx="2139696" cy="2934432"/>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47" name="Freeform: Shape 46">
            <a:extLst>
              <a:ext uri="{FF2B5EF4-FFF2-40B4-BE49-F238E27FC236}">
                <a16:creationId xmlns:a16="http://schemas.microsoft.com/office/drawing/2014/main" xmlns="" id="{6B9D64DB-4D5C-4A91-B45F-F301E3174F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564426" y="-4332"/>
            <a:ext cx="2579574"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Image 8">
            <a:extLst>
              <a:ext uri="{FF2B5EF4-FFF2-40B4-BE49-F238E27FC236}">
                <a16:creationId xmlns:a16="http://schemas.microsoft.com/office/drawing/2014/main" xmlns="" id="{458B2AFB-810A-4654-8696-690DA6198933}"/>
              </a:ext>
            </a:extLst>
          </p:cNvPr>
          <p:cNvPicPr>
            <a:picLocks noChangeAspect="1"/>
          </p:cNvPicPr>
          <p:nvPr/>
        </p:nvPicPr>
        <p:blipFill>
          <a:blip r:embed="rId5" cstate="print">
            <a:extLst>
              <a:ext uri="{28A0092B-C50C-407E-A947-70E740481C1C}">
                <a14:useLocalDpi xmlns:a14="http://schemas.microsoft.com/office/drawing/2010/main" xmlns="" val="0"/>
              </a:ext>
            </a:extLst>
          </a:blip>
          <a:srcRect/>
          <a:stretch/>
        </p:blipFill>
        <p:spPr>
          <a:xfrm>
            <a:off x="6689070" y="0"/>
            <a:ext cx="2454929" cy="3429000"/>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p:spPr>
      </p:pic>
      <p:sp>
        <p:nvSpPr>
          <p:cNvPr id="49" name="Freeform: Shape 48">
            <a:extLst>
              <a:ext uri="{FF2B5EF4-FFF2-40B4-BE49-F238E27FC236}">
                <a16:creationId xmlns:a16="http://schemas.microsoft.com/office/drawing/2014/main" xmlns="" id="{CB14CE1B-4BC5-4EF2-BE3D-05E4F580B3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899498" y="3907418"/>
            <a:ext cx="2244502"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5" name="Image 34">
            <a:extLst>
              <a:ext uri="{FF2B5EF4-FFF2-40B4-BE49-F238E27FC236}">
                <a16:creationId xmlns:a16="http://schemas.microsoft.com/office/drawing/2014/main" xmlns="" id="{FD7881C1-F533-4BA0-86B2-C8457DF5F18E}"/>
              </a:ext>
            </a:extLst>
          </p:cNvPr>
          <p:cNvPicPr>
            <a:picLocks noChangeAspect="1"/>
          </p:cNvPicPr>
          <p:nvPr/>
        </p:nvPicPr>
        <p:blipFill>
          <a:blip r:embed="rId6" cstate="print">
            <a:extLst>
              <a:ext uri="{28A0092B-C50C-407E-A947-70E740481C1C}">
                <a14:useLocalDpi xmlns:a14="http://schemas.microsoft.com/office/drawing/2010/main" xmlns="" val="0"/>
              </a:ext>
            </a:extLst>
          </a:blip>
          <a:srcRect/>
          <a:stretch/>
        </p:blipFill>
        <p:spPr>
          <a:xfrm>
            <a:off x="7022427" y="4096512"/>
            <a:ext cx="2121573" cy="2761487"/>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sp>
        <p:nvSpPr>
          <p:cNvPr id="37" name="ZoneTexte 36">
            <a:extLst>
              <a:ext uri="{FF2B5EF4-FFF2-40B4-BE49-F238E27FC236}">
                <a16:creationId xmlns:a16="http://schemas.microsoft.com/office/drawing/2014/main" xmlns="" id="{A0E20AB7-D756-4F26-9E4A-073C3562E701}"/>
              </a:ext>
            </a:extLst>
          </p:cNvPr>
          <p:cNvSpPr txBox="1"/>
          <p:nvPr/>
        </p:nvSpPr>
        <p:spPr>
          <a:xfrm>
            <a:off x="2872469" y="3822561"/>
            <a:ext cx="4241807" cy="1107996"/>
          </a:xfrm>
          <a:prstGeom prst="rect">
            <a:avLst/>
          </a:prstGeom>
          <a:noFill/>
        </p:spPr>
        <p:txBody>
          <a:bodyPr wrap="square" rtlCol="0">
            <a:spAutoFit/>
          </a:bodyPr>
          <a:lstStyle/>
          <a:p>
            <a:pPr algn="ctr"/>
            <a:r>
              <a:rPr lang="fr-CA" sz="2200" dirty="0">
                <a:solidFill>
                  <a:schemeClr val="accent4">
                    <a:lumMod val="20000"/>
                    <a:lumOff val="80000"/>
                  </a:schemeClr>
                </a:solidFill>
                <a:latin typeface="Comic Sans MS" panose="030F0702030302020204" pitchFamily="66" charset="0"/>
              </a:rPr>
              <a:t>« Je veux qu’il n’y ait qu’un seul troupeau, un seul pasteur. » (</a:t>
            </a:r>
            <a:r>
              <a:rPr lang="fr-CA" sz="2200" dirty="0" err="1">
                <a:solidFill>
                  <a:schemeClr val="accent4">
                    <a:lumMod val="20000"/>
                    <a:lumOff val="80000"/>
                  </a:schemeClr>
                </a:solidFill>
                <a:latin typeface="Comic Sans MS" panose="030F0702030302020204" pitchFamily="66" charset="0"/>
              </a:rPr>
              <a:t>Jn</a:t>
            </a:r>
            <a:r>
              <a:rPr lang="fr-CA" sz="2200" dirty="0">
                <a:solidFill>
                  <a:schemeClr val="accent4">
                    <a:lumMod val="20000"/>
                    <a:lumOff val="80000"/>
                  </a:schemeClr>
                </a:solidFill>
                <a:latin typeface="Comic Sans MS" panose="030F0702030302020204" pitchFamily="66" charset="0"/>
              </a:rPr>
              <a:t> 10, 16</a:t>
            </a:r>
            <a:r>
              <a:rPr lang="fr-CA" dirty="0">
                <a:solidFill>
                  <a:schemeClr val="accent4">
                    <a:lumMod val="20000"/>
                    <a:lumOff val="80000"/>
                  </a:schemeClr>
                </a:solidFill>
                <a:latin typeface="Avenir Next LT Pro" panose="020B0504020202020204" pitchFamily="34" charset="0"/>
              </a:rPr>
              <a:t>)</a:t>
            </a:r>
          </a:p>
        </p:txBody>
      </p:sp>
    </p:spTree>
    <p:extLst>
      <p:ext uri="{BB962C8B-B14F-4D97-AF65-F5344CB8AC3E}">
        <p14:creationId xmlns:p14="http://schemas.microsoft.com/office/powerpoint/2010/main" xmlns="" val="16607841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988058"/>
        </a:solidFill>
        <a:effectLst/>
      </p:bgPr>
    </p:bg>
    <p:spTree>
      <p:nvGrpSpPr>
        <p:cNvPr id="1" name=""/>
        <p:cNvGrpSpPr/>
        <p:nvPr/>
      </p:nvGrpSpPr>
      <p:grpSpPr>
        <a:xfrm>
          <a:off x="0" y="0"/>
          <a:ext cx="0" cy="0"/>
          <a:chOff x="0" y="0"/>
          <a:chExt cx="0" cy="0"/>
        </a:xfrm>
      </p:grpSpPr>
      <p:sp>
        <p:nvSpPr>
          <p:cNvPr id="41" name="Freeform: Shape 40">
            <a:extLst>
              <a:ext uri="{FF2B5EF4-FFF2-40B4-BE49-F238E27FC236}">
                <a16:creationId xmlns:a16="http://schemas.microsoft.com/office/drawing/2014/main" xmlns="" id="{F6E384F5-137A-40B1-97F0-694CC6ECD59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122218"/>
            <a:ext cx="2798064"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xmlns="" id="{9DBC4630-03DA-474F-BBCB-BA3AE6B317A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11486" y="-4332"/>
            <a:ext cx="3182112"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Image 5">
            <a:extLst>
              <a:ext uri="{FF2B5EF4-FFF2-40B4-BE49-F238E27FC236}">
                <a16:creationId xmlns:a16="http://schemas.microsoft.com/office/drawing/2014/main" xmlns="" id="{277C562C-9311-4CCA-989F-08365E331687}"/>
              </a:ext>
            </a:extLst>
          </p:cNvPr>
          <p:cNvPicPr>
            <a:picLocks noChangeAspect="1"/>
          </p:cNvPicPr>
          <p:nvPr/>
        </p:nvPicPr>
        <p:blipFill>
          <a:blip r:embed="rId3" cstate="print">
            <a:extLst>
              <a:ext uri="{28A0092B-C50C-407E-A947-70E740481C1C}">
                <a14:useLocalDpi xmlns:a14="http://schemas.microsoft.com/office/drawing/2010/main" xmlns="" val="0"/>
              </a:ext>
            </a:extLst>
          </a:blip>
          <a:srcRect/>
          <a:stretch/>
        </p:blipFill>
        <p:spPr>
          <a:xfrm>
            <a:off x="20" y="2285234"/>
            <a:ext cx="2673458" cy="4572756"/>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sp>
        <p:nvSpPr>
          <p:cNvPr id="45" name="Oval 44">
            <a:extLst>
              <a:ext uri="{FF2B5EF4-FFF2-40B4-BE49-F238E27FC236}">
                <a16:creationId xmlns:a16="http://schemas.microsoft.com/office/drawing/2014/main" xmlns="" id="{78418A25-6EAC-4140-BFE6-284E1925B5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020725" y="561316"/>
            <a:ext cx="2386584" cy="3182112"/>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Image 6">
            <a:extLst>
              <a:ext uri="{FF2B5EF4-FFF2-40B4-BE49-F238E27FC236}">
                <a16:creationId xmlns:a16="http://schemas.microsoft.com/office/drawing/2014/main" xmlns="" id="{6365962D-8251-4AB8-BF5C-B9CF60F7A71F}"/>
              </a:ext>
            </a:extLst>
          </p:cNvPr>
          <p:cNvPicPr>
            <a:picLocks noChangeAspect="1"/>
          </p:cNvPicPr>
          <p:nvPr/>
        </p:nvPicPr>
        <p:blipFill>
          <a:blip r:embed="rId4" cstate="print">
            <a:extLst>
              <a:ext uri="{28A0092B-C50C-407E-A947-70E740481C1C}">
                <a14:useLocalDpi xmlns:a14="http://schemas.microsoft.com/office/drawing/2010/main" xmlns="" val="0"/>
              </a:ext>
            </a:extLst>
          </a:blip>
          <a:srcRect/>
          <a:stretch/>
        </p:blipFill>
        <p:spPr>
          <a:xfrm>
            <a:off x="1208679" y="-4332"/>
            <a:ext cx="2387726" cy="2039651"/>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47" name="Freeform: Shape 46">
            <a:extLst>
              <a:ext uri="{FF2B5EF4-FFF2-40B4-BE49-F238E27FC236}">
                <a16:creationId xmlns:a16="http://schemas.microsoft.com/office/drawing/2014/main" xmlns="" id="{6B9D64DB-4D5C-4A91-B45F-F301E3174F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564426" y="-4332"/>
            <a:ext cx="2579574"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Image 8">
            <a:extLst>
              <a:ext uri="{FF2B5EF4-FFF2-40B4-BE49-F238E27FC236}">
                <a16:creationId xmlns:a16="http://schemas.microsoft.com/office/drawing/2014/main" xmlns="" id="{458B2AFB-810A-4654-8696-690DA6198933}"/>
              </a:ext>
            </a:extLst>
          </p:cNvPr>
          <p:cNvPicPr>
            <a:picLocks noChangeAspect="1"/>
          </p:cNvPicPr>
          <p:nvPr/>
        </p:nvPicPr>
        <p:blipFill>
          <a:blip r:embed="rId5" cstate="print">
            <a:extLst>
              <a:ext uri="{28A0092B-C50C-407E-A947-70E740481C1C}">
                <a14:useLocalDpi xmlns:a14="http://schemas.microsoft.com/office/drawing/2010/main" xmlns="" val="0"/>
              </a:ext>
            </a:extLst>
          </a:blip>
          <a:srcRect/>
          <a:stretch/>
        </p:blipFill>
        <p:spPr>
          <a:xfrm>
            <a:off x="6700507" y="0"/>
            <a:ext cx="2443473" cy="3383891"/>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p:spPr>
      </p:pic>
      <p:sp>
        <p:nvSpPr>
          <p:cNvPr id="49" name="Freeform: Shape 48">
            <a:extLst>
              <a:ext uri="{FF2B5EF4-FFF2-40B4-BE49-F238E27FC236}">
                <a16:creationId xmlns:a16="http://schemas.microsoft.com/office/drawing/2014/main" xmlns="" id="{CB14CE1B-4BC5-4EF2-BE3D-05E4F580B3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899498" y="3907418"/>
            <a:ext cx="2244502"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5" name="Image 34">
            <a:extLst>
              <a:ext uri="{FF2B5EF4-FFF2-40B4-BE49-F238E27FC236}">
                <a16:creationId xmlns:a16="http://schemas.microsoft.com/office/drawing/2014/main" xmlns="" id="{FD7881C1-F533-4BA0-86B2-C8457DF5F18E}"/>
              </a:ext>
            </a:extLst>
          </p:cNvPr>
          <p:cNvPicPr>
            <a:picLocks noChangeAspect="1"/>
          </p:cNvPicPr>
          <p:nvPr/>
        </p:nvPicPr>
        <p:blipFill>
          <a:blip r:embed="rId6" cstate="print">
            <a:extLst>
              <a:ext uri="{28A0092B-C50C-407E-A947-70E740481C1C}">
                <a14:useLocalDpi xmlns:a14="http://schemas.microsoft.com/office/drawing/2010/main" xmlns="" val="0"/>
              </a:ext>
            </a:extLst>
          </a:blip>
          <a:srcRect/>
          <a:stretch/>
        </p:blipFill>
        <p:spPr>
          <a:xfrm>
            <a:off x="7022427" y="4057650"/>
            <a:ext cx="2121573" cy="2800350"/>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sp>
        <p:nvSpPr>
          <p:cNvPr id="3" name="Ellipse 2">
            <a:extLst>
              <a:ext uri="{FF2B5EF4-FFF2-40B4-BE49-F238E27FC236}">
                <a16:creationId xmlns:a16="http://schemas.microsoft.com/office/drawing/2014/main" xmlns="" id="{12320B97-6491-4A55-874B-4D8A03C82A6D}"/>
              </a:ext>
            </a:extLst>
          </p:cNvPr>
          <p:cNvSpPr/>
          <p:nvPr/>
        </p:nvSpPr>
        <p:spPr>
          <a:xfrm>
            <a:off x="3993598" y="393405"/>
            <a:ext cx="2440838" cy="3514013"/>
          </a:xfrm>
          <a:prstGeom prst="ellipse">
            <a:avLst/>
          </a:prstGeom>
          <a:solidFill>
            <a:srgbClr val="988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a:extLst>
              <a:ext uri="{FF2B5EF4-FFF2-40B4-BE49-F238E27FC236}">
                <a16:creationId xmlns:a16="http://schemas.microsoft.com/office/drawing/2014/main" xmlns="" id="{2737E5CE-1BF8-48E7-AF0F-A48EA40F53D0}"/>
              </a:ext>
            </a:extLst>
          </p:cNvPr>
          <p:cNvSpPr>
            <a:spLocks noGrp="1"/>
          </p:cNvSpPr>
          <p:nvPr>
            <p:ph type="title"/>
          </p:nvPr>
        </p:nvSpPr>
        <p:spPr>
          <a:xfrm>
            <a:off x="2920993" y="2117454"/>
            <a:ext cx="4027029" cy="2454158"/>
          </a:xfrm>
        </p:spPr>
        <p:txBody>
          <a:bodyPr vert="horz" lIns="91440" tIns="45720" rIns="91440" bIns="45720" rtlCol="0" anchor="t">
            <a:normAutofit fontScale="90000"/>
          </a:bodyPr>
          <a:lstStyle/>
          <a:p>
            <a:pPr algn="ctr"/>
            <a:r>
              <a:rPr lang="en-US" sz="3800" kern="1200" dirty="0">
                <a:solidFill>
                  <a:schemeClr val="tx1"/>
                </a:solidFill>
                <a:latin typeface="+mj-lt"/>
                <a:ea typeface="+mj-ea"/>
                <a:cs typeface="+mj-cs"/>
              </a:rPr>
              <a:t>L’Église </a:t>
            </a:r>
            <a:r>
              <a:rPr lang="en-US" sz="3800" kern="1200" dirty="0" err="1">
                <a:solidFill>
                  <a:schemeClr val="tx1"/>
                </a:solidFill>
                <a:latin typeface="+mj-lt"/>
                <a:ea typeface="+mj-ea"/>
                <a:cs typeface="+mj-cs"/>
              </a:rPr>
              <a:t>est</a:t>
            </a:r>
            <a:r>
              <a:rPr lang="en-US" sz="3800" kern="1200" dirty="0">
                <a:solidFill>
                  <a:schemeClr val="tx1"/>
                </a:solidFill>
                <a:latin typeface="+mj-lt"/>
                <a:ea typeface="+mj-ea"/>
                <a:cs typeface="+mj-cs"/>
              </a:rPr>
              <a:t> </a:t>
            </a:r>
            <a:r>
              <a:rPr lang="en-US" sz="3800" kern="1200" dirty="0">
                <a:solidFill>
                  <a:schemeClr val="tx1"/>
                </a:solidFill>
                <a:latin typeface="Algerian" panose="04020705040A02060702" pitchFamily="82" charset="0"/>
              </a:rPr>
              <a:t>SAINTE</a:t>
            </a:r>
            <a:r>
              <a:rPr lang="en-US" sz="3800" kern="1200" dirty="0">
                <a:solidFill>
                  <a:schemeClr val="tx1"/>
                </a:solidFill>
                <a:latin typeface="+mj-lt"/>
                <a:ea typeface="+mj-ea"/>
                <a:cs typeface="+mj-cs"/>
              </a:rPr>
              <a:t/>
            </a:r>
            <a:br>
              <a:rPr lang="en-US" sz="3800" kern="1200" dirty="0">
                <a:solidFill>
                  <a:schemeClr val="tx1"/>
                </a:solidFill>
                <a:latin typeface="+mj-lt"/>
                <a:ea typeface="+mj-ea"/>
                <a:cs typeface="+mj-cs"/>
              </a:rPr>
            </a:br>
            <a:r>
              <a:rPr lang="en-US" sz="3800" kern="1200" dirty="0" err="1">
                <a:solidFill>
                  <a:schemeClr val="tx1"/>
                </a:solidFill>
                <a:latin typeface="+mj-lt"/>
                <a:ea typeface="+mj-ea"/>
                <a:cs typeface="+mj-cs"/>
              </a:rPr>
              <a:t>parce</a:t>
            </a:r>
            <a:r>
              <a:rPr lang="en-US" sz="3800" kern="1200" dirty="0">
                <a:solidFill>
                  <a:schemeClr val="tx1"/>
                </a:solidFill>
                <a:latin typeface="+mj-lt"/>
                <a:ea typeface="+mj-ea"/>
                <a:cs typeface="+mj-cs"/>
              </a:rPr>
              <a:t> </a:t>
            </a:r>
            <a:r>
              <a:rPr lang="en-US" sz="3800" kern="1200" dirty="0" err="1">
                <a:solidFill>
                  <a:schemeClr val="tx1"/>
                </a:solidFill>
                <a:latin typeface="+mj-lt"/>
                <a:ea typeface="+mj-ea"/>
                <a:cs typeface="+mj-cs"/>
              </a:rPr>
              <a:t>qu’elle</a:t>
            </a:r>
            <a:r>
              <a:rPr lang="en-US" sz="3800" kern="1200" dirty="0">
                <a:solidFill>
                  <a:schemeClr val="tx1"/>
                </a:solidFill>
                <a:latin typeface="+mj-lt"/>
                <a:ea typeface="+mj-ea"/>
                <a:cs typeface="+mj-cs"/>
              </a:rPr>
              <a:t> </a:t>
            </a:r>
            <a:r>
              <a:rPr lang="en-US" sz="3800" kern="1200" dirty="0" err="1">
                <a:solidFill>
                  <a:schemeClr val="tx1"/>
                </a:solidFill>
                <a:latin typeface="+mj-lt"/>
                <a:ea typeface="+mj-ea"/>
                <a:cs typeface="+mj-cs"/>
              </a:rPr>
              <a:t>est</a:t>
            </a:r>
            <a:r>
              <a:rPr lang="en-US" sz="3800" kern="1200" dirty="0">
                <a:solidFill>
                  <a:schemeClr val="tx1"/>
                </a:solidFill>
                <a:latin typeface="+mj-lt"/>
                <a:ea typeface="+mj-ea"/>
                <a:cs typeface="+mj-cs"/>
              </a:rPr>
              <a:t> le </a:t>
            </a:r>
            <a:r>
              <a:rPr lang="en-US" sz="3800" kern="1200" dirty="0" err="1">
                <a:solidFill>
                  <a:schemeClr val="tx1"/>
                </a:solidFill>
                <a:latin typeface="+mj-lt"/>
                <a:ea typeface="+mj-ea"/>
                <a:cs typeface="+mj-cs"/>
              </a:rPr>
              <a:t>projet</a:t>
            </a:r>
            <a:r>
              <a:rPr lang="en-US" sz="3800" kern="1200" dirty="0">
                <a:solidFill>
                  <a:schemeClr val="tx1"/>
                </a:solidFill>
                <a:latin typeface="+mj-lt"/>
                <a:ea typeface="+mj-ea"/>
                <a:cs typeface="+mj-cs"/>
              </a:rPr>
              <a:t> de Dieu </a:t>
            </a:r>
            <a:br>
              <a:rPr lang="en-US" sz="3800" kern="1200" dirty="0">
                <a:solidFill>
                  <a:schemeClr val="tx1"/>
                </a:solidFill>
                <a:latin typeface="+mj-lt"/>
                <a:ea typeface="+mj-ea"/>
                <a:cs typeface="+mj-cs"/>
              </a:rPr>
            </a:br>
            <a:r>
              <a:rPr lang="en-US" sz="3800" kern="1200" dirty="0">
                <a:solidFill>
                  <a:schemeClr val="tx1"/>
                </a:solidFill>
                <a:latin typeface="+mj-lt"/>
                <a:ea typeface="+mj-ea"/>
                <a:cs typeface="+mj-cs"/>
              </a:rPr>
              <a:t>qui </a:t>
            </a:r>
            <a:r>
              <a:rPr lang="en-US" sz="3800" kern="1200" dirty="0" err="1">
                <a:solidFill>
                  <a:schemeClr val="tx1"/>
                </a:solidFill>
                <a:latin typeface="+mj-lt"/>
                <a:ea typeface="+mj-ea"/>
                <a:cs typeface="+mj-cs"/>
              </a:rPr>
              <a:t>lui</a:t>
            </a:r>
            <a:r>
              <a:rPr lang="en-US" sz="3800" kern="1200" dirty="0">
                <a:solidFill>
                  <a:schemeClr val="tx1"/>
                </a:solidFill>
                <a:latin typeface="+mj-lt"/>
                <a:ea typeface="+mj-ea"/>
                <a:cs typeface="+mj-cs"/>
              </a:rPr>
              <a:t> </a:t>
            </a:r>
            <a:r>
              <a:rPr lang="en-US" sz="3800" kern="1200" dirty="0" err="1">
                <a:solidFill>
                  <a:schemeClr val="tx1"/>
                </a:solidFill>
                <a:latin typeface="+mj-lt"/>
                <a:ea typeface="+mj-ea"/>
                <a:cs typeface="+mj-cs"/>
              </a:rPr>
              <a:t>seul</a:t>
            </a:r>
            <a:r>
              <a:rPr lang="en-US" sz="3800" kern="1200" dirty="0">
                <a:solidFill>
                  <a:schemeClr val="tx1"/>
                </a:solidFill>
                <a:latin typeface="+mj-lt"/>
                <a:ea typeface="+mj-ea"/>
                <a:cs typeface="+mj-cs"/>
              </a:rPr>
              <a:t> </a:t>
            </a:r>
            <a:r>
              <a:rPr lang="en-US" sz="3800" kern="1200" dirty="0" err="1">
                <a:solidFill>
                  <a:schemeClr val="tx1"/>
                </a:solidFill>
                <a:latin typeface="+mj-lt"/>
                <a:ea typeface="+mj-ea"/>
                <a:cs typeface="+mj-cs"/>
              </a:rPr>
              <a:t>est</a:t>
            </a:r>
            <a:r>
              <a:rPr lang="en-US" sz="3800" kern="1200" dirty="0">
                <a:solidFill>
                  <a:schemeClr val="tx1"/>
                </a:solidFill>
                <a:latin typeface="+mj-lt"/>
                <a:ea typeface="+mj-ea"/>
                <a:cs typeface="+mj-cs"/>
              </a:rPr>
              <a:t> saint. </a:t>
            </a:r>
            <a:br>
              <a:rPr lang="en-US" sz="3800" kern="1200" dirty="0">
                <a:solidFill>
                  <a:schemeClr val="tx1"/>
                </a:solidFill>
                <a:latin typeface="+mj-lt"/>
                <a:ea typeface="+mj-ea"/>
                <a:cs typeface="+mj-cs"/>
              </a:rPr>
            </a:br>
            <a:r>
              <a:rPr lang="en-US" sz="3800" kern="1200" dirty="0">
                <a:solidFill>
                  <a:schemeClr val="tx1"/>
                </a:solidFill>
                <a:latin typeface="+mj-lt"/>
                <a:ea typeface="+mj-ea"/>
                <a:cs typeface="+mj-cs"/>
              </a:rPr>
              <a:t>Plus </a:t>
            </a:r>
            <a:r>
              <a:rPr lang="en-US" sz="3800" kern="1200" dirty="0" err="1">
                <a:solidFill>
                  <a:schemeClr val="tx1"/>
                </a:solidFill>
                <a:latin typeface="+mj-lt"/>
                <a:ea typeface="+mj-ea"/>
                <a:cs typeface="+mj-cs"/>
              </a:rPr>
              <a:t>elle</a:t>
            </a:r>
            <a:r>
              <a:rPr lang="en-US" sz="3800" kern="1200" dirty="0">
                <a:solidFill>
                  <a:schemeClr val="tx1"/>
                </a:solidFill>
                <a:latin typeface="+mj-lt"/>
                <a:ea typeface="+mj-ea"/>
                <a:cs typeface="+mj-cs"/>
              </a:rPr>
              <a:t> se laisse </a:t>
            </a:r>
            <a:r>
              <a:rPr lang="en-US" sz="3800" kern="1200" dirty="0" err="1">
                <a:solidFill>
                  <a:schemeClr val="tx1"/>
                </a:solidFill>
                <a:latin typeface="+mj-lt"/>
                <a:ea typeface="+mj-ea"/>
                <a:cs typeface="+mj-cs"/>
              </a:rPr>
              <a:t>convertir</a:t>
            </a:r>
            <a:r>
              <a:rPr lang="en-US" sz="3800" kern="1200" dirty="0">
                <a:solidFill>
                  <a:schemeClr val="tx1"/>
                </a:solidFill>
                <a:latin typeface="+mj-lt"/>
                <a:ea typeface="+mj-ea"/>
                <a:cs typeface="+mj-cs"/>
              </a:rPr>
              <a:t> par la </a:t>
            </a:r>
            <a:r>
              <a:rPr lang="en-US" sz="3800" kern="1200" dirty="0" err="1">
                <a:solidFill>
                  <a:schemeClr val="tx1"/>
                </a:solidFill>
                <a:latin typeface="+mj-lt"/>
                <a:ea typeface="+mj-ea"/>
                <a:cs typeface="+mj-cs"/>
              </a:rPr>
              <a:t>présence</a:t>
            </a:r>
            <a:r>
              <a:rPr lang="en-US" sz="3800" kern="1200" dirty="0">
                <a:solidFill>
                  <a:schemeClr val="tx1"/>
                </a:solidFill>
                <a:latin typeface="+mj-lt"/>
                <a:ea typeface="+mj-ea"/>
                <a:cs typeface="+mj-cs"/>
              </a:rPr>
              <a:t> de Dieu, plus </a:t>
            </a:r>
            <a:r>
              <a:rPr lang="en-US" sz="3800" kern="1200" dirty="0" err="1">
                <a:solidFill>
                  <a:schemeClr val="tx1"/>
                </a:solidFill>
                <a:latin typeface="+mj-lt"/>
                <a:ea typeface="+mj-ea"/>
                <a:cs typeface="+mj-cs"/>
              </a:rPr>
              <a:t>elle</a:t>
            </a:r>
            <a:r>
              <a:rPr lang="en-US" sz="3800" kern="1200" dirty="0">
                <a:solidFill>
                  <a:schemeClr val="tx1"/>
                </a:solidFill>
                <a:latin typeface="+mj-lt"/>
                <a:ea typeface="+mj-ea"/>
                <a:cs typeface="+mj-cs"/>
              </a:rPr>
              <a:t> </a:t>
            </a:r>
            <a:r>
              <a:rPr lang="en-US" sz="3800" kern="1200" dirty="0" err="1">
                <a:solidFill>
                  <a:schemeClr val="tx1"/>
                </a:solidFill>
                <a:latin typeface="+mj-lt"/>
                <a:ea typeface="+mj-ea"/>
                <a:cs typeface="+mj-cs"/>
              </a:rPr>
              <a:t>rayonne</a:t>
            </a:r>
            <a:r>
              <a:rPr lang="en-US" sz="3800" kern="1200" dirty="0">
                <a:solidFill>
                  <a:schemeClr val="tx1"/>
                </a:solidFill>
                <a:latin typeface="+mj-lt"/>
                <a:ea typeface="+mj-ea"/>
                <a:cs typeface="+mj-cs"/>
              </a:rPr>
              <a:t> de la </a:t>
            </a:r>
            <a:r>
              <a:rPr lang="en-US" sz="3800" kern="1200" dirty="0" err="1">
                <a:solidFill>
                  <a:schemeClr val="tx1"/>
                </a:solidFill>
                <a:latin typeface="+mj-lt"/>
                <a:ea typeface="+mj-ea"/>
                <a:cs typeface="+mj-cs"/>
              </a:rPr>
              <a:t>Sainteté</a:t>
            </a:r>
            <a:r>
              <a:rPr lang="en-US" sz="3800" kern="1200" dirty="0">
                <a:solidFill>
                  <a:schemeClr val="tx1"/>
                </a:solidFill>
                <a:latin typeface="+mj-lt"/>
                <a:ea typeface="+mj-ea"/>
                <a:cs typeface="+mj-cs"/>
              </a:rPr>
              <a:t> de Dieu.</a:t>
            </a:r>
          </a:p>
        </p:txBody>
      </p:sp>
    </p:spTree>
    <p:extLst>
      <p:ext uri="{BB962C8B-B14F-4D97-AF65-F5344CB8AC3E}">
        <p14:creationId xmlns:p14="http://schemas.microsoft.com/office/powerpoint/2010/main" xmlns="" val="13795740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988058"/>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737E5CE-1BF8-48E7-AF0F-A48EA40F53D0}"/>
              </a:ext>
            </a:extLst>
          </p:cNvPr>
          <p:cNvSpPr>
            <a:spLocks noGrp="1"/>
          </p:cNvSpPr>
          <p:nvPr>
            <p:ph type="title"/>
          </p:nvPr>
        </p:nvSpPr>
        <p:spPr>
          <a:xfrm>
            <a:off x="2997055" y="4228392"/>
            <a:ext cx="3703452" cy="2454158"/>
          </a:xfrm>
        </p:spPr>
        <p:txBody>
          <a:bodyPr vert="horz" lIns="91440" tIns="45720" rIns="91440" bIns="45720" rtlCol="0" anchor="t">
            <a:normAutofit fontScale="90000"/>
          </a:bodyPr>
          <a:lstStyle/>
          <a:p>
            <a:pPr algn="ctr"/>
            <a:r>
              <a:rPr lang="en-US" sz="3800" kern="1200" dirty="0">
                <a:solidFill>
                  <a:schemeClr val="tx1"/>
                </a:solidFill>
                <a:latin typeface="+mj-lt"/>
                <a:ea typeface="+mj-ea"/>
                <a:cs typeface="+mj-cs"/>
              </a:rPr>
              <a:t>L’Église </a:t>
            </a:r>
            <a:r>
              <a:rPr lang="en-US" sz="3800" kern="1200" dirty="0" err="1">
                <a:solidFill>
                  <a:schemeClr val="tx1"/>
                </a:solidFill>
                <a:latin typeface="+mj-lt"/>
                <a:ea typeface="+mj-ea"/>
                <a:cs typeface="+mj-cs"/>
              </a:rPr>
              <a:t>est</a:t>
            </a:r>
            <a:r>
              <a:rPr lang="en-US" sz="3800" kern="1200" dirty="0">
                <a:solidFill>
                  <a:schemeClr val="tx1"/>
                </a:solidFill>
                <a:latin typeface="+mj-lt"/>
                <a:ea typeface="+mj-ea"/>
                <a:cs typeface="+mj-cs"/>
              </a:rPr>
              <a:t> </a:t>
            </a:r>
            <a:r>
              <a:rPr lang="en-US" sz="3800" kern="1200" dirty="0">
                <a:solidFill>
                  <a:schemeClr val="tx1"/>
                </a:solidFill>
                <a:latin typeface="Algerian" panose="04020705040A02060702" pitchFamily="82" charset="0"/>
              </a:rPr>
              <a:t>CATHOLIQUE</a:t>
            </a:r>
            <a:r>
              <a:rPr lang="en-US" sz="3800" kern="1200" dirty="0">
                <a:solidFill>
                  <a:schemeClr val="tx1"/>
                </a:solidFill>
                <a:latin typeface="+mj-lt"/>
                <a:ea typeface="+mj-ea"/>
                <a:cs typeface="+mj-cs"/>
              </a:rPr>
              <a:t/>
            </a:r>
            <a:br>
              <a:rPr lang="en-US" sz="3800" kern="1200" dirty="0">
                <a:solidFill>
                  <a:schemeClr val="tx1"/>
                </a:solidFill>
                <a:latin typeface="+mj-lt"/>
                <a:ea typeface="+mj-ea"/>
                <a:cs typeface="+mj-cs"/>
              </a:rPr>
            </a:br>
            <a:r>
              <a:rPr lang="en-US" sz="3800" kern="1200" dirty="0" err="1">
                <a:solidFill>
                  <a:schemeClr val="tx1"/>
                </a:solidFill>
                <a:latin typeface="+mj-lt"/>
                <a:ea typeface="+mj-ea"/>
                <a:cs typeface="+mj-cs"/>
              </a:rPr>
              <a:t>puisque</a:t>
            </a:r>
            <a:r>
              <a:rPr lang="en-US" sz="3800" kern="1200" dirty="0">
                <a:solidFill>
                  <a:schemeClr val="tx1"/>
                </a:solidFill>
                <a:latin typeface="+mj-lt"/>
                <a:ea typeface="+mj-ea"/>
                <a:cs typeface="+mj-cs"/>
              </a:rPr>
              <a:t> </a:t>
            </a:r>
            <a:r>
              <a:rPr lang="en-US" sz="3800" kern="1200" dirty="0" err="1">
                <a:solidFill>
                  <a:schemeClr val="tx1"/>
                </a:solidFill>
                <a:latin typeface="+mj-lt"/>
                <a:ea typeface="+mj-ea"/>
                <a:cs typeface="+mj-cs"/>
              </a:rPr>
              <a:t>sa</a:t>
            </a:r>
            <a:r>
              <a:rPr lang="en-US" sz="3800" kern="1200" dirty="0">
                <a:solidFill>
                  <a:schemeClr val="tx1"/>
                </a:solidFill>
                <a:latin typeface="+mj-lt"/>
                <a:ea typeface="+mj-ea"/>
                <a:cs typeface="+mj-cs"/>
              </a:rPr>
              <a:t> mission </a:t>
            </a:r>
            <a:r>
              <a:rPr lang="en-US" sz="3800" kern="1200" dirty="0" err="1">
                <a:solidFill>
                  <a:schemeClr val="tx1"/>
                </a:solidFill>
                <a:latin typeface="+mj-lt"/>
                <a:ea typeface="+mj-ea"/>
                <a:cs typeface="+mj-cs"/>
              </a:rPr>
              <a:t>est</a:t>
            </a:r>
            <a:r>
              <a:rPr lang="en-US" sz="3800" kern="1200" dirty="0">
                <a:solidFill>
                  <a:schemeClr val="tx1"/>
                </a:solidFill>
                <a:latin typeface="+mj-lt"/>
                <a:ea typeface="+mj-ea"/>
                <a:cs typeface="+mj-cs"/>
              </a:rPr>
              <a:t> </a:t>
            </a:r>
            <a:r>
              <a:rPr lang="en-US" sz="3800" kern="1200" dirty="0" err="1">
                <a:solidFill>
                  <a:schemeClr val="tx1"/>
                </a:solidFill>
                <a:latin typeface="+mj-lt"/>
                <a:ea typeface="+mj-ea"/>
                <a:cs typeface="+mj-cs"/>
              </a:rPr>
              <a:t>universelle</a:t>
            </a:r>
            <a:r>
              <a:rPr lang="en-US" sz="3800" kern="1200" dirty="0">
                <a:solidFill>
                  <a:schemeClr val="tx1"/>
                </a:solidFill>
                <a:latin typeface="+mj-lt"/>
                <a:ea typeface="+mj-ea"/>
                <a:cs typeface="+mj-cs"/>
              </a:rPr>
              <a:t>, ouverte à </a:t>
            </a:r>
            <a:r>
              <a:rPr lang="en-US" sz="3800" kern="1200" dirty="0" err="1">
                <a:solidFill>
                  <a:schemeClr val="tx1"/>
                </a:solidFill>
                <a:latin typeface="+mj-lt"/>
                <a:ea typeface="+mj-ea"/>
                <a:cs typeface="+mj-cs"/>
              </a:rPr>
              <a:t>tous</a:t>
            </a:r>
            <a:r>
              <a:rPr lang="en-US" sz="3800" kern="1200" dirty="0">
                <a:solidFill>
                  <a:schemeClr val="tx1"/>
                </a:solidFill>
                <a:latin typeface="+mj-lt"/>
                <a:ea typeface="+mj-ea"/>
                <a:cs typeface="+mj-cs"/>
              </a:rPr>
              <a:t>!</a:t>
            </a:r>
          </a:p>
        </p:txBody>
      </p:sp>
      <p:sp>
        <p:nvSpPr>
          <p:cNvPr id="41" name="Freeform: Shape 40">
            <a:extLst>
              <a:ext uri="{FF2B5EF4-FFF2-40B4-BE49-F238E27FC236}">
                <a16:creationId xmlns:a16="http://schemas.microsoft.com/office/drawing/2014/main" xmlns="" id="{F6E384F5-137A-40B1-97F0-694CC6ECD59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122218"/>
            <a:ext cx="2798064"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xmlns="" id="{9DBC4630-03DA-474F-BBCB-BA3AE6B317A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11486" y="-4332"/>
            <a:ext cx="3182112"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Image 35">
            <a:extLst>
              <a:ext uri="{FF2B5EF4-FFF2-40B4-BE49-F238E27FC236}">
                <a16:creationId xmlns:a16="http://schemas.microsoft.com/office/drawing/2014/main" xmlns="" id="{4D5635A3-8DA6-404C-858E-214008556C6E}"/>
              </a:ext>
            </a:extLst>
          </p:cNvPr>
          <p:cNvPicPr>
            <a:picLocks noChangeAspect="1"/>
          </p:cNvPicPr>
          <p:nvPr/>
        </p:nvPicPr>
        <p:blipFill rotWithShape="1">
          <a:blip r:embed="rId3" cstate="print"/>
          <a:srcRect l="18054" r="9699" b="4"/>
          <a:stretch/>
        </p:blipFill>
        <p:spPr>
          <a:xfrm>
            <a:off x="934929" y="10"/>
            <a:ext cx="2935224"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6" name="Image 5">
            <a:extLst>
              <a:ext uri="{FF2B5EF4-FFF2-40B4-BE49-F238E27FC236}">
                <a16:creationId xmlns:a16="http://schemas.microsoft.com/office/drawing/2014/main" xmlns="" id="{277C562C-9311-4CCA-989F-08365E331687}"/>
              </a:ext>
            </a:extLst>
          </p:cNvPr>
          <p:cNvPicPr>
            <a:picLocks noChangeAspect="1"/>
          </p:cNvPicPr>
          <p:nvPr/>
        </p:nvPicPr>
        <p:blipFill>
          <a:blip r:embed="rId4" cstate="print">
            <a:extLst>
              <a:ext uri="{28A0092B-C50C-407E-A947-70E740481C1C}">
                <a14:useLocalDpi xmlns:a14="http://schemas.microsoft.com/office/drawing/2010/main" xmlns="" val="0"/>
              </a:ext>
            </a:extLst>
          </a:blip>
          <a:srcRect/>
          <a:stretch/>
        </p:blipFill>
        <p:spPr>
          <a:xfrm>
            <a:off x="20" y="2285234"/>
            <a:ext cx="2673458" cy="4572755"/>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sp>
        <p:nvSpPr>
          <p:cNvPr id="45" name="Oval 44">
            <a:extLst>
              <a:ext uri="{FF2B5EF4-FFF2-40B4-BE49-F238E27FC236}">
                <a16:creationId xmlns:a16="http://schemas.microsoft.com/office/drawing/2014/main" xmlns="" id="{78418A25-6EAC-4140-BFE6-284E1925B5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020725" y="561316"/>
            <a:ext cx="2386584" cy="3182112"/>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Image 6">
            <a:extLst>
              <a:ext uri="{FF2B5EF4-FFF2-40B4-BE49-F238E27FC236}">
                <a16:creationId xmlns:a16="http://schemas.microsoft.com/office/drawing/2014/main" xmlns="" id="{6365962D-8251-4AB8-BF5C-B9CF60F7A71F}"/>
              </a:ext>
            </a:extLst>
          </p:cNvPr>
          <p:cNvPicPr>
            <a:picLocks noChangeAspect="1"/>
          </p:cNvPicPr>
          <p:nvPr/>
        </p:nvPicPr>
        <p:blipFill>
          <a:blip r:embed="rId5" cstate="print">
            <a:extLst>
              <a:ext uri="{28A0092B-C50C-407E-A947-70E740481C1C}">
                <a14:useLocalDpi xmlns:a14="http://schemas.microsoft.com/office/drawing/2010/main" xmlns="" val="0"/>
              </a:ext>
            </a:extLst>
          </a:blip>
          <a:srcRect/>
          <a:stretch/>
        </p:blipFill>
        <p:spPr>
          <a:xfrm>
            <a:off x="4053224" y="780330"/>
            <a:ext cx="2246745" cy="2744083"/>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47" name="Freeform: Shape 46">
            <a:extLst>
              <a:ext uri="{FF2B5EF4-FFF2-40B4-BE49-F238E27FC236}">
                <a16:creationId xmlns:a16="http://schemas.microsoft.com/office/drawing/2014/main" xmlns="" id="{6B9D64DB-4D5C-4A91-B45F-F301E3174F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564426" y="-4332"/>
            <a:ext cx="2579574"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Image 8">
            <a:extLst>
              <a:ext uri="{FF2B5EF4-FFF2-40B4-BE49-F238E27FC236}">
                <a16:creationId xmlns:a16="http://schemas.microsoft.com/office/drawing/2014/main" xmlns="" id="{458B2AFB-810A-4654-8696-690DA6198933}"/>
              </a:ext>
            </a:extLst>
          </p:cNvPr>
          <p:cNvPicPr>
            <a:picLocks noChangeAspect="1"/>
          </p:cNvPicPr>
          <p:nvPr/>
        </p:nvPicPr>
        <p:blipFill>
          <a:blip r:embed="rId6" cstate="print">
            <a:extLst>
              <a:ext uri="{28A0092B-C50C-407E-A947-70E740481C1C}">
                <a14:useLocalDpi xmlns:a14="http://schemas.microsoft.com/office/drawing/2010/main" xmlns="" val="0"/>
              </a:ext>
            </a:extLst>
          </a:blip>
          <a:srcRect/>
          <a:stretch/>
        </p:blipFill>
        <p:spPr>
          <a:xfrm>
            <a:off x="6700507" y="0"/>
            <a:ext cx="2443473" cy="3429000"/>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p:spPr>
      </p:pic>
      <p:sp>
        <p:nvSpPr>
          <p:cNvPr id="49" name="Freeform: Shape 48">
            <a:extLst>
              <a:ext uri="{FF2B5EF4-FFF2-40B4-BE49-F238E27FC236}">
                <a16:creationId xmlns:a16="http://schemas.microsoft.com/office/drawing/2014/main" xmlns="" id="{CB14CE1B-4BC5-4EF2-BE3D-05E4F580B3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899498" y="3907418"/>
            <a:ext cx="2244502"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5" name="Image 34">
            <a:extLst>
              <a:ext uri="{FF2B5EF4-FFF2-40B4-BE49-F238E27FC236}">
                <a16:creationId xmlns:a16="http://schemas.microsoft.com/office/drawing/2014/main" xmlns="" id="{FD7881C1-F533-4BA0-86B2-C8457DF5F18E}"/>
              </a:ext>
            </a:extLst>
          </p:cNvPr>
          <p:cNvPicPr>
            <a:picLocks noChangeAspect="1"/>
          </p:cNvPicPr>
          <p:nvPr/>
        </p:nvPicPr>
        <p:blipFill>
          <a:blip r:embed="rId7" cstate="print">
            <a:extLst>
              <a:ext uri="{28A0092B-C50C-407E-A947-70E740481C1C}">
                <a14:useLocalDpi xmlns:a14="http://schemas.microsoft.com/office/drawing/2010/main" xmlns="" val="0"/>
              </a:ext>
            </a:extLst>
          </a:blip>
          <a:srcRect/>
          <a:stretch/>
        </p:blipFill>
        <p:spPr>
          <a:xfrm>
            <a:off x="7022427" y="4057650"/>
            <a:ext cx="2121573" cy="2800340"/>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spTree>
    <p:extLst>
      <p:ext uri="{BB962C8B-B14F-4D97-AF65-F5344CB8AC3E}">
        <p14:creationId xmlns:p14="http://schemas.microsoft.com/office/powerpoint/2010/main" xmlns="" val="23098969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988058"/>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737E5CE-1BF8-48E7-AF0F-A48EA40F53D0}"/>
              </a:ext>
            </a:extLst>
          </p:cNvPr>
          <p:cNvSpPr>
            <a:spLocks noGrp="1"/>
          </p:cNvSpPr>
          <p:nvPr>
            <p:ph type="title"/>
          </p:nvPr>
        </p:nvSpPr>
        <p:spPr>
          <a:xfrm>
            <a:off x="2997055" y="4228392"/>
            <a:ext cx="3703452" cy="2454158"/>
          </a:xfrm>
        </p:spPr>
        <p:txBody>
          <a:bodyPr vert="horz" lIns="91440" tIns="45720" rIns="91440" bIns="45720" rtlCol="0" anchor="t">
            <a:normAutofit fontScale="90000"/>
          </a:bodyPr>
          <a:lstStyle/>
          <a:p>
            <a:pPr algn="ctr"/>
            <a:r>
              <a:rPr lang="en-US" sz="3800" kern="1200" dirty="0">
                <a:solidFill>
                  <a:schemeClr val="tx1"/>
                </a:solidFill>
                <a:latin typeface="+mj-lt"/>
                <a:ea typeface="+mj-ea"/>
                <a:cs typeface="+mj-cs"/>
              </a:rPr>
              <a:t>L’Église </a:t>
            </a:r>
            <a:r>
              <a:rPr lang="en-US" sz="3800" kern="1200" dirty="0" err="1">
                <a:solidFill>
                  <a:schemeClr val="tx1"/>
                </a:solidFill>
                <a:latin typeface="+mj-lt"/>
                <a:ea typeface="+mj-ea"/>
                <a:cs typeface="+mj-cs"/>
              </a:rPr>
              <a:t>est</a:t>
            </a:r>
            <a:r>
              <a:rPr lang="en-US" sz="3800" kern="1200" dirty="0">
                <a:solidFill>
                  <a:schemeClr val="tx1"/>
                </a:solidFill>
                <a:latin typeface="+mj-lt"/>
                <a:ea typeface="+mj-ea"/>
                <a:cs typeface="+mj-cs"/>
              </a:rPr>
              <a:t> </a:t>
            </a:r>
            <a:r>
              <a:rPr lang="en-US" sz="3800" kern="1200" dirty="0">
                <a:solidFill>
                  <a:schemeClr val="tx1"/>
                </a:solidFill>
                <a:latin typeface="Algerian" panose="04020705040A02060702" pitchFamily="82" charset="0"/>
              </a:rPr>
              <a:t>APOSTOLIQUE</a:t>
            </a:r>
            <a:r>
              <a:rPr lang="en-US" sz="3800" kern="1200" dirty="0">
                <a:solidFill>
                  <a:schemeClr val="tx1"/>
                </a:solidFill>
                <a:latin typeface="+mj-lt"/>
                <a:ea typeface="+mj-ea"/>
                <a:cs typeface="+mj-cs"/>
              </a:rPr>
              <a:t/>
            </a:r>
            <a:br>
              <a:rPr lang="en-US" sz="3800" kern="1200" dirty="0">
                <a:solidFill>
                  <a:schemeClr val="tx1"/>
                </a:solidFill>
                <a:latin typeface="+mj-lt"/>
                <a:ea typeface="+mj-ea"/>
                <a:cs typeface="+mj-cs"/>
              </a:rPr>
            </a:br>
            <a:r>
              <a:rPr lang="en-US" sz="3800" kern="1200" dirty="0">
                <a:solidFill>
                  <a:schemeClr val="tx1"/>
                </a:solidFill>
                <a:latin typeface="+mj-lt"/>
                <a:ea typeface="+mj-ea"/>
                <a:cs typeface="+mj-cs"/>
              </a:rPr>
              <a:t>dans </a:t>
            </a:r>
            <a:r>
              <a:rPr lang="en-US" sz="3800" kern="1200" dirty="0" err="1">
                <a:solidFill>
                  <a:schemeClr val="tx1"/>
                </a:solidFill>
                <a:latin typeface="+mj-lt"/>
                <a:ea typeface="+mj-ea"/>
                <a:cs typeface="+mj-cs"/>
              </a:rPr>
              <a:t>sa</a:t>
            </a:r>
            <a:r>
              <a:rPr lang="en-US" sz="3800" kern="1200" dirty="0">
                <a:solidFill>
                  <a:schemeClr val="tx1"/>
                </a:solidFill>
                <a:latin typeface="+mj-lt"/>
                <a:ea typeface="+mj-ea"/>
                <a:cs typeface="+mj-cs"/>
              </a:rPr>
              <a:t> </a:t>
            </a:r>
            <a:r>
              <a:rPr lang="en-US" sz="3800" kern="1200" dirty="0" err="1">
                <a:solidFill>
                  <a:schemeClr val="tx1"/>
                </a:solidFill>
                <a:latin typeface="+mj-lt"/>
                <a:ea typeface="+mj-ea"/>
                <a:cs typeface="+mj-cs"/>
              </a:rPr>
              <a:t>fidélité</a:t>
            </a:r>
            <a:r>
              <a:rPr lang="en-US" sz="3800" kern="1200" dirty="0">
                <a:solidFill>
                  <a:schemeClr val="tx1"/>
                </a:solidFill>
                <a:latin typeface="+mj-lt"/>
                <a:ea typeface="+mj-ea"/>
                <a:cs typeface="+mj-cs"/>
              </a:rPr>
              <a:t> à </a:t>
            </a:r>
            <a:r>
              <a:rPr lang="en-US" sz="3800" kern="1200" dirty="0" err="1">
                <a:solidFill>
                  <a:schemeClr val="tx1"/>
                </a:solidFill>
                <a:latin typeface="+mj-lt"/>
                <a:ea typeface="+mj-ea"/>
                <a:cs typeface="+mj-cs"/>
              </a:rPr>
              <a:t>l’enseignement</a:t>
            </a:r>
            <a:r>
              <a:rPr lang="en-US" sz="3800" kern="1200" dirty="0">
                <a:solidFill>
                  <a:schemeClr val="tx1"/>
                </a:solidFill>
                <a:latin typeface="+mj-lt"/>
                <a:ea typeface="+mj-ea"/>
                <a:cs typeface="+mj-cs"/>
              </a:rPr>
              <a:t> des </a:t>
            </a:r>
            <a:r>
              <a:rPr lang="en-US" sz="3800" kern="1200" dirty="0" err="1">
                <a:solidFill>
                  <a:schemeClr val="tx1"/>
                </a:solidFill>
                <a:latin typeface="+mj-lt"/>
                <a:ea typeface="+mj-ea"/>
                <a:cs typeface="+mj-cs"/>
              </a:rPr>
              <a:t>apôtres</a:t>
            </a:r>
            <a:r>
              <a:rPr lang="en-US" sz="3800" kern="1200" dirty="0">
                <a:solidFill>
                  <a:schemeClr val="tx1"/>
                </a:solidFill>
                <a:latin typeface="+mj-lt"/>
                <a:ea typeface="+mj-ea"/>
                <a:cs typeface="+mj-cs"/>
              </a:rPr>
              <a:t>.</a:t>
            </a:r>
          </a:p>
        </p:txBody>
      </p:sp>
      <p:sp>
        <p:nvSpPr>
          <p:cNvPr id="41" name="Freeform: Shape 40">
            <a:extLst>
              <a:ext uri="{FF2B5EF4-FFF2-40B4-BE49-F238E27FC236}">
                <a16:creationId xmlns:a16="http://schemas.microsoft.com/office/drawing/2014/main" xmlns="" id="{F6E384F5-137A-40B1-97F0-694CC6ECD59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122218"/>
            <a:ext cx="2798064"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xmlns="" id="{9DBC4630-03DA-474F-BBCB-BA3AE6B317A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11486" y="-4332"/>
            <a:ext cx="3182112"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Image 35">
            <a:extLst>
              <a:ext uri="{FF2B5EF4-FFF2-40B4-BE49-F238E27FC236}">
                <a16:creationId xmlns:a16="http://schemas.microsoft.com/office/drawing/2014/main" xmlns="" id="{4D5635A3-8DA6-404C-858E-214008556C6E}"/>
              </a:ext>
            </a:extLst>
          </p:cNvPr>
          <p:cNvPicPr>
            <a:picLocks noChangeAspect="1"/>
          </p:cNvPicPr>
          <p:nvPr/>
        </p:nvPicPr>
        <p:blipFill rotWithShape="1">
          <a:blip r:embed="rId3" cstate="print"/>
          <a:srcRect l="18054" r="9699" b="4"/>
          <a:stretch/>
        </p:blipFill>
        <p:spPr>
          <a:xfrm>
            <a:off x="934929" y="10"/>
            <a:ext cx="2935224"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6" name="Image 5">
            <a:extLst>
              <a:ext uri="{FF2B5EF4-FFF2-40B4-BE49-F238E27FC236}">
                <a16:creationId xmlns:a16="http://schemas.microsoft.com/office/drawing/2014/main" xmlns="" id="{277C562C-9311-4CCA-989F-08365E331687}"/>
              </a:ext>
            </a:extLst>
          </p:cNvPr>
          <p:cNvPicPr>
            <a:picLocks noChangeAspect="1"/>
          </p:cNvPicPr>
          <p:nvPr/>
        </p:nvPicPr>
        <p:blipFill>
          <a:blip r:embed="rId4" cstate="print">
            <a:extLst>
              <a:ext uri="{28A0092B-C50C-407E-A947-70E740481C1C}">
                <a14:useLocalDpi xmlns:a14="http://schemas.microsoft.com/office/drawing/2010/main" xmlns="" val="0"/>
              </a:ext>
            </a:extLst>
          </a:blip>
          <a:srcRect/>
          <a:stretch/>
        </p:blipFill>
        <p:spPr>
          <a:xfrm>
            <a:off x="-27127" y="2285234"/>
            <a:ext cx="2771276" cy="4572756"/>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sp>
        <p:nvSpPr>
          <p:cNvPr id="45" name="Oval 44">
            <a:extLst>
              <a:ext uri="{FF2B5EF4-FFF2-40B4-BE49-F238E27FC236}">
                <a16:creationId xmlns:a16="http://schemas.microsoft.com/office/drawing/2014/main" xmlns="" id="{78418A25-6EAC-4140-BFE6-284E1925B5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020725" y="561316"/>
            <a:ext cx="2386584" cy="3182112"/>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Image 6">
            <a:extLst>
              <a:ext uri="{FF2B5EF4-FFF2-40B4-BE49-F238E27FC236}">
                <a16:creationId xmlns:a16="http://schemas.microsoft.com/office/drawing/2014/main" xmlns="" id="{6365962D-8251-4AB8-BF5C-B9CF60F7A71F}"/>
              </a:ext>
            </a:extLst>
          </p:cNvPr>
          <p:cNvPicPr>
            <a:picLocks noChangeAspect="1"/>
          </p:cNvPicPr>
          <p:nvPr/>
        </p:nvPicPr>
        <p:blipFill>
          <a:blip r:embed="rId5" cstate="print">
            <a:extLst>
              <a:ext uri="{28A0092B-C50C-407E-A947-70E740481C1C}">
                <a14:useLocalDpi xmlns:a14="http://schemas.microsoft.com/office/drawing/2010/main" xmlns="" val="0"/>
              </a:ext>
            </a:extLst>
          </a:blip>
          <a:srcRect/>
          <a:stretch/>
        </p:blipFill>
        <p:spPr>
          <a:xfrm>
            <a:off x="4129679" y="568608"/>
            <a:ext cx="2131358" cy="3107220"/>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47" name="Freeform: Shape 46">
            <a:extLst>
              <a:ext uri="{FF2B5EF4-FFF2-40B4-BE49-F238E27FC236}">
                <a16:creationId xmlns:a16="http://schemas.microsoft.com/office/drawing/2014/main" xmlns="" id="{6B9D64DB-4D5C-4A91-B45F-F301E3174F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564426" y="-4332"/>
            <a:ext cx="2579574"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Image 8">
            <a:extLst>
              <a:ext uri="{FF2B5EF4-FFF2-40B4-BE49-F238E27FC236}">
                <a16:creationId xmlns:a16="http://schemas.microsoft.com/office/drawing/2014/main" xmlns="" id="{458B2AFB-810A-4654-8696-690DA6198933}"/>
              </a:ext>
            </a:extLst>
          </p:cNvPr>
          <p:cNvPicPr>
            <a:picLocks noChangeAspect="1"/>
          </p:cNvPicPr>
          <p:nvPr/>
        </p:nvPicPr>
        <p:blipFill>
          <a:blip r:embed="rId6" cstate="print">
            <a:extLst>
              <a:ext uri="{28A0092B-C50C-407E-A947-70E740481C1C}">
                <a14:useLocalDpi xmlns:a14="http://schemas.microsoft.com/office/drawing/2010/main" xmlns="" val="0"/>
              </a:ext>
            </a:extLst>
          </a:blip>
          <a:srcRect/>
          <a:stretch/>
        </p:blipFill>
        <p:spPr>
          <a:xfrm>
            <a:off x="6700507" y="0"/>
            <a:ext cx="2443473" cy="3429000"/>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p:spPr>
      </p:pic>
      <p:sp>
        <p:nvSpPr>
          <p:cNvPr id="49" name="Freeform: Shape 48">
            <a:extLst>
              <a:ext uri="{FF2B5EF4-FFF2-40B4-BE49-F238E27FC236}">
                <a16:creationId xmlns:a16="http://schemas.microsoft.com/office/drawing/2014/main" xmlns="" id="{CB14CE1B-4BC5-4EF2-BE3D-05E4F580B3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899498" y="3907418"/>
            <a:ext cx="2244502"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5" name="Image 34">
            <a:extLst>
              <a:ext uri="{FF2B5EF4-FFF2-40B4-BE49-F238E27FC236}">
                <a16:creationId xmlns:a16="http://schemas.microsoft.com/office/drawing/2014/main" xmlns="" id="{FD7881C1-F533-4BA0-86B2-C8457DF5F18E}"/>
              </a:ext>
            </a:extLst>
          </p:cNvPr>
          <p:cNvPicPr>
            <a:picLocks noChangeAspect="1"/>
          </p:cNvPicPr>
          <p:nvPr/>
        </p:nvPicPr>
        <p:blipFill>
          <a:blip r:embed="rId7" cstate="print">
            <a:extLst>
              <a:ext uri="{28A0092B-C50C-407E-A947-70E740481C1C}">
                <a14:useLocalDpi xmlns:a14="http://schemas.microsoft.com/office/drawing/2010/main" xmlns="" val="0"/>
              </a:ext>
            </a:extLst>
          </a:blip>
          <a:srcRect/>
          <a:stretch/>
        </p:blipFill>
        <p:spPr>
          <a:xfrm>
            <a:off x="7022427" y="3907418"/>
            <a:ext cx="2121573" cy="2775132"/>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spTree>
    <p:extLst>
      <p:ext uri="{BB962C8B-B14F-4D97-AF65-F5344CB8AC3E}">
        <p14:creationId xmlns:p14="http://schemas.microsoft.com/office/powerpoint/2010/main" xmlns="" val="11256128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988058"/>
        </a:solidFill>
        <a:effectLst/>
      </p:bgPr>
    </p:bg>
    <p:spTree>
      <p:nvGrpSpPr>
        <p:cNvPr id="1" name=""/>
        <p:cNvGrpSpPr/>
        <p:nvPr/>
      </p:nvGrpSpPr>
      <p:grpSpPr>
        <a:xfrm>
          <a:off x="0" y="0"/>
          <a:ext cx="0" cy="0"/>
          <a:chOff x="0" y="0"/>
          <a:chExt cx="0" cy="0"/>
        </a:xfrm>
      </p:grpSpPr>
      <p:sp>
        <p:nvSpPr>
          <p:cNvPr id="43" name="Rectangle 7">
            <a:extLst>
              <a:ext uri="{FF2B5EF4-FFF2-40B4-BE49-F238E27FC236}">
                <a16:creationId xmlns:a16="http://schemas.microsoft.com/office/drawing/2014/main" xmlns="" id="{74426AB7-D619-4515-962A-BC83909EC01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988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9">
            <a:extLst>
              <a:ext uri="{FF2B5EF4-FFF2-40B4-BE49-F238E27FC236}">
                <a16:creationId xmlns:a16="http://schemas.microsoft.com/office/drawing/2014/main" xmlns="" id="{DE47DF98-723F-4AAC-ABCF-CACBC438F78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82880" y="256540"/>
            <a:ext cx="877824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45" name="Straight Connector 11">
            <a:extLst>
              <a:ext uri="{FF2B5EF4-FFF2-40B4-BE49-F238E27FC236}">
                <a16:creationId xmlns:a16="http://schemas.microsoft.com/office/drawing/2014/main" xmlns="" id="{EA29FC7C-9308-4FDE-8DCA-405668055B0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171700" y="5768204"/>
            <a:ext cx="4800600" cy="0"/>
          </a:xfrm>
          <a:prstGeom prst="line">
            <a:avLst/>
          </a:prstGeom>
          <a:ln>
            <a:solidFill>
              <a:srgbClr val="988058"/>
            </a:solidFill>
          </a:ln>
        </p:spPr>
        <p:style>
          <a:lnRef idx="1">
            <a:schemeClr val="accent1"/>
          </a:lnRef>
          <a:fillRef idx="0">
            <a:schemeClr val="accent1"/>
          </a:fillRef>
          <a:effectRef idx="0">
            <a:schemeClr val="accent1"/>
          </a:effectRef>
          <a:fontRef idx="minor">
            <a:schemeClr val="tx1"/>
          </a:fontRef>
        </p:style>
      </p:cxnSp>
      <p:sp>
        <p:nvSpPr>
          <p:cNvPr id="4" name="Titre 3">
            <a:extLst>
              <a:ext uri="{FF2B5EF4-FFF2-40B4-BE49-F238E27FC236}">
                <a16:creationId xmlns:a16="http://schemas.microsoft.com/office/drawing/2014/main" xmlns="" id="{DA3AB55E-8073-4338-90C7-5F126E84C1EB}"/>
              </a:ext>
            </a:extLst>
          </p:cNvPr>
          <p:cNvSpPr>
            <a:spLocks noGrp="1"/>
          </p:cNvSpPr>
          <p:nvPr>
            <p:ph type="title"/>
          </p:nvPr>
        </p:nvSpPr>
        <p:spPr>
          <a:xfrm>
            <a:off x="2431150" y="5503464"/>
            <a:ext cx="4179570" cy="1325563"/>
          </a:xfrm>
        </p:spPr>
        <p:txBody>
          <a:bodyPr/>
          <a:lstStyle/>
          <a:p>
            <a:r>
              <a:rPr lang="fr-CA" dirty="0"/>
              <a:t>Prière universelle</a:t>
            </a:r>
          </a:p>
        </p:txBody>
      </p:sp>
      <p:pic>
        <p:nvPicPr>
          <p:cNvPr id="14" name="Image 13">
            <a:extLst>
              <a:ext uri="{FF2B5EF4-FFF2-40B4-BE49-F238E27FC236}">
                <a16:creationId xmlns:a16="http://schemas.microsoft.com/office/drawing/2014/main" xmlns="" id="{63BB9699-C0F8-484E-B745-DBDFEFDB77C8}"/>
              </a:ext>
            </a:extLst>
          </p:cNvPr>
          <p:cNvPicPr>
            <a:picLocks noChangeAspect="1"/>
          </p:cNvPicPr>
          <p:nvPr/>
        </p:nvPicPr>
        <p:blipFill rotWithShape="1">
          <a:blip r:embed="rId3" cstate="print"/>
          <a:srcRect l="-1042" t="20403" r="1042" b="30309"/>
          <a:stretch/>
        </p:blipFill>
        <p:spPr>
          <a:xfrm>
            <a:off x="91440" y="161292"/>
            <a:ext cx="8961120" cy="1857005"/>
          </a:xfrm>
          <a:prstGeom prst="rect">
            <a:avLst/>
          </a:prstGeom>
          <a:effectLst>
            <a:reflection blurRad="6350" stA="50000" endA="300" endPos="55500" dist="50800" dir="5400000" sy="-100000" algn="bl" rotWithShape="0"/>
          </a:effectLst>
        </p:spPr>
      </p:pic>
      <p:sp>
        <p:nvSpPr>
          <p:cNvPr id="8" name="Titre 3">
            <a:extLst>
              <a:ext uri="{FF2B5EF4-FFF2-40B4-BE49-F238E27FC236}">
                <a16:creationId xmlns:a16="http://schemas.microsoft.com/office/drawing/2014/main" xmlns="" id="{375CC205-99A0-431F-B1AC-6655C215E689}"/>
              </a:ext>
            </a:extLst>
          </p:cNvPr>
          <p:cNvSpPr txBox="1">
            <a:spLocks/>
          </p:cNvSpPr>
          <p:nvPr/>
        </p:nvSpPr>
        <p:spPr>
          <a:xfrm>
            <a:off x="666750" y="2579346"/>
            <a:ext cx="7162800" cy="2774361"/>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dirty="0"/>
              <a:t>Parce que nous sommes Église, ensemble, nous pouvons prier …</a:t>
            </a:r>
          </a:p>
          <a:p>
            <a:endParaRPr lang="fr-CA" dirty="0"/>
          </a:p>
          <a:p>
            <a:r>
              <a:rPr lang="fr-CA" dirty="0"/>
              <a:t>Au nom du Père</a:t>
            </a:r>
          </a:p>
          <a:p>
            <a:r>
              <a:rPr lang="fr-CA" dirty="0"/>
              <a:t>Et du Fils </a:t>
            </a:r>
          </a:p>
          <a:p>
            <a:r>
              <a:rPr lang="fr-CA" dirty="0"/>
              <a:t>Et du saint Esprit.</a:t>
            </a:r>
          </a:p>
        </p:txBody>
      </p:sp>
    </p:spTree>
    <p:extLst>
      <p:ext uri="{BB962C8B-B14F-4D97-AF65-F5344CB8AC3E}">
        <p14:creationId xmlns:p14="http://schemas.microsoft.com/office/powerpoint/2010/main" xmlns="" val="30948043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988058"/>
        </a:solidFill>
        <a:effectLst/>
      </p:bgPr>
    </p:bg>
    <p:spTree>
      <p:nvGrpSpPr>
        <p:cNvPr id="1" name=""/>
        <p:cNvGrpSpPr/>
        <p:nvPr/>
      </p:nvGrpSpPr>
      <p:grpSpPr>
        <a:xfrm>
          <a:off x="0" y="0"/>
          <a:ext cx="0" cy="0"/>
          <a:chOff x="0" y="0"/>
          <a:chExt cx="0" cy="0"/>
        </a:xfrm>
      </p:grpSpPr>
      <p:sp>
        <p:nvSpPr>
          <p:cNvPr id="43" name="Rectangle 7">
            <a:extLst>
              <a:ext uri="{FF2B5EF4-FFF2-40B4-BE49-F238E27FC236}">
                <a16:creationId xmlns:a16="http://schemas.microsoft.com/office/drawing/2014/main" xmlns="" id="{74426AB7-D619-4515-962A-BC83909EC01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988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9">
            <a:extLst>
              <a:ext uri="{FF2B5EF4-FFF2-40B4-BE49-F238E27FC236}">
                <a16:creationId xmlns:a16="http://schemas.microsoft.com/office/drawing/2014/main" xmlns="" id="{DE47DF98-723F-4AAC-ABCF-CACBC438F78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82880" y="256540"/>
            <a:ext cx="877824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45" name="Straight Connector 11">
            <a:extLst>
              <a:ext uri="{FF2B5EF4-FFF2-40B4-BE49-F238E27FC236}">
                <a16:creationId xmlns:a16="http://schemas.microsoft.com/office/drawing/2014/main" xmlns="" id="{EA29FC7C-9308-4FDE-8DCA-405668055B0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171700" y="5768204"/>
            <a:ext cx="4800600" cy="0"/>
          </a:xfrm>
          <a:prstGeom prst="line">
            <a:avLst/>
          </a:prstGeom>
          <a:ln>
            <a:solidFill>
              <a:srgbClr val="988058"/>
            </a:solidFill>
          </a:ln>
        </p:spPr>
        <p:style>
          <a:lnRef idx="1">
            <a:schemeClr val="accent1"/>
          </a:lnRef>
          <a:fillRef idx="0">
            <a:schemeClr val="accent1"/>
          </a:fillRef>
          <a:effectRef idx="0">
            <a:schemeClr val="accent1"/>
          </a:effectRef>
          <a:fontRef idx="minor">
            <a:schemeClr val="tx1"/>
          </a:fontRef>
        </p:style>
      </p:cxnSp>
      <p:pic>
        <p:nvPicPr>
          <p:cNvPr id="2" name="Image 1">
            <a:extLst>
              <a:ext uri="{FF2B5EF4-FFF2-40B4-BE49-F238E27FC236}">
                <a16:creationId xmlns:a16="http://schemas.microsoft.com/office/drawing/2014/main" xmlns="" id="{AA0FBE3B-55C2-47F6-923E-73BAE89C9322}"/>
              </a:ext>
            </a:extLst>
          </p:cNvPr>
          <p:cNvPicPr>
            <a:picLocks noChangeAspect="1"/>
          </p:cNvPicPr>
          <p:nvPr/>
        </p:nvPicPr>
        <p:blipFill>
          <a:blip r:embed="rId3" cstate="print"/>
          <a:stretch>
            <a:fillRect/>
          </a:stretch>
        </p:blipFill>
        <p:spPr>
          <a:xfrm>
            <a:off x="182880" y="2062993"/>
            <a:ext cx="8791194" cy="4596782"/>
          </a:xfrm>
          <a:prstGeom prst="rect">
            <a:avLst/>
          </a:prstGeom>
        </p:spPr>
      </p:pic>
      <p:sp>
        <p:nvSpPr>
          <p:cNvPr id="4" name="Titre 3">
            <a:extLst>
              <a:ext uri="{FF2B5EF4-FFF2-40B4-BE49-F238E27FC236}">
                <a16:creationId xmlns:a16="http://schemas.microsoft.com/office/drawing/2014/main" xmlns="" id="{DA3AB55E-8073-4338-90C7-5F126E84C1EB}"/>
              </a:ext>
            </a:extLst>
          </p:cNvPr>
          <p:cNvSpPr>
            <a:spLocks noGrp="1"/>
          </p:cNvSpPr>
          <p:nvPr>
            <p:ph type="title"/>
          </p:nvPr>
        </p:nvSpPr>
        <p:spPr>
          <a:xfrm>
            <a:off x="182880" y="5414326"/>
            <a:ext cx="8778240" cy="1325563"/>
          </a:xfrm>
        </p:spPr>
        <p:txBody>
          <a:bodyPr>
            <a:normAutofit/>
          </a:bodyPr>
          <a:lstStyle/>
          <a:p>
            <a:pPr algn="ctr"/>
            <a:r>
              <a:rPr lang="fr-CA" sz="4000" dirty="0"/>
              <a:t>Viens Seigneur transformer ton Église!</a:t>
            </a:r>
          </a:p>
        </p:txBody>
      </p:sp>
      <p:pic>
        <p:nvPicPr>
          <p:cNvPr id="14" name="Image 13">
            <a:extLst>
              <a:ext uri="{FF2B5EF4-FFF2-40B4-BE49-F238E27FC236}">
                <a16:creationId xmlns:a16="http://schemas.microsoft.com/office/drawing/2014/main" xmlns="" id="{63BB9699-C0F8-484E-B745-DBDFEFDB77C8}"/>
              </a:ext>
            </a:extLst>
          </p:cNvPr>
          <p:cNvPicPr>
            <a:picLocks noChangeAspect="1"/>
          </p:cNvPicPr>
          <p:nvPr/>
        </p:nvPicPr>
        <p:blipFill rotWithShape="1">
          <a:blip r:embed="rId4" cstate="print"/>
          <a:srcRect l="-1042" t="20403" r="1042" b="30309"/>
          <a:stretch/>
        </p:blipFill>
        <p:spPr>
          <a:xfrm>
            <a:off x="91440" y="161292"/>
            <a:ext cx="8961120" cy="1857005"/>
          </a:xfrm>
          <a:prstGeom prst="rect">
            <a:avLst/>
          </a:prstGeom>
          <a:effectLst>
            <a:reflection blurRad="6350" stA="50000" endA="300" endPos="55500" dist="50800" dir="5400000" sy="-100000" algn="bl" rotWithShape="0"/>
          </a:effectLst>
        </p:spPr>
      </p:pic>
      <p:sp>
        <p:nvSpPr>
          <p:cNvPr id="17" name="Titre 3">
            <a:extLst>
              <a:ext uri="{FF2B5EF4-FFF2-40B4-BE49-F238E27FC236}">
                <a16:creationId xmlns:a16="http://schemas.microsoft.com/office/drawing/2014/main" xmlns="" id="{9D5323B4-5ECD-457B-B87D-FED8679EDF6C}"/>
              </a:ext>
            </a:extLst>
          </p:cNvPr>
          <p:cNvSpPr txBox="1">
            <a:spLocks/>
          </p:cNvSpPr>
          <p:nvPr/>
        </p:nvSpPr>
        <p:spPr>
          <a:xfrm>
            <a:off x="672835" y="2179589"/>
            <a:ext cx="7696200" cy="3633312"/>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a:t>Seigneur Jésus,</a:t>
            </a:r>
          </a:p>
          <a:p>
            <a:endParaRPr lang="fr-FR" dirty="0"/>
          </a:p>
          <a:p>
            <a:pPr algn="just">
              <a:lnSpc>
                <a:spcPct val="110000"/>
              </a:lnSpc>
            </a:pPr>
            <a:r>
              <a:rPr lang="fr-FR" sz="4500" dirty="0"/>
              <a:t>tu formes ton Église à partir d’hommes et de femmes, des jeunes et des moins jeunes. Malgré nos limites, nos erreurs, tu nous fais confiance parce que tu nous as donné à chacun et chacune des talents selon nos capacités. Aide-nous à faire de notre Église, un corps unifié travaillant à la construction d’un monde plus beau et plus humain.</a:t>
            </a:r>
          </a:p>
        </p:txBody>
      </p:sp>
    </p:spTree>
    <p:extLst>
      <p:ext uri="{BB962C8B-B14F-4D97-AF65-F5344CB8AC3E}">
        <p14:creationId xmlns:p14="http://schemas.microsoft.com/office/powerpoint/2010/main" xmlns="" val="20920169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988058"/>
        </a:solidFill>
        <a:effectLst/>
      </p:bgPr>
    </p:bg>
    <p:spTree>
      <p:nvGrpSpPr>
        <p:cNvPr id="1" name=""/>
        <p:cNvGrpSpPr/>
        <p:nvPr/>
      </p:nvGrpSpPr>
      <p:grpSpPr>
        <a:xfrm>
          <a:off x="0" y="0"/>
          <a:ext cx="0" cy="0"/>
          <a:chOff x="0" y="0"/>
          <a:chExt cx="0" cy="0"/>
        </a:xfrm>
      </p:grpSpPr>
      <p:sp>
        <p:nvSpPr>
          <p:cNvPr id="43" name="Rectangle 7">
            <a:extLst>
              <a:ext uri="{FF2B5EF4-FFF2-40B4-BE49-F238E27FC236}">
                <a16:creationId xmlns:a16="http://schemas.microsoft.com/office/drawing/2014/main" xmlns="" id="{74426AB7-D619-4515-962A-BC83909EC01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988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9">
            <a:extLst>
              <a:ext uri="{FF2B5EF4-FFF2-40B4-BE49-F238E27FC236}">
                <a16:creationId xmlns:a16="http://schemas.microsoft.com/office/drawing/2014/main" xmlns="" id="{DE47DF98-723F-4AAC-ABCF-CACBC438F78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82880" y="256540"/>
            <a:ext cx="877824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45" name="Straight Connector 11">
            <a:extLst>
              <a:ext uri="{FF2B5EF4-FFF2-40B4-BE49-F238E27FC236}">
                <a16:creationId xmlns:a16="http://schemas.microsoft.com/office/drawing/2014/main" xmlns="" id="{EA29FC7C-9308-4FDE-8DCA-405668055B0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171700" y="5768204"/>
            <a:ext cx="4800600" cy="0"/>
          </a:xfrm>
          <a:prstGeom prst="line">
            <a:avLst/>
          </a:prstGeom>
          <a:ln>
            <a:solidFill>
              <a:srgbClr val="988058"/>
            </a:solidFill>
          </a:ln>
        </p:spPr>
        <p:style>
          <a:lnRef idx="1">
            <a:schemeClr val="accent1"/>
          </a:lnRef>
          <a:fillRef idx="0">
            <a:schemeClr val="accent1"/>
          </a:fillRef>
          <a:effectRef idx="0">
            <a:schemeClr val="accent1"/>
          </a:effectRef>
          <a:fontRef idx="minor">
            <a:schemeClr val="tx1"/>
          </a:fontRef>
        </p:style>
      </p:cxnSp>
      <p:pic>
        <p:nvPicPr>
          <p:cNvPr id="2" name="Image 1">
            <a:extLst>
              <a:ext uri="{FF2B5EF4-FFF2-40B4-BE49-F238E27FC236}">
                <a16:creationId xmlns:a16="http://schemas.microsoft.com/office/drawing/2014/main" xmlns="" id="{AA0FBE3B-55C2-47F6-923E-73BAE89C9322}"/>
              </a:ext>
            </a:extLst>
          </p:cNvPr>
          <p:cNvPicPr>
            <a:picLocks noChangeAspect="1"/>
          </p:cNvPicPr>
          <p:nvPr/>
        </p:nvPicPr>
        <p:blipFill>
          <a:blip r:embed="rId3" cstate="print"/>
          <a:stretch>
            <a:fillRect/>
          </a:stretch>
        </p:blipFill>
        <p:spPr>
          <a:xfrm>
            <a:off x="182880" y="2004678"/>
            <a:ext cx="8791194" cy="4596782"/>
          </a:xfrm>
          <a:prstGeom prst="rect">
            <a:avLst/>
          </a:prstGeom>
        </p:spPr>
      </p:pic>
      <p:sp>
        <p:nvSpPr>
          <p:cNvPr id="4" name="Titre 3">
            <a:extLst>
              <a:ext uri="{FF2B5EF4-FFF2-40B4-BE49-F238E27FC236}">
                <a16:creationId xmlns:a16="http://schemas.microsoft.com/office/drawing/2014/main" xmlns="" id="{DA3AB55E-8073-4338-90C7-5F126E84C1EB}"/>
              </a:ext>
            </a:extLst>
          </p:cNvPr>
          <p:cNvSpPr>
            <a:spLocks noGrp="1"/>
          </p:cNvSpPr>
          <p:nvPr>
            <p:ph type="title"/>
          </p:nvPr>
        </p:nvSpPr>
        <p:spPr>
          <a:xfrm>
            <a:off x="182880" y="5414326"/>
            <a:ext cx="8778240" cy="1325563"/>
          </a:xfrm>
        </p:spPr>
        <p:txBody>
          <a:bodyPr>
            <a:normAutofit/>
          </a:bodyPr>
          <a:lstStyle/>
          <a:p>
            <a:pPr algn="ctr"/>
            <a:r>
              <a:rPr lang="fr-CA" sz="4000" dirty="0"/>
              <a:t>Viens Seigneur transformer ton Église!</a:t>
            </a:r>
          </a:p>
        </p:txBody>
      </p:sp>
      <p:pic>
        <p:nvPicPr>
          <p:cNvPr id="14" name="Image 13">
            <a:extLst>
              <a:ext uri="{FF2B5EF4-FFF2-40B4-BE49-F238E27FC236}">
                <a16:creationId xmlns:a16="http://schemas.microsoft.com/office/drawing/2014/main" xmlns="" id="{63BB9699-C0F8-484E-B745-DBDFEFDB77C8}"/>
              </a:ext>
            </a:extLst>
          </p:cNvPr>
          <p:cNvPicPr>
            <a:picLocks noChangeAspect="1"/>
          </p:cNvPicPr>
          <p:nvPr/>
        </p:nvPicPr>
        <p:blipFill rotWithShape="1">
          <a:blip r:embed="rId4" cstate="print"/>
          <a:srcRect l="-1042" t="20403" r="1042" b="30309"/>
          <a:stretch/>
        </p:blipFill>
        <p:spPr>
          <a:xfrm>
            <a:off x="91440" y="161292"/>
            <a:ext cx="8961120" cy="1857005"/>
          </a:xfrm>
          <a:prstGeom prst="rect">
            <a:avLst/>
          </a:prstGeom>
          <a:effectLst>
            <a:reflection blurRad="6350" stA="50000" endA="300" endPos="55500" dist="50800" dir="5400000" sy="-100000" algn="bl" rotWithShape="0"/>
          </a:effectLst>
        </p:spPr>
      </p:pic>
      <p:sp>
        <p:nvSpPr>
          <p:cNvPr id="16" name="Titre 3">
            <a:extLst>
              <a:ext uri="{FF2B5EF4-FFF2-40B4-BE49-F238E27FC236}">
                <a16:creationId xmlns:a16="http://schemas.microsoft.com/office/drawing/2014/main" xmlns="" id="{CC4E7BD5-D75D-4354-9737-F6CB179EA42B}"/>
              </a:ext>
            </a:extLst>
          </p:cNvPr>
          <p:cNvSpPr txBox="1">
            <a:spLocks/>
          </p:cNvSpPr>
          <p:nvPr/>
        </p:nvSpPr>
        <p:spPr>
          <a:xfrm>
            <a:off x="672835" y="2578348"/>
            <a:ext cx="7696200" cy="27743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fr-FR" sz="2800" dirty="0"/>
              <a:t>Fais-nous MAINS, pour accueillir l’étranger, pour être un renfort à ceux et celles qui construisent; pour être caresse auprès de celui qui souffre; pour saluer celui qui vient célébrer le dimanche. </a:t>
            </a:r>
          </a:p>
        </p:txBody>
      </p:sp>
    </p:spTree>
    <p:extLst>
      <p:ext uri="{BB962C8B-B14F-4D97-AF65-F5344CB8AC3E}">
        <p14:creationId xmlns:p14="http://schemas.microsoft.com/office/powerpoint/2010/main" xmlns="" val="12851240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988058"/>
        </a:solidFill>
        <a:effectLst/>
      </p:bgPr>
    </p:bg>
    <p:spTree>
      <p:nvGrpSpPr>
        <p:cNvPr id="1" name=""/>
        <p:cNvGrpSpPr/>
        <p:nvPr/>
      </p:nvGrpSpPr>
      <p:grpSpPr>
        <a:xfrm>
          <a:off x="0" y="0"/>
          <a:ext cx="0" cy="0"/>
          <a:chOff x="0" y="0"/>
          <a:chExt cx="0" cy="0"/>
        </a:xfrm>
      </p:grpSpPr>
      <p:sp>
        <p:nvSpPr>
          <p:cNvPr id="43" name="Rectangle 7">
            <a:extLst>
              <a:ext uri="{FF2B5EF4-FFF2-40B4-BE49-F238E27FC236}">
                <a16:creationId xmlns:a16="http://schemas.microsoft.com/office/drawing/2014/main" xmlns="" id="{74426AB7-D619-4515-962A-BC83909EC01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988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9">
            <a:extLst>
              <a:ext uri="{FF2B5EF4-FFF2-40B4-BE49-F238E27FC236}">
                <a16:creationId xmlns:a16="http://schemas.microsoft.com/office/drawing/2014/main" xmlns="" id="{DE47DF98-723F-4AAC-ABCF-CACBC438F78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82880" y="256540"/>
            <a:ext cx="877824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45" name="Straight Connector 11">
            <a:extLst>
              <a:ext uri="{FF2B5EF4-FFF2-40B4-BE49-F238E27FC236}">
                <a16:creationId xmlns:a16="http://schemas.microsoft.com/office/drawing/2014/main" xmlns="" id="{EA29FC7C-9308-4FDE-8DCA-405668055B0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171700" y="5768204"/>
            <a:ext cx="4800600" cy="0"/>
          </a:xfrm>
          <a:prstGeom prst="line">
            <a:avLst/>
          </a:prstGeom>
          <a:ln>
            <a:solidFill>
              <a:srgbClr val="988058"/>
            </a:solidFill>
          </a:ln>
        </p:spPr>
        <p:style>
          <a:lnRef idx="1">
            <a:schemeClr val="accent1"/>
          </a:lnRef>
          <a:fillRef idx="0">
            <a:schemeClr val="accent1"/>
          </a:fillRef>
          <a:effectRef idx="0">
            <a:schemeClr val="accent1"/>
          </a:effectRef>
          <a:fontRef idx="minor">
            <a:schemeClr val="tx1"/>
          </a:fontRef>
        </p:style>
      </p:cxnSp>
      <p:pic>
        <p:nvPicPr>
          <p:cNvPr id="2" name="Image 1">
            <a:extLst>
              <a:ext uri="{FF2B5EF4-FFF2-40B4-BE49-F238E27FC236}">
                <a16:creationId xmlns:a16="http://schemas.microsoft.com/office/drawing/2014/main" xmlns="" id="{AA0FBE3B-55C2-47F6-923E-73BAE89C9322}"/>
              </a:ext>
            </a:extLst>
          </p:cNvPr>
          <p:cNvPicPr>
            <a:picLocks noChangeAspect="1"/>
          </p:cNvPicPr>
          <p:nvPr/>
        </p:nvPicPr>
        <p:blipFill>
          <a:blip r:embed="rId3" cstate="print"/>
          <a:stretch>
            <a:fillRect/>
          </a:stretch>
        </p:blipFill>
        <p:spPr>
          <a:xfrm>
            <a:off x="182880" y="2062993"/>
            <a:ext cx="8791194" cy="4596782"/>
          </a:xfrm>
          <a:prstGeom prst="rect">
            <a:avLst/>
          </a:prstGeom>
        </p:spPr>
      </p:pic>
      <p:sp>
        <p:nvSpPr>
          <p:cNvPr id="4" name="Titre 3">
            <a:extLst>
              <a:ext uri="{FF2B5EF4-FFF2-40B4-BE49-F238E27FC236}">
                <a16:creationId xmlns:a16="http://schemas.microsoft.com/office/drawing/2014/main" xmlns="" id="{DA3AB55E-8073-4338-90C7-5F126E84C1EB}"/>
              </a:ext>
            </a:extLst>
          </p:cNvPr>
          <p:cNvSpPr>
            <a:spLocks noGrp="1"/>
          </p:cNvSpPr>
          <p:nvPr>
            <p:ph type="title"/>
          </p:nvPr>
        </p:nvSpPr>
        <p:spPr>
          <a:xfrm>
            <a:off x="182880" y="5414326"/>
            <a:ext cx="8778240" cy="1325563"/>
          </a:xfrm>
        </p:spPr>
        <p:txBody>
          <a:bodyPr>
            <a:normAutofit/>
          </a:bodyPr>
          <a:lstStyle/>
          <a:p>
            <a:pPr algn="ctr"/>
            <a:r>
              <a:rPr lang="fr-CA" sz="4000" dirty="0"/>
              <a:t>Viens Seigneur transformer ton Église!</a:t>
            </a:r>
          </a:p>
        </p:txBody>
      </p:sp>
      <p:pic>
        <p:nvPicPr>
          <p:cNvPr id="14" name="Image 13">
            <a:extLst>
              <a:ext uri="{FF2B5EF4-FFF2-40B4-BE49-F238E27FC236}">
                <a16:creationId xmlns:a16="http://schemas.microsoft.com/office/drawing/2014/main" xmlns="" id="{63BB9699-C0F8-484E-B745-DBDFEFDB77C8}"/>
              </a:ext>
            </a:extLst>
          </p:cNvPr>
          <p:cNvPicPr>
            <a:picLocks noChangeAspect="1"/>
          </p:cNvPicPr>
          <p:nvPr/>
        </p:nvPicPr>
        <p:blipFill rotWithShape="1">
          <a:blip r:embed="rId4" cstate="print"/>
          <a:srcRect l="-1042" t="20403" r="1042" b="30309"/>
          <a:stretch/>
        </p:blipFill>
        <p:spPr>
          <a:xfrm>
            <a:off x="91440" y="161292"/>
            <a:ext cx="8961120" cy="1857005"/>
          </a:xfrm>
          <a:prstGeom prst="rect">
            <a:avLst/>
          </a:prstGeom>
          <a:effectLst>
            <a:reflection blurRad="6350" stA="50000" endA="300" endPos="55500" dist="50800" dir="5400000" sy="-100000" algn="bl" rotWithShape="0"/>
          </a:effectLst>
        </p:spPr>
      </p:pic>
      <p:sp>
        <p:nvSpPr>
          <p:cNvPr id="15" name="Titre 3">
            <a:extLst>
              <a:ext uri="{FF2B5EF4-FFF2-40B4-BE49-F238E27FC236}">
                <a16:creationId xmlns:a16="http://schemas.microsoft.com/office/drawing/2014/main" xmlns="" id="{6AF6D510-D39A-4348-AE73-87FADE1EFC5C}"/>
              </a:ext>
            </a:extLst>
          </p:cNvPr>
          <p:cNvSpPr txBox="1">
            <a:spLocks/>
          </p:cNvSpPr>
          <p:nvPr/>
        </p:nvSpPr>
        <p:spPr>
          <a:xfrm>
            <a:off x="672835" y="2578348"/>
            <a:ext cx="7696200" cy="27743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fr-FR" sz="2800" dirty="0"/>
              <a:t>Fais-nous OREILLES, pour entendre les cris d’injustice; pour reconnaître ta Parole à travers la parole de l’autre.</a:t>
            </a:r>
          </a:p>
        </p:txBody>
      </p:sp>
    </p:spTree>
    <p:extLst>
      <p:ext uri="{BB962C8B-B14F-4D97-AF65-F5344CB8AC3E}">
        <p14:creationId xmlns:p14="http://schemas.microsoft.com/office/powerpoint/2010/main" xmlns="" val="3248007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988058"/>
        </a:solidFill>
        <a:effectLst/>
      </p:bgPr>
    </p:bg>
    <p:spTree>
      <p:nvGrpSpPr>
        <p:cNvPr id="1" name=""/>
        <p:cNvGrpSpPr/>
        <p:nvPr/>
      </p:nvGrpSpPr>
      <p:grpSpPr>
        <a:xfrm>
          <a:off x="0" y="0"/>
          <a:ext cx="0" cy="0"/>
          <a:chOff x="0" y="0"/>
          <a:chExt cx="0" cy="0"/>
        </a:xfrm>
      </p:grpSpPr>
      <p:sp>
        <p:nvSpPr>
          <p:cNvPr id="43" name="Rectangle 7">
            <a:extLst>
              <a:ext uri="{FF2B5EF4-FFF2-40B4-BE49-F238E27FC236}">
                <a16:creationId xmlns:a16="http://schemas.microsoft.com/office/drawing/2014/main" xmlns="" id="{74426AB7-D619-4515-962A-BC83909EC01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988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9">
            <a:extLst>
              <a:ext uri="{FF2B5EF4-FFF2-40B4-BE49-F238E27FC236}">
                <a16:creationId xmlns:a16="http://schemas.microsoft.com/office/drawing/2014/main" xmlns="" id="{DE47DF98-723F-4AAC-ABCF-CACBC438F78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82880" y="256540"/>
            <a:ext cx="877824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45" name="Straight Connector 11">
            <a:extLst>
              <a:ext uri="{FF2B5EF4-FFF2-40B4-BE49-F238E27FC236}">
                <a16:creationId xmlns:a16="http://schemas.microsoft.com/office/drawing/2014/main" xmlns="" id="{EA29FC7C-9308-4FDE-8DCA-405668055B0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171700" y="5768204"/>
            <a:ext cx="4800600" cy="0"/>
          </a:xfrm>
          <a:prstGeom prst="line">
            <a:avLst/>
          </a:prstGeom>
          <a:ln>
            <a:solidFill>
              <a:srgbClr val="988058"/>
            </a:solidFill>
          </a:ln>
        </p:spPr>
        <p:style>
          <a:lnRef idx="1">
            <a:schemeClr val="accent1"/>
          </a:lnRef>
          <a:fillRef idx="0">
            <a:schemeClr val="accent1"/>
          </a:fillRef>
          <a:effectRef idx="0">
            <a:schemeClr val="accent1"/>
          </a:effectRef>
          <a:fontRef idx="minor">
            <a:schemeClr val="tx1"/>
          </a:fontRef>
        </p:style>
      </p:cxnSp>
      <p:pic>
        <p:nvPicPr>
          <p:cNvPr id="2" name="Image 1">
            <a:extLst>
              <a:ext uri="{FF2B5EF4-FFF2-40B4-BE49-F238E27FC236}">
                <a16:creationId xmlns:a16="http://schemas.microsoft.com/office/drawing/2014/main" xmlns="" id="{AA0FBE3B-55C2-47F6-923E-73BAE89C9322}"/>
              </a:ext>
            </a:extLst>
          </p:cNvPr>
          <p:cNvPicPr>
            <a:picLocks noChangeAspect="1"/>
          </p:cNvPicPr>
          <p:nvPr/>
        </p:nvPicPr>
        <p:blipFill>
          <a:blip r:embed="rId3" cstate="print"/>
          <a:stretch>
            <a:fillRect/>
          </a:stretch>
        </p:blipFill>
        <p:spPr>
          <a:xfrm>
            <a:off x="182880" y="2062993"/>
            <a:ext cx="8791194" cy="4596782"/>
          </a:xfrm>
          <a:prstGeom prst="rect">
            <a:avLst/>
          </a:prstGeom>
        </p:spPr>
      </p:pic>
      <p:sp>
        <p:nvSpPr>
          <p:cNvPr id="4" name="Titre 3">
            <a:extLst>
              <a:ext uri="{FF2B5EF4-FFF2-40B4-BE49-F238E27FC236}">
                <a16:creationId xmlns:a16="http://schemas.microsoft.com/office/drawing/2014/main" xmlns="" id="{DA3AB55E-8073-4338-90C7-5F126E84C1EB}"/>
              </a:ext>
            </a:extLst>
          </p:cNvPr>
          <p:cNvSpPr>
            <a:spLocks noGrp="1"/>
          </p:cNvSpPr>
          <p:nvPr>
            <p:ph type="title"/>
          </p:nvPr>
        </p:nvSpPr>
        <p:spPr>
          <a:xfrm>
            <a:off x="182880" y="5414326"/>
            <a:ext cx="8778240" cy="1325563"/>
          </a:xfrm>
        </p:spPr>
        <p:txBody>
          <a:bodyPr>
            <a:normAutofit/>
          </a:bodyPr>
          <a:lstStyle/>
          <a:p>
            <a:pPr algn="ctr"/>
            <a:r>
              <a:rPr lang="fr-CA" sz="4000" dirty="0"/>
              <a:t>Viens Seigneur transformer ton Église!</a:t>
            </a:r>
          </a:p>
        </p:txBody>
      </p:sp>
      <p:pic>
        <p:nvPicPr>
          <p:cNvPr id="14" name="Image 13">
            <a:extLst>
              <a:ext uri="{FF2B5EF4-FFF2-40B4-BE49-F238E27FC236}">
                <a16:creationId xmlns:a16="http://schemas.microsoft.com/office/drawing/2014/main" xmlns="" id="{63BB9699-C0F8-484E-B745-DBDFEFDB77C8}"/>
              </a:ext>
            </a:extLst>
          </p:cNvPr>
          <p:cNvPicPr>
            <a:picLocks noChangeAspect="1"/>
          </p:cNvPicPr>
          <p:nvPr/>
        </p:nvPicPr>
        <p:blipFill rotWithShape="1">
          <a:blip r:embed="rId4" cstate="print"/>
          <a:srcRect l="-1042" t="20403" r="1042" b="30309"/>
          <a:stretch/>
        </p:blipFill>
        <p:spPr>
          <a:xfrm>
            <a:off x="91440" y="161292"/>
            <a:ext cx="8961120" cy="1857005"/>
          </a:xfrm>
          <a:prstGeom prst="rect">
            <a:avLst/>
          </a:prstGeom>
          <a:effectLst>
            <a:reflection blurRad="6350" stA="50000" endA="300" endPos="55500" dist="50800" dir="5400000" sy="-100000" algn="bl" rotWithShape="0"/>
          </a:effectLst>
        </p:spPr>
      </p:pic>
      <p:sp>
        <p:nvSpPr>
          <p:cNvPr id="13" name="Titre 3">
            <a:extLst>
              <a:ext uri="{FF2B5EF4-FFF2-40B4-BE49-F238E27FC236}">
                <a16:creationId xmlns:a16="http://schemas.microsoft.com/office/drawing/2014/main" xmlns="" id="{245FF244-FF73-41B6-B142-30DB48734902}"/>
              </a:ext>
            </a:extLst>
          </p:cNvPr>
          <p:cNvSpPr txBox="1">
            <a:spLocks/>
          </p:cNvSpPr>
          <p:nvPr/>
        </p:nvSpPr>
        <p:spPr>
          <a:xfrm>
            <a:off x="672835" y="2578348"/>
            <a:ext cx="7696200" cy="307174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fr-FR" sz="2800" dirty="0"/>
              <a:t>Fais-nous YEUX, pour rayonner de ton Amour auprès de ceux et celles qui nous entourent; pour nous laisser transformer par la richesse de l’expérience de foi des personnes que nous côtoyons et d’accueillir avec joie les merveilles de ta création;</a:t>
            </a:r>
          </a:p>
        </p:txBody>
      </p:sp>
    </p:spTree>
    <p:extLst>
      <p:ext uri="{BB962C8B-B14F-4D97-AF65-F5344CB8AC3E}">
        <p14:creationId xmlns:p14="http://schemas.microsoft.com/office/powerpoint/2010/main" xmlns="" val="23595755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988058"/>
        </a:solidFill>
        <a:effectLst/>
      </p:bgPr>
    </p:bg>
    <p:spTree>
      <p:nvGrpSpPr>
        <p:cNvPr id="1" name=""/>
        <p:cNvGrpSpPr/>
        <p:nvPr/>
      </p:nvGrpSpPr>
      <p:grpSpPr>
        <a:xfrm>
          <a:off x="0" y="0"/>
          <a:ext cx="0" cy="0"/>
          <a:chOff x="0" y="0"/>
          <a:chExt cx="0" cy="0"/>
        </a:xfrm>
      </p:grpSpPr>
      <p:sp>
        <p:nvSpPr>
          <p:cNvPr id="43" name="Rectangle 7">
            <a:extLst>
              <a:ext uri="{FF2B5EF4-FFF2-40B4-BE49-F238E27FC236}">
                <a16:creationId xmlns:a16="http://schemas.microsoft.com/office/drawing/2014/main" xmlns="" id="{74426AB7-D619-4515-962A-BC83909EC01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988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9">
            <a:extLst>
              <a:ext uri="{FF2B5EF4-FFF2-40B4-BE49-F238E27FC236}">
                <a16:creationId xmlns:a16="http://schemas.microsoft.com/office/drawing/2014/main" xmlns="" id="{DE47DF98-723F-4AAC-ABCF-CACBC438F78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82880" y="256540"/>
            <a:ext cx="877824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45" name="Straight Connector 11">
            <a:extLst>
              <a:ext uri="{FF2B5EF4-FFF2-40B4-BE49-F238E27FC236}">
                <a16:creationId xmlns:a16="http://schemas.microsoft.com/office/drawing/2014/main" xmlns="" id="{EA29FC7C-9308-4FDE-8DCA-405668055B0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171700" y="5768204"/>
            <a:ext cx="4800600" cy="0"/>
          </a:xfrm>
          <a:prstGeom prst="line">
            <a:avLst/>
          </a:prstGeom>
          <a:ln>
            <a:solidFill>
              <a:srgbClr val="988058"/>
            </a:solidFill>
          </a:ln>
        </p:spPr>
        <p:style>
          <a:lnRef idx="1">
            <a:schemeClr val="accent1"/>
          </a:lnRef>
          <a:fillRef idx="0">
            <a:schemeClr val="accent1"/>
          </a:fillRef>
          <a:effectRef idx="0">
            <a:schemeClr val="accent1"/>
          </a:effectRef>
          <a:fontRef idx="minor">
            <a:schemeClr val="tx1"/>
          </a:fontRef>
        </p:style>
      </p:cxnSp>
      <p:pic>
        <p:nvPicPr>
          <p:cNvPr id="2" name="Image 1">
            <a:extLst>
              <a:ext uri="{FF2B5EF4-FFF2-40B4-BE49-F238E27FC236}">
                <a16:creationId xmlns:a16="http://schemas.microsoft.com/office/drawing/2014/main" xmlns="" id="{AA0FBE3B-55C2-47F6-923E-73BAE89C9322}"/>
              </a:ext>
            </a:extLst>
          </p:cNvPr>
          <p:cNvPicPr>
            <a:picLocks noChangeAspect="1"/>
          </p:cNvPicPr>
          <p:nvPr/>
        </p:nvPicPr>
        <p:blipFill>
          <a:blip r:embed="rId3" cstate="print"/>
          <a:stretch>
            <a:fillRect/>
          </a:stretch>
        </p:blipFill>
        <p:spPr>
          <a:xfrm>
            <a:off x="182880" y="2062993"/>
            <a:ext cx="8791194" cy="4596782"/>
          </a:xfrm>
          <a:prstGeom prst="rect">
            <a:avLst/>
          </a:prstGeom>
        </p:spPr>
      </p:pic>
      <p:sp>
        <p:nvSpPr>
          <p:cNvPr id="4" name="Titre 3">
            <a:extLst>
              <a:ext uri="{FF2B5EF4-FFF2-40B4-BE49-F238E27FC236}">
                <a16:creationId xmlns:a16="http://schemas.microsoft.com/office/drawing/2014/main" xmlns="" id="{DA3AB55E-8073-4338-90C7-5F126E84C1EB}"/>
              </a:ext>
            </a:extLst>
          </p:cNvPr>
          <p:cNvSpPr>
            <a:spLocks noGrp="1"/>
          </p:cNvSpPr>
          <p:nvPr>
            <p:ph type="title"/>
          </p:nvPr>
        </p:nvSpPr>
        <p:spPr>
          <a:xfrm>
            <a:off x="182880" y="5414326"/>
            <a:ext cx="8778240" cy="1325563"/>
          </a:xfrm>
        </p:spPr>
        <p:txBody>
          <a:bodyPr>
            <a:normAutofit/>
          </a:bodyPr>
          <a:lstStyle/>
          <a:p>
            <a:pPr algn="ctr"/>
            <a:r>
              <a:rPr lang="fr-CA" sz="4000" dirty="0"/>
              <a:t>Viens Seigneur transformer ton Église!</a:t>
            </a:r>
          </a:p>
        </p:txBody>
      </p:sp>
      <p:pic>
        <p:nvPicPr>
          <p:cNvPr id="14" name="Image 13">
            <a:extLst>
              <a:ext uri="{FF2B5EF4-FFF2-40B4-BE49-F238E27FC236}">
                <a16:creationId xmlns:a16="http://schemas.microsoft.com/office/drawing/2014/main" xmlns="" id="{63BB9699-C0F8-484E-B745-DBDFEFDB77C8}"/>
              </a:ext>
            </a:extLst>
          </p:cNvPr>
          <p:cNvPicPr>
            <a:picLocks noChangeAspect="1"/>
          </p:cNvPicPr>
          <p:nvPr/>
        </p:nvPicPr>
        <p:blipFill rotWithShape="1">
          <a:blip r:embed="rId4" cstate="print"/>
          <a:srcRect l="-1042" t="20403" r="1042" b="30309"/>
          <a:stretch/>
        </p:blipFill>
        <p:spPr>
          <a:xfrm>
            <a:off x="91440" y="161292"/>
            <a:ext cx="8961120" cy="1857005"/>
          </a:xfrm>
          <a:prstGeom prst="rect">
            <a:avLst/>
          </a:prstGeom>
          <a:ln>
            <a:noFill/>
          </a:ln>
          <a:effectLst>
            <a:reflection blurRad="6350" stA="50000" endA="300" endPos="55500" dist="50800" dir="5400000" sy="-100000" algn="bl" rotWithShape="0"/>
          </a:effectLst>
        </p:spPr>
      </p:pic>
      <p:sp>
        <p:nvSpPr>
          <p:cNvPr id="12" name="Titre 3">
            <a:extLst>
              <a:ext uri="{FF2B5EF4-FFF2-40B4-BE49-F238E27FC236}">
                <a16:creationId xmlns:a16="http://schemas.microsoft.com/office/drawing/2014/main" xmlns="" id="{A7A956E7-DCC1-4183-8BA5-85D0187B43E2}"/>
              </a:ext>
            </a:extLst>
          </p:cNvPr>
          <p:cNvSpPr txBox="1">
            <a:spLocks/>
          </p:cNvSpPr>
          <p:nvPr/>
        </p:nvSpPr>
        <p:spPr>
          <a:xfrm>
            <a:off x="672835" y="2578348"/>
            <a:ext cx="7696200" cy="27743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fr-FR" sz="2800" dirty="0"/>
              <a:t>Fais-nous PIEDS, pour aller vers les laissés-pour-compte, pour nous approcher du malade alité et seul; pour conduire la personne handicapée; pour préparer la salle paroissiale à une réunion.</a:t>
            </a:r>
          </a:p>
        </p:txBody>
      </p:sp>
    </p:spTree>
    <p:extLst>
      <p:ext uri="{BB962C8B-B14F-4D97-AF65-F5344CB8AC3E}">
        <p14:creationId xmlns:p14="http://schemas.microsoft.com/office/powerpoint/2010/main" xmlns="" val="2975873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xmlns="" id="{5A97FF88-1CB4-495C-9504-FD36296B35C7}"/>
              </a:ext>
            </a:extLst>
          </p:cNvPr>
          <p:cNvPicPr>
            <a:picLocks noChangeAspect="1"/>
          </p:cNvPicPr>
          <p:nvPr/>
        </p:nvPicPr>
        <p:blipFill>
          <a:blip r:embed="rId3" cstate="print"/>
          <a:stretch>
            <a:fillRect/>
          </a:stretch>
        </p:blipFill>
        <p:spPr>
          <a:xfrm>
            <a:off x="-705255" y="0"/>
            <a:ext cx="9849255" cy="6858000"/>
          </a:xfrm>
          <a:prstGeom prst="rect">
            <a:avLst/>
          </a:prstGeom>
        </p:spPr>
      </p:pic>
      <p:sp>
        <p:nvSpPr>
          <p:cNvPr id="3" name="Rectangle 2">
            <a:extLst>
              <a:ext uri="{FF2B5EF4-FFF2-40B4-BE49-F238E27FC236}">
                <a16:creationId xmlns:a16="http://schemas.microsoft.com/office/drawing/2014/main" xmlns="" id="{6B082BBB-061D-45E0-8931-B4153AFF4660}"/>
              </a:ext>
            </a:extLst>
          </p:cNvPr>
          <p:cNvSpPr/>
          <p:nvPr/>
        </p:nvSpPr>
        <p:spPr>
          <a:xfrm>
            <a:off x="104572" y="578604"/>
            <a:ext cx="8229600" cy="5700791"/>
          </a:xfrm>
          <a:prstGeom prst="rect">
            <a:avLst/>
          </a:prstGeom>
        </p:spPr>
        <p:txBody>
          <a:bodyPr wrap="square">
            <a:spAutoFit/>
          </a:bodyPr>
          <a:lstStyle/>
          <a:p>
            <a:pPr algn="ctr">
              <a:lnSpc>
                <a:spcPct val="107000"/>
              </a:lnSpc>
              <a:spcAft>
                <a:spcPts val="800"/>
              </a:spcAft>
            </a:pPr>
            <a:r>
              <a:rPr lang="fr-CA" sz="2000" b="1" u="sng" dirty="0">
                <a:solidFill>
                  <a:srgbClr val="4472C4"/>
                </a:solidFill>
                <a:latin typeface="Verdana" panose="020B0604030504040204" pitchFamily="34" charset="0"/>
                <a:ea typeface="Calibri" panose="020F0502020204030204" pitchFamily="34" charset="0"/>
                <a:cs typeface="Times New Roman" panose="02020603050405020304" pitchFamily="18" charset="0"/>
              </a:rPr>
              <a:t>CREDO ou Symbole des Apôtres</a:t>
            </a:r>
            <a:endParaRPr lang="fr-CA" sz="2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CA" sz="1600" b="1" dirty="0">
                <a:solidFill>
                  <a:srgbClr val="4472C4"/>
                </a:solidFill>
                <a:latin typeface="Verdana" panose="020B0604030504040204" pitchFamily="34" charset="0"/>
                <a:ea typeface="Calibri" panose="020F0502020204030204" pitchFamily="34" charset="0"/>
                <a:cs typeface="Times New Roman" panose="02020603050405020304" pitchFamily="18" charset="0"/>
              </a:rPr>
              <a:t> </a:t>
            </a:r>
            <a:r>
              <a:rPr lang="fr-CA" sz="1600" b="1" dirty="0">
                <a:solidFill>
                  <a:srgbClr val="FFFFFF"/>
                </a:solidFill>
                <a:latin typeface="Verdana" panose="020B0604030504040204" pitchFamily="34" charset="0"/>
                <a:ea typeface="Calibri" panose="020F0502020204030204" pitchFamily="34" charset="0"/>
                <a:cs typeface="Times New Roman" panose="02020603050405020304" pitchFamily="18" charset="0"/>
              </a:rPr>
              <a:t>Je crois en Dieu, le Père tout-puissant, </a:t>
            </a:r>
            <a:endParaRPr lang="fr-CA" sz="1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CA" sz="1600" b="1" dirty="0">
                <a:solidFill>
                  <a:srgbClr val="FFFFFF"/>
                </a:solidFill>
                <a:latin typeface="Verdana" panose="020B0604030504040204" pitchFamily="34" charset="0"/>
                <a:ea typeface="Calibri" panose="020F0502020204030204" pitchFamily="34" charset="0"/>
                <a:cs typeface="Times New Roman" panose="02020603050405020304" pitchFamily="18" charset="0"/>
              </a:rPr>
              <a:t>créateur du ciel et de la terre ;</a:t>
            </a:r>
            <a:endParaRPr lang="fr-CA" sz="1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CA" sz="1000" b="1" dirty="0">
                <a:solidFill>
                  <a:srgbClr val="FFFFFF"/>
                </a:solidFill>
                <a:latin typeface="Verdana" panose="020B0604030504040204" pitchFamily="34" charset="0"/>
                <a:ea typeface="Calibri" panose="020F0502020204030204" pitchFamily="34" charset="0"/>
                <a:cs typeface="Times New Roman" panose="02020603050405020304" pitchFamily="18" charset="0"/>
              </a:rPr>
              <a:t> </a:t>
            </a:r>
            <a:endParaRPr lang="fr-CA" sz="1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CA" sz="1600" b="1" dirty="0">
                <a:solidFill>
                  <a:srgbClr val="FFFFFF"/>
                </a:solidFill>
                <a:latin typeface="Verdana" panose="020B0604030504040204" pitchFamily="34" charset="0"/>
                <a:ea typeface="Calibri" panose="020F0502020204030204" pitchFamily="34" charset="0"/>
                <a:cs typeface="Times New Roman" panose="02020603050405020304" pitchFamily="18" charset="0"/>
              </a:rPr>
              <a:t>et en Jésus-Christ, son Fils unique, notre Seigneur,</a:t>
            </a:r>
            <a:endParaRPr lang="fr-CA" sz="1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CA" sz="1600" b="1" dirty="0">
                <a:solidFill>
                  <a:srgbClr val="FFFFFF"/>
                </a:solidFill>
                <a:latin typeface="Verdana" panose="020B0604030504040204" pitchFamily="34" charset="0"/>
                <a:ea typeface="Calibri" panose="020F0502020204030204" pitchFamily="34" charset="0"/>
                <a:cs typeface="Times New Roman" panose="02020603050405020304" pitchFamily="18" charset="0"/>
              </a:rPr>
              <a:t>qui a été conçu du Saint-Esprit, est né de la Vierge Marie,</a:t>
            </a:r>
            <a:endParaRPr lang="fr-CA" sz="1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CA" sz="1600" b="1" dirty="0">
                <a:solidFill>
                  <a:srgbClr val="FFFFFF"/>
                </a:solidFill>
                <a:latin typeface="Verdana" panose="020B0604030504040204" pitchFamily="34" charset="0"/>
                <a:ea typeface="Calibri" panose="020F0502020204030204" pitchFamily="34" charset="0"/>
                <a:cs typeface="Times New Roman" panose="02020603050405020304" pitchFamily="18" charset="0"/>
              </a:rPr>
              <a:t>a souffert sous Ponce Pilate, a été crucifié,</a:t>
            </a:r>
            <a:endParaRPr lang="fr-CA" sz="1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CA" sz="1600" b="1" dirty="0">
                <a:solidFill>
                  <a:srgbClr val="FFFFFF"/>
                </a:solidFill>
                <a:latin typeface="Verdana" panose="020B0604030504040204" pitchFamily="34" charset="0"/>
                <a:ea typeface="Calibri" panose="020F0502020204030204" pitchFamily="34" charset="0"/>
                <a:cs typeface="Times New Roman" panose="02020603050405020304" pitchFamily="18" charset="0"/>
              </a:rPr>
              <a:t>est mort et a été enseveli, est descendu aux enfers,</a:t>
            </a:r>
            <a:endParaRPr lang="fr-CA" sz="1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CA" sz="1600" b="1" dirty="0">
                <a:solidFill>
                  <a:srgbClr val="FFFFFF"/>
                </a:solidFill>
                <a:latin typeface="Verdana" panose="020B0604030504040204" pitchFamily="34" charset="0"/>
                <a:ea typeface="Calibri" panose="020F0502020204030204" pitchFamily="34" charset="0"/>
                <a:cs typeface="Times New Roman" panose="02020603050405020304" pitchFamily="18" charset="0"/>
              </a:rPr>
              <a:t>le troisième jour est ressuscité des morts, est monté aux cieux,</a:t>
            </a:r>
            <a:endParaRPr lang="fr-CA" sz="1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CA" sz="1600" b="1" dirty="0">
                <a:solidFill>
                  <a:srgbClr val="FFFFFF"/>
                </a:solidFill>
                <a:latin typeface="Verdana" panose="020B0604030504040204" pitchFamily="34" charset="0"/>
                <a:ea typeface="Calibri" panose="020F0502020204030204" pitchFamily="34" charset="0"/>
                <a:cs typeface="Times New Roman" panose="02020603050405020304" pitchFamily="18" charset="0"/>
              </a:rPr>
              <a:t>est assis à la droite de Dieu le Père tout-puissant,</a:t>
            </a:r>
            <a:endParaRPr lang="fr-CA" sz="1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CA" sz="1600" b="1" dirty="0">
                <a:solidFill>
                  <a:srgbClr val="FFFFFF"/>
                </a:solidFill>
                <a:latin typeface="Verdana" panose="020B0604030504040204" pitchFamily="34" charset="0"/>
                <a:ea typeface="Calibri" panose="020F0502020204030204" pitchFamily="34" charset="0"/>
                <a:cs typeface="Times New Roman" panose="02020603050405020304" pitchFamily="18" charset="0"/>
              </a:rPr>
              <a:t>d’où il viendra juger les vivants et les morts.</a:t>
            </a:r>
            <a:endParaRPr lang="fr-CA" sz="1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CA" sz="1000" b="1" dirty="0">
                <a:solidFill>
                  <a:srgbClr val="FFFFFF"/>
                </a:solidFill>
                <a:latin typeface="Verdana" panose="020B0604030504040204" pitchFamily="34" charset="0"/>
                <a:ea typeface="Calibri" panose="020F0502020204030204" pitchFamily="34" charset="0"/>
                <a:cs typeface="Times New Roman" panose="02020603050405020304" pitchFamily="18" charset="0"/>
              </a:rPr>
              <a:t> </a:t>
            </a:r>
          </a:p>
          <a:p>
            <a:pPr algn="ctr">
              <a:lnSpc>
                <a:spcPct val="107000"/>
              </a:lnSpc>
              <a:spcAft>
                <a:spcPts val="800"/>
              </a:spcAft>
            </a:pPr>
            <a:r>
              <a:rPr lang="fr-CA" sz="1600" b="1" dirty="0">
                <a:solidFill>
                  <a:srgbClr val="FFFFFF"/>
                </a:solidFill>
                <a:latin typeface="Verdana" panose="020B0604030504040204" pitchFamily="34" charset="0"/>
                <a:cs typeface="Times New Roman" panose="02020603050405020304" pitchFamily="18" charset="0"/>
              </a:rPr>
              <a:t>Je crois en l’Esprit saint, </a:t>
            </a:r>
          </a:p>
          <a:p>
            <a:pPr algn="ctr">
              <a:lnSpc>
                <a:spcPct val="107000"/>
              </a:lnSpc>
              <a:spcAft>
                <a:spcPts val="800"/>
              </a:spcAft>
            </a:pPr>
            <a:r>
              <a:rPr lang="fr-CA" sz="1600" b="1" dirty="0">
                <a:latin typeface="Verdana" panose="020B0604030504040204" pitchFamily="34" charset="0"/>
                <a:ea typeface="Calibri" panose="020F0502020204030204" pitchFamily="34" charset="0"/>
                <a:cs typeface="Times New Roman" panose="02020603050405020304" pitchFamily="18" charset="0"/>
              </a:rPr>
              <a:t>à la sainte Église catholique, </a:t>
            </a:r>
            <a:r>
              <a:rPr lang="fr-CA" sz="1600" b="1" dirty="0">
                <a:solidFill>
                  <a:srgbClr val="FFFFFF"/>
                </a:solidFill>
                <a:latin typeface="Verdana" panose="020B0604030504040204" pitchFamily="34" charset="0"/>
                <a:ea typeface="Calibri" panose="020F0502020204030204" pitchFamily="34" charset="0"/>
                <a:cs typeface="Times New Roman" panose="02020603050405020304" pitchFamily="18" charset="0"/>
              </a:rPr>
              <a:t>à la communion des saints,</a:t>
            </a:r>
            <a:endParaRPr lang="fr-CA" sz="1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CA" sz="1600" b="1" dirty="0">
                <a:solidFill>
                  <a:srgbClr val="FFFFFF"/>
                </a:solidFill>
                <a:latin typeface="Verdana" panose="020B0604030504040204" pitchFamily="34" charset="0"/>
                <a:ea typeface="Calibri" panose="020F0502020204030204" pitchFamily="34" charset="0"/>
                <a:cs typeface="Times New Roman" panose="02020603050405020304" pitchFamily="18" charset="0"/>
              </a:rPr>
              <a:t>à la rémission des péchés, à la résurrection de la chair,</a:t>
            </a:r>
            <a:endParaRPr lang="fr-CA" sz="1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CA" sz="1600" b="1" dirty="0">
                <a:solidFill>
                  <a:srgbClr val="FFFFFF"/>
                </a:solidFill>
                <a:latin typeface="Verdana" panose="020B0604030504040204" pitchFamily="34" charset="0"/>
                <a:ea typeface="Calibri" panose="020F0502020204030204" pitchFamily="34" charset="0"/>
                <a:cs typeface="Times New Roman" panose="02020603050405020304" pitchFamily="18" charset="0"/>
              </a:rPr>
              <a:t>à la vie éternelle. Amen.</a:t>
            </a:r>
            <a:endParaRPr lang="fr-CA"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20340578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988058"/>
        </a:solidFill>
        <a:effectLst/>
      </p:bgPr>
    </p:bg>
    <p:spTree>
      <p:nvGrpSpPr>
        <p:cNvPr id="1" name=""/>
        <p:cNvGrpSpPr/>
        <p:nvPr/>
      </p:nvGrpSpPr>
      <p:grpSpPr>
        <a:xfrm>
          <a:off x="0" y="0"/>
          <a:ext cx="0" cy="0"/>
          <a:chOff x="0" y="0"/>
          <a:chExt cx="0" cy="0"/>
        </a:xfrm>
      </p:grpSpPr>
      <p:sp>
        <p:nvSpPr>
          <p:cNvPr id="43" name="Rectangle 7">
            <a:extLst>
              <a:ext uri="{FF2B5EF4-FFF2-40B4-BE49-F238E27FC236}">
                <a16:creationId xmlns:a16="http://schemas.microsoft.com/office/drawing/2014/main" xmlns="" id="{74426AB7-D619-4515-962A-BC83909EC01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988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9">
            <a:extLst>
              <a:ext uri="{FF2B5EF4-FFF2-40B4-BE49-F238E27FC236}">
                <a16:creationId xmlns:a16="http://schemas.microsoft.com/office/drawing/2014/main" xmlns="" id="{DE47DF98-723F-4AAC-ABCF-CACBC438F78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82880" y="256540"/>
            <a:ext cx="877824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45" name="Straight Connector 11">
            <a:extLst>
              <a:ext uri="{FF2B5EF4-FFF2-40B4-BE49-F238E27FC236}">
                <a16:creationId xmlns:a16="http://schemas.microsoft.com/office/drawing/2014/main" xmlns="" id="{EA29FC7C-9308-4FDE-8DCA-405668055B0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171700" y="5768204"/>
            <a:ext cx="4800600" cy="0"/>
          </a:xfrm>
          <a:prstGeom prst="line">
            <a:avLst/>
          </a:prstGeom>
          <a:ln>
            <a:solidFill>
              <a:srgbClr val="988058"/>
            </a:solidFill>
          </a:ln>
        </p:spPr>
        <p:style>
          <a:lnRef idx="1">
            <a:schemeClr val="accent1"/>
          </a:lnRef>
          <a:fillRef idx="0">
            <a:schemeClr val="accent1"/>
          </a:fillRef>
          <a:effectRef idx="0">
            <a:schemeClr val="accent1"/>
          </a:effectRef>
          <a:fontRef idx="minor">
            <a:schemeClr val="tx1"/>
          </a:fontRef>
        </p:style>
      </p:cxnSp>
      <p:pic>
        <p:nvPicPr>
          <p:cNvPr id="2" name="Image 1">
            <a:extLst>
              <a:ext uri="{FF2B5EF4-FFF2-40B4-BE49-F238E27FC236}">
                <a16:creationId xmlns:a16="http://schemas.microsoft.com/office/drawing/2014/main" xmlns="" id="{AA0FBE3B-55C2-47F6-923E-73BAE89C9322}"/>
              </a:ext>
            </a:extLst>
          </p:cNvPr>
          <p:cNvPicPr>
            <a:picLocks noChangeAspect="1"/>
          </p:cNvPicPr>
          <p:nvPr/>
        </p:nvPicPr>
        <p:blipFill>
          <a:blip r:embed="rId3" cstate="print"/>
          <a:stretch>
            <a:fillRect/>
          </a:stretch>
        </p:blipFill>
        <p:spPr>
          <a:xfrm>
            <a:off x="182880" y="2062993"/>
            <a:ext cx="8791194" cy="4596782"/>
          </a:xfrm>
          <a:prstGeom prst="rect">
            <a:avLst/>
          </a:prstGeom>
        </p:spPr>
      </p:pic>
      <p:sp>
        <p:nvSpPr>
          <p:cNvPr id="8" name="Titre 3">
            <a:extLst>
              <a:ext uri="{FF2B5EF4-FFF2-40B4-BE49-F238E27FC236}">
                <a16:creationId xmlns:a16="http://schemas.microsoft.com/office/drawing/2014/main" xmlns="" id="{375CC205-99A0-431F-B1AC-6655C215E689}"/>
              </a:ext>
            </a:extLst>
          </p:cNvPr>
          <p:cNvSpPr txBox="1">
            <a:spLocks/>
          </p:cNvSpPr>
          <p:nvPr/>
        </p:nvSpPr>
        <p:spPr>
          <a:xfrm>
            <a:off x="672835" y="2578348"/>
            <a:ext cx="7696200" cy="27743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fr-FR" sz="2800" dirty="0"/>
              <a:t>Fais-nous PAROLE, pour encourager la personne en dépression; pour chanter avec la chorale paroissiale; pour témoigner de mon expérience de foi.</a:t>
            </a:r>
          </a:p>
        </p:txBody>
      </p:sp>
      <p:sp>
        <p:nvSpPr>
          <p:cNvPr id="4" name="Titre 3">
            <a:extLst>
              <a:ext uri="{FF2B5EF4-FFF2-40B4-BE49-F238E27FC236}">
                <a16:creationId xmlns:a16="http://schemas.microsoft.com/office/drawing/2014/main" xmlns="" id="{DA3AB55E-8073-4338-90C7-5F126E84C1EB}"/>
              </a:ext>
            </a:extLst>
          </p:cNvPr>
          <p:cNvSpPr>
            <a:spLocks noGrp="1"/>
          </p:cNvSpPr>
          <p:nvPr>
            <p:ph type="title"/>
          </p:nvPr>
        </p:nvSpPr>
        <p:spPr>
          <a:xfrm>
            <a:off x="182880" y="5414326"/>
            <a:ext cx="8778240" cy="1325563"/>
          </a:xfrm>
        </p:spPr>
        <p:txBody>
          <a:bodyPr>
            <a:normAutofit/>
          </a:bodyPr>
          <a:lstStyle/>
          <a:p>
            <a:pPr algn="ctr"/>
            <a:r>
              <a:rPr lang="fr-CA" sz="4000" dirty="0"/>
              <a:t>Viens Seigneur transformer ton Église!</a:t>
            </a:r>
          </a:p>
        </p:txBody>
      </p:sp>
      <p:pic>
        <p:nvPicPr>
          <p:cNvPr id="14" name="Image 13">
            <a:extLst>
              <a:ext uri="{FF2B5EF4-FFF2-40B4-BE49-F238E27FC236}">
                <a16:creationId xmlns:a16="http://schemas.microsoft.com/office/drawing/2014/main" xmlns="" id="{63BB9699-C0F8-484E-B745-DBDFEFDB77C8}"/>
              </a:ext>
            </a:extLst>
          </p:cNvPr>
          <p:cNvPicPr>
            <a:picLocks noChangeAspect="1"/>
          </p:cNvPicPr>
          <p:nvPr/>
        </p:nvPicPr>
        <p:blipFill rotWithShape="1">
          <a:blip r:embed="rId4" cstate="print"/>
          <a:srcRect l="-1042" t="20403" r="1042" b="30309"/>
          <a:stretch/>
        </p:blipFill>
        <p:spPr>
          <a:xfrm>
            <a:off x="91440" y="161292"/>
            <a:ext cx="8961120" cy="1857005"/>
          </a:xfrm>
          <a:prstGeom prst="rect">
            <a:avLst/>
          </a:prstGeom>
          <a:effectLst>
            <a:reflection blurRad="6350" stA="50000" endA="300" endPos="55500" dist="50800" dir="5400000" sy="-100000" algn="bl" rotWithShape="0"/>
          </a:effectLst>
        </p:spPr>
      </p:pic>
    </p:spTree>
    <p:extLst>
      <p:ext uri="{BB962C8B-B14F-4D97-AF65-F5344CB8AC3E}">
        <p14:creationId xmlns:p14="http://schemas.microsoft.com/office/powerpoint/2010/main" xmlns="" val="38896975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988058"/>
        </a:solidFill>
        <a:effectLst/>
      </p:bgPr>
    </p:bg>
    <p:spTree>
      <p:nvGrpSpPr>
        <p:cNvPr id="1" name=""/>
        <p:cNvGrpSpPr/>
        <p:nvPr/>
      </p:nvGrpSpPr>
      <p:grpSpPr>
        <a:xfrm>
          <a:off x="0" y="0"/>
          <a:ext cx="0" cy="0"/>
          <a:chOff x="0" y="0"/>
          <a:chExt cx="0" cy="0"/>
        </a:xfrm>
      </p:grpSpPr>
      <p:sp>
        <p:nvSpPr>
          <p:cNvPr id="43" name="Rectangle 7">
            <a:extLst>
              <a:ext uri="{FF2B5EF4-FFF2-40B4-BE49-F238E27FC236}">
                <a16:creationId xmlns:a16="http://schemas.microsoft.com/office/drawing/2014/main" xmlns="" id="{74426AB7-D619-4515-962A-BC83909EC01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988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9">
            <a:extLst>
              <a:ext uri="{FF2B5EF4-FFF2-40B4-BE49-F238E27FC236}">
                <a16:creationId xmlns:a16="http://schemas.microsoft.com/office/drawing/2014/main" xmlns="" id="{DE47DF98-723F-4AAC-ABCF-CACBC438F78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82880" y="256540"/>
            <a:ext cx="877824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45" name="Straight Connector 11">
            <a:extLst>
              <a:ext uri="{FF2B5EF4-FFF2-40B4-BE49-F238E27FC236}">
                <a16:creationId xmlns:a16="http://schemas.microsoft.com/office/drawing/2014/main" xmlns="" id="{EA29FC7C-9308-4FDE-8DCA-405668055B0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171700" y="5768204"/>
            <a:ext cx="4800600" cy="0"/>
          </a:xfrm>
          <a:prstGeom prst="line">
            <a:avLst/>
          </a:prstGeom>
          <a:ln>
            <a:solidFill>
              <a:srgbClr val="988058"/>
            </a:solidFill>
          </a:ln>
        </p:spPr>
        <p:style>
          <a:lnRef idx="1">
            <a:schemeClr val="accent1"/>
          </a:lnRef>
          <a:fillRef idx="0">
            <a:schemeClr val="accent1"/>
          </a:fillRef>
          <a:effectRef idx="0">
            <a:schemeClr val="accent1"/>
          </a:effectRef>
          <a:fontRef idx="minor">
            <a:schemeClr val="tx1"/>
          </a:fontRef>
        </p:style>
      </p:cxnSp>
      <p:pic>
        <p:nvPicPr>
          <p:cNvPr id="2" name="Image 1">
            <a:extLst>
              <a:ext uri="{FF2B5EF4-FFF2-40B4-BE49-F238E27FC236}">
                <a16:creationId xmlns:a16="http://schemas.microsoft.com/office/drawing/2014/main" xmlns="" id="{BA2DB04F-E535-43B5-86C4-22CC066C7067}"/>
              </a:ext>
            </a:extLst>
          </p:cNvPr>
          <p:cNvPicPr>
            <a:picLocks noChangeAspect="1"/>
          </p:cNvPicPr>
          <p:nvPr/>
        </p:nvPicPr>
        <p:blipFill>
          <a:blip r:embed="rId3" cstate="print"/>
          <a:stretch>
            <a:fillRect/>
          </a:stretch>
        </p:blipFill>
        <p:spPr>
          <a:xfrm>
            <a:off x="176402" y="2018296"/>
            <a:ext cx="8791194" cy="4583163"/>
          </a:xfrm>
          <a:prstGeom prst="rect">
            <a:avLst/>
          </a:prstGeom>
        </p:spPr>
      </p:pic>
      <p:pic>
        <p:nvPicPr>
          <p:cNvPr id="14" name="Image 13">
            <a:extLst>
              <a:ext uri="{FF2B5EF4-FFF2-40B4-BE49-F238E27FC236}">
                <a16:creationId xmlns:a16="http://schemas.microsoft.com/office/drawing/2014/main" xmlns="" id="{63BB9699-C0F8-484E-B745-DBDFEFDB77C8}"/>
              </a:ext>
            </a:extLst>
          </p:cNvPr>
          <p:cNvPicPr>
            <a:picLocks noChangeAspect="1"/>
          </p:cNvPicPr>
          <p:nvPr/>
        </p:nvPicPr>
        <p:blipFill rotWithShape="1">
          <a:blip r:embed="rId4" cstate="print"/>
          <a:srcRect l="-1042" t="20403" r="1042" b="30309"/>
          <a:stretch/>
        </p:blipFill>
        <p:spPr>
          <a:xfrm>
            <a:off x="91440" y="161292"/>
            <a:ext cx="8961120" cy="1857005"/>
          </a:xfrm>
          <a:prstGeom prst="rect">
            <a:avLst/>
          </a:prstGeom>
          <a:effectLst>
            <a:reflection blurRad="6350" stA="50000" endA="300" endPos="55500" dist="50800" dir="5400000" sy="-100000" algn="bl" rotWithShape="0"/>
          </a:effectLst>
        </p:spPr>
      </p:pic>
      <p:sp>
        <p:nvSpPr>
          <p:cNvPr id="8" name="Titre 3">
            <a:extLst>
              <a:ext uri="{FF2B5EF4-FFF2-40B4-BE49-F238E27FC236}">
                <a16:creationId xmlns:a16="http://schemas.microsoft.com/office/drawing/2014/main" xmlns="" id="{375CC205-99A0-431F-B1AC-6655C215E689}"/>
              </a:ext>
            </a:extLst>
          </p:cNvPr>
          <p:cNvSpPr txBox="1">
            <a:spLocks/>
          </p:cNvSpPr>
          <p:nvPr/>
        </p:nvSpPr>
        <p:spPr>
          <a:xfrm>
            <a:off x="1346067" y="2637403"/>
            <a:ext cx="6451865" cy="27743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2800" dirty="0"/>
              <a:t>(Intention de prière personnelle du groupe: pour les participants, leur parrain et/ou marraine, leur famille ou l’Église)</a:t>
            </a:r>
          </a:p>
        </p:txBody>
      </p:sp>
      <p:sp>
        <p:nvSpPr>
          <p:cNvPr id="4" name="Titre 3">
            <a:extLst>
              <a:ext uri="{FF2B5EF4-FFF2-40B4-BE49-F238E27FC236}">
                <a16:creationId xmlns:a16="http://schemas.microsoft.com/office/drawing/2014/main" xmlns="" id="{DA3AB55E-8073-4338-90C7-5F126E84C1EB}"/>
              </a:ext>
            </a:extLst>
          </p:cNvPr>
          <p:cNvSpPr>
            <a:spLocks noGrp="1"/>
          </p:cNvSpPr>
          <p:nvPr>
            <p:ph type="title"/>
          </p:nvPr>
        </p:nvSpPr>
        <p:spPr>
          <a:xfrm>
            <a:off x="182880" y="5414326"/>
            <a:ext cx="8778240" cy="1325563"/>
          </a:xfrm>
        </p:spPr>
        <p:txBody>
          <a:bodyPr>
            <a:normAutofit/>
          </a:bodyPr>
          <a:lstStyle/>
          <a:p>
            <a:pPr algn="ctr"/>
            <a:r>
              <a:rPr lang="fr-CA" sz="4000" dirty="0"/>
              <a:t>Viens Seigneur transformer ton Église!</a:t>
            </a:r>
          </a:p>
        </p:txBody>
      </p:sp>
    </p:spTree>
    <p:extLst>
      <p:ext uri="{BB962C8B-B14F-4D97-AF65-F5344CB8AC3E}">
        <p14:creationId xmlns:p14="http://schemas.microsoft.com/office/powerpoint/2010/main" xmlns="" val="31624834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988058"/>
        </a:solidFill>
        <a:effectLst/>
      </p:bgPr>
    </p:bg>
    <p:spTree>
      <p:nvGrpSpPr>
        <p:cNvPr id="1" name=""/>
        <p:cNvGrpSpPr/>
        <p:nvPr/>
      </p:nvGrpSpPr>
      <p:grpSpPr>
        <a:xfrm>
          <a:off x="0" y="0"/>
          <a:ext cx="0" cy="0"/>
          <a:chOff x="0" y="0"/>
          <a:chExt cx="0" cy="0"/>
        </a:xfrm>
      </p:grpSpPr>
      <p:sp>
        <p:nvSpPr>
          <p:cNvPr id="43" name="Rectangle 7">
            <a:extLst>
              <a:ext uri="{FF2B5EF4-FFF2-40B4-BE49-F238E27FC236}">
                <a16:creationId xmlns:a16="http://schemas.microsoft.com/office/drawing/2014/main" xmlns="" id="{74426AB7-D619-4515-962A-BC83909EC01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988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9">
            <a:extLst>
              <a:ext uri="{FF2B5EF4-FFF2-40B4-BE49-F238E27FC236}">
                <a16:creationId xmlns:a16="http://schemas.microsoft.com/office/drawing/2014/main" xmlns="" id="{DE47DF98-723F-4AAC-ABCF-CACBC438F78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82880" y="256540"/>
            <a:ext cx="877824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45" name="Straight Connector 11">
            <a:extLst>
              <a:ext uri="{FF2B5EF4-FFF2-40B4-BE49-F238E27FC236}">
                <a16:creationId xmlns:a16="http://schemas.microsoft.com/office/drawing/2014/main" xmlns="" id="{EA29FC7C-9308-4FDE-8DCA-405668055B0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171700" y="5768204"/>
            <a:ext cx="4800600" cy="0"/>
          </a:xfrm>
          <a:prstGeom prst="line">
            <a:avLst/>
          </a:prstGeom>
          <a:ln>
            <a:solidFill>
              <a:srgbClr val="988058"/>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xmlns="" id="{0D05138E-A0BC-47C2-A073-4076F7D17358}"/>
              </a:ext>
            </a:extLst>
          </p:cNvPr>
          <p:cNvSpPr/>
          <p:nvPr/>
        </p:nvSpPr>
        <p:spPr>
          <a:xfrm>
            <a:off x="209550" y="2028456"/>
            <a:ext cx="8778240" cy="4583163"/>
          </a:xfrm>
          <a:prstGeom prst="rect">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4" name="Image 13">
            <a:extLst>
              <a:ext uri="{FF2B5EF4-FFF2-40B4-BE49-F238E27FC236}">
                <a16:creationId xmlns:a16="http://schemas.microsoft.com/office/drawing/2014/main" xmlns="" id="{63BB9699-C0F8-484E-B745-DBDFEFDB77C8}"/>
              </a:ext>
            </a:extLst>
          </p:cNvPr>
          <p:cNvPicPr>
            <a:picLocks noChangeAspect="1"/>
          </p:cNvPicPr>
          <p:nvPr/>
        </p:nvPicPr>
        <p:blipFill rotWithShape="1">
          <a:blip r:embed="rId4" cstate="print"/>
          <a:srcRect l="-1042" t="20403" r="1042" b="30309"/>
          <a:stretch/>
        </p:blipFill>
        <p:spPr>
          <a:xfrm>
            <a:off x="91440" y="161292"/>
            <a:ext cx="8961120" cy="1857005"/>
          </a:xfrm>
          <a:prstGeom prst="rect">
            <a:avLst/>
          </a:prstGeom>
          <a:effectLst>
            <a:reflection blurRad="6350" stA="50000" endA="300" endPos="55500" dist="50800" dir="5400000" sy="-100000" algn="bl" rotWithShape="0"/>
          </a:effectLst>
        </p:spPr>
      </p:pic>
      <p:sp>
        <p:nvSpPr>
          <p:cNvPr id="8" name="Titre 3">
            <a:extLst>
              <a:ext uri="{FF2B5EF4-FFF2-40B4-BE49-F238E27FC236}">
                <a16:creationId xmlns:a16="http://schemas.microsoft.com/office/drawing/2014/main" xmlns="" id="{375CC205-99A0-431F-B1AC-6655C215E689}"/>
              </a:ext>
            </a:extLst>
          </p:cNvPr>
          <p:cNvSpPr txBox="1">
            <a:spLocks/>
          </p:cNvSpPr>
          <p:nvPr/>
        </p:nvSpPr>
        <p:spPr>
          <a:xfrm>
            <a:off x="672835" y="2578348"/>
            <a:ext cx="7696200" cy="27743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endParaRPr lang="fr-FR" sz="2800" dirty="0"/>
          </a:p>
          <a:p>
            <a:pPr algn="just"/>
            <a:r>
              <a:rPr lang="fr-FR" sz="2800" dirty="0"/>
              <a:t>Seigneur, nous voici. Nous sommes ton Corps à l’œuvre dans le monde. Et faisant partie du même Corps, nous devenons frères et sœurs. Garde nous toujours unis , ouverts sur notre monde et à l’écoute de ta Parole. Par Jésus, le Christ, notre Seigneur, </a:t>
            </a:r>
          </a:p>
        </p:txBody>
      </p:sp>
      <p:sp>
        <p:nvSpPr>
          <p:cNvPr id="4" name="Titre 3">
            <a:extLst>
              <a:ext uri="{FF2B5EF4-FFF2-40B4-BE49-F238E27FC236}">
                <a16:creationId xmlns:a16="http://schemas.microsoft.com/office/drawing/2014/main" xmlns="" id="{DA3AB55E-8073-4338-90C7-5F126E84C1EB}"/>
              </a:ext>
            </a:extLst>
          </p:cNvPr>
          <p:cNvSpPr>
            <a:spLocks noGrp="1"/>
          </p:cNvSpPr>
          <p:nvPr>
            <p:ph type="title"/>
          </p:nvPr>
        </p:nvSpPr>
        <p:spPr>
          <a:xfrm>
            <a:off x="182880" y="5414326"/>
            <a:ext cx="8778240" cy="1325563"/>
          </a:xfrm>
        </p:spPr>
        <p:txBody>
          <a:bodyPr>
            <a:normAutofit/>
          </a:bodyPr>
          <a:lstStyle/>
          <a:p>
            <a:pPr algn="ctr"/>
            <a:r>
              <a:rPr lang="fr-CA" sz="4000" dirty="0"/>
              <a:t>Amen!</a:t>
            </a:r>
          </a:p>
        </p:txBody>
      </p:sp>
    </p:spTree>
    <p:extLst>
      <p:ext uri="{BB962C8B-B14F-4D97-AF65-F5344CB8AC3E}">
        <p14:creationId xmlns:p14="http://schemas.microsoft.com/office/powerpoint/2010/main" xmlns="" val="5116656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3" name="Rectangle 7">
            <a:extLst>
              <a:ext uri="{FF2B5EF4-FFF2-40B4-BE49-F238E27FC236}">
                <a16:creationId xmlns:a16="http://schemas.microsoft.com/office/drawing/2014/main" xmlns="" id="{74426AB7-D619-4515-962A-BC83909EC01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988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9">
            <a:extLst>
              <a:ext uri="{FF2B5EF4-FFF2-40B4-BE49-F238E27FC236}">
                <a16:creationId xmlns:a16="http://schemas.microsoft.com/office/drawing/2014/main" xmlns="" id="{DE47DF98-723F-4AAC-ABCF-CACBC438F78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82880" y="256540"/>
            <a:ext cx="877824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45" name="Straight Connector 11">
            <a:extLst>
              <a:ext uri="{FF2B5EF4-FFF2-40B4-BE49-F238E27FC236}">
                <a16:creationId xmlns:a16="http://schemas.microsoft.com/office/drawing/2014/main" xmlns="" id="{EA29FC7C-9308-4FDE-8DCA-405668055B0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171700" y="5768204"/>
            <a:ext cx="4800600" cy="0"/>
          </a:xfrm>
          <a:prstGeom prst="line">
            <a:avLst/>
          </a:prstGeom>
          <a:ln>
            <a:solidFill>
              <a:srgbClr val="988058"/>
            </a:solidFill>
          </a:ln>
        </p:spPr>
        <p:style>
          <a:lnRef idx="1">
            <a:schemeClr val="accent1"/>
          </a:lnRef>
          <a:fillRef idx="0">
            <a:schemeClr val="accent1"/>
          </a:fillRef>
          <a:effectRef idx="0">
            <a:schemeClr val="accent1"/>
          </a:effectRef>
          <a:fontRef idx="minor">
            <a:schemeClr val="tx1"/>
          </a:fontRef>
        </p:style>
      </p:cxnSp>
      <p:pic>
        <p:nvPicPr>
          <p:cNvPr id="14" name="Image 13">
            <a:extLst>
              <a:ext uri="{FF2B5EF4-FFF2-40B4-BE49-F238E27FC236}">
                <a16:creationId xmlns:a16="http://schemas.microsoft.com/office/drawing/2014/main" xmlns="" id="{63BB9699-C0F8-484E-B745-DBDFEFDB77C8}"/>
              </a:ext>
            </a:extLst>
          </p:cNvPr>
          <p:cNvPicPr>
            <a:picLocks noChangeAspect="1"/>
          </p:cNvPicPr>
          <p:nvPr/>
        </p:nvPicPr>
        <p:blipFill rotWithShape="1">
          <a:blip r:embed="rId3" cstate="print"/>
          <a:srcRect l="-1042" t="20403" r="1042" b="30309"/>
          <a:stretch/>
        </p:blipFill>
        <p:spPr>
          <a:xfrm>
            <a:off x="91440" y="161292"/>
            <a:ext cx="8961120" cy="1857005"/>
          </a:xfrm>
          <a:prstGeom prst="rect">
            <a:avLst/>
          </a:prstGeom>
          <a:effectLst>
            <a:reflection blurRad="6350" stA="50000" endA="300" endPos="55500" dist="50800" dir="5400000" sy="-100000" algn="bl" rotWithShape="0"/>
          </a:effectLst>
        </p:spPr>
      </p:pic>
      <p:sp>
        <p:nvSpPr>
          <p:cNvPr id="8" name="Titre 3">
            <a:extLst>
              <a:ext uri="{FF2B5EF4-FFF2-40B4-BE49-F238E27FC236}">
                <a16:creationId xmlns:a16="http://schemas.microsoft.com/office/drawing/2014/main" xmlns="" id="{375CC205-99A0-431F-B1AC-6655C215E689}"/>
              </a:ext>
            </a:extLst>
          </p:cNvPr>
          <p:cNvSpPr txBox="1">
            <a:spLocks/>
          </p:cNvSpPr>
          <p:nvPr/>
        </p:nvSpPr>
        <p:spPr>
          <a:xfrm>
            <a:off x="182880" y="2113545"/>
            <a:ext cx="8778240" cy="31013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endParaRPr lang="fr-FR" sz="2800" dirty="0"/>
          </a:p>
          <a:p>
            <a:pPr algn="ctr"/>
            <a:r>
              <a:rPr lang="fr-FR" sz="4000" dirty="0"/>
              <a:t>Allons dans la paix du Christ!</a:t>
            </a:r>
          </a:p>
          <a:p>
            <a:pPr algn="ctr"/>
            <a:endParaRPr lang="fr-FR" sz="4000" dirty="0"/>
          </a:p>
          <a:p>
            <a:pPr algn="ctr"/>
            <a:r>
              <a:rPr lang="fr-FR" sz="5000" b="1" dirty="0">
                <a:solidFill>
                  <a:schemeClr val="accent4">
                    <a:lumMod val="50000"/>
                  </a:schemeClr>
                </a:solidFill>
              </a:rPr>
              <a:t>Nous rendons grâce à Dieu!</a:t>
            </a:r>
          </a:p>
        </p:txBody>
      </p:sp>
    </p:spTree>
    <p:extLst>
      <p:ext uri="{BB962C8B-B14F-4D97-AF65-F5344CB8AC3E}">
        <p14:creationId xmlns:p14="http://schemas.microsoft.com/office/powerpoint/2010/main" xmlns="" val="7730900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988058"/>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xmlns="" id="{5A1F46C4-637D-44BB-80C2-7BECA19FDDDD}"/>
              </a:ext>
            </a:extLst>
          </p:cNvPr>
          <p:cNvPicPr>
            <a:picLocks noChangeAspect="1"/>
          </p:cNvPicPr>
          <p:nvPr/>
        </p:nvPicPr>
        <p:blipFill>
          <a:blip r:embed="rId3" cstate="print">
            <a:extLst>
              <a:ext uri="{28A0092B-C50C-407E-A947-70E740481C1C}">
                <a14:useLocalDpi xmlns:a14="http://schemas.microsoft.com/office/drawing/2010/main" xmlns="" val="0"/>
              </a:ext>
            </a:extLst>
          </a:blip>
          <a:srcRect/>
          <a:stretch/>
        </p:blipFill>
        <p:spPr>
          <a:xfrm>
            <a:off x="1939596" y="10"/>
            <a:ext cx="5264828" cy="4102464"/>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7" name="Espace réservé du contenu 2">
            <a:extLst>
              <a:ext uri="{FF2B5EF4-FFF2-40B4-BE49-F238E27FC236}">
                <a16:creationId xmlns:a16="http://schemas.microsoft.com/office/drawing/2014/main" xmlns="" id="{FFABBA95-8C71-4D22-9F64-32DE9E231830}"/>
              </a:ext>
            </a:extLst>
          </p:cNvPr>
          <p:cNvSpPr>
            <a:spLocks noGrp="1"/>
          </p:cNvSpPr>
          <p:nvPr>
            <p:ph idx="1"/>
          </p:nvPr>
        </p:nvSpPr>
        <p:spPr>
          <a:xfrm>
            <a:off x="2802447" y="4739796"/>
            <a:ext cx="6090033" cy="1509935"/>
          </a:xfrm>
        </p:spPr>
        <p:txBody>
          <a:bodyPr anchor="ctr">
            <a:noAutofit/>
          </a:bodyPr>
          <a:lstStyle/>
          <a:p>
            <a:pPr>
              <a:lnSpc>
                <a:spcPct val="90000"/>
              </a:lnSpc>
            </a:pPr>
            <a:r>
              <a:rPr lang="fr-CA" sz="2600" dirty="0">
                <a:solidFill>
                  <a:srgbClr val="000000"/>
                </a:solidFill>
                <a:latin typeface="Verdana" panose="020B0604030504040204" pitchFamily="34" charset="0"/>
                <a:ea typeface="Verdana" panose="020B0604030504040204" pitchFamily="34" charset="0"/>
              </a:rPr>
              <a:t>Quand je suis </a:t>
            </a:r>
            <a:r>
              <a:rPr lang="fr-CA" sz="2600" dirty="0" err="1">
                <a:solidFill>
                  <a:srgbClr val="000000"/>
                </a:solidFill>
                <a:latin typeface="Verdana" panose="020B0604030504040204" pitchFamily="34" charset="0"/>
                <a:ea typeface="Verdana" panose="020B0604030504040204" pitchFamily="34" charset="0"/>
              </a:rPr>
              <a:t>arrivé.e</a:t>
            </a:r>
            <a:r>
              <a:rPr lang="fr-CA" sz="2600" dirty="0">
                <a:solidFill>
                  <a:srgbClr val="000000"/>
                </a:solidFill>
                <a:latin typeface="Verdana" panose="020B0604030504040204" pitchFamily="34" charset="0"/>
                <a:ea typeface="Verdana" panose="020B0604030504040204" pitchFamily="34" charset="0"/>
              </a:rPr>
              <a:t> en début de rencontre, j’étais…</a:t>
            </a:r>
          </a:p>
          <a:p>
            <a:pPr>
              <a:lnSpc>
                <a:spcPct val="90000"/>
              </a:lnSpc>
            </a:pPr>
            <a:endParaRPr lang="fr-CA" sz="2600" dirty="0">
              <a:solidFill>
                <a:srgbClr val="000000"/>
              </a:solidFill>
              <a:latin typeface="Verdana" panose="020B0604030504040204" pitchFamily="34" charset="0"/>
              <a:ea typeface="Verdana" panose="020B0604030504040204" pitchFamily="34" charset="0"/>
            </a:endParaRPr>
          </a:p>
          <a:p>
            <a:pPr>
              <a:lnSpc>
                <a:spcPct val="90000"/>
              </a:lnSpc>
            </a:pPr>
            <a:r>
              <a:rPr lang="fr-CA" sz="2600" dirty="0">
                <a:solidFill>
                  <a:srgbClr val="000000"/>
                </a:solidFill>
                <a:latin typeface="Verdana" panose="020B0604030504040204" pitchFamily="34" charset="0"/>
                <a:ea typeface="Verdana" panose="020B0604030504040204" pitchFamily="34" charset="0"/>
              </a:rPr>
              <a:t>Au terme de cette rencontre,     je pars…</a:t>
            </a:r>
          </a:p>
        </p:txBody>
      </p:sp>
      <p:sp>
        <p:nvSpPr>
          <p:cNvPr id="10" name="Titre 1">
            <a:extLst>
              <a:ext uri="{FF2B5EF4-FFF2-40B4-BE49-F238E27FC236}">
                <a16:creationId xmlns:a16="http://schemas.microsoft.com/office/drawing/2014/main" xmlns="" id="{5E60C2C3-C324-42A6-949B-4165C9183C85}"/>
              </a:ext>
            </a:extLst>
          </p:cNvPr>
          <p:cNvSpPr txBox="1">
            <a:spLocks/>
          </p:cNvSpPr>
          <p:nvPr/>
        </p:nvSpPr>
        <p:spPr>
          <a:xfrm>
            <a:off x="269174" y="5126359"/>
            <a:ext cx="2635596" cy="736808"/>
          </a:xfrm>
          <a:prstGeom prst="rect">
            <a:avLst/>
          </a:prstGeom>
          <a:scene3d>
            <a:camera prst="isometricOffAxis1Right"/>
            <a:lightRig rig="threePt" dir="t"/>
          </a:scene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3500" b="1" dirty="0">
                <a:solidFill>
                  <a:schemeClr val="tx2">
                    <a:lumMod val="75000"/>
                  </a:schemeClr>
                </a:solidFill>
              </a:rPr>
              <a:t>Évaluation</a:t>
            </a:r>
          </a:p>
        </p:txBody>
      </p:sp>
      <p:pic>
        <p:nvPicPr>
          <p:cNvPr id="11" name="Graphique 10" descr="Empreintes">
            <a:extLst>
              <a:ext uri="{FF2B5EF4-FFF2-40B4-BE49-F238E27FC236}">
                <a16:creationId xmlns:a16="http://schemas.microsoft.com/office/drawing/2014/main" xmlns="" id="{7C4ABD1F-5DB8-4C06-B068-9CEF98706C5C}"/>
              </a:ext>
            </a:extLst>
          </p:cNvPr>
          <p:cNvPicPr>
            <a:picLocks noChangeAspect="1"/>
          </p:cNvPicPr>
          <p:nvPr/>
        </p:nvPicPr>
        <p:blipFill>
          <a:blip r:embed="rId4"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tretch>
            <a:fillRect/>
          </a:stretch>
        </p:blipFill>
        <p:spPr>
          <a:xfrm>
            <a:off x="884757" y="4145510"/>
            <a:ext cx="914400" cy="1150686"/>
          </a:xfrm>
          <a:prstGeom prst="rect">
            <a:avLst/>
          </a:prstGeom>
          <a:scene3d>
            <a:camera prst="perspectiveRelaxed" fov="2400000">
              <a:rot lat="17973601" lon="0" rev="0"/>
            </a:camera>
            <a:lightRig rig="threePt" dir="t"/>
          </a:scene3d>
        </p:spPr>
      </p:pic>
    </p:spTree>
    <p:extLst>
      <p:ext uri="{BB962C8B-B14F-4D97-AF65-F5344CB8AC3E}">
        <p14:creationId xmlns:p14="http://schemas.microsoft.com/office/powerpoint/2010/main" xmlns="" val="12387002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xmlns="" id="{25A1A7C4-AF24-48B4-995D-508F671CA133}"/>
              </a:ext>
            </a:extLst>
          </p:cNvPr>
          <p:cNvSpPr txBox="1"/>
          <p:nvPr/>
        </p:nvSpPr>
        <p:spPr>
          <a:xfrm>
            <a:off x="267320" y="2000250"/>
            <a:ext cx="8643162" cy="4462760"/>
          </a:xfrm>
          <a:prstGeom prst="rect">
            <a:avLst/>
          </a:prstGeom>
          <a:noFill/>
        </p:spPr>
        <p:txBody>
          <a:bodyPr wrap="square" rtlCol="0">
            <a:spAutoFit/>
          </a:bodyPr>
          <a:lstStyle/>
          <a:p>
            <a:r>
              <a:rPr lang="fr-CA" b="1" dirty="0">
                <a:solidFill>
                  <a:srgbClr val="070206"/>
                </a:solidFill>
                <a:latin typeface="Century Gothic" panose="020B0502020202020204" pitchFamily="34" charset="0"/>
              </a:rPr>
              <a:t>Conception et rédaction: </a:t>
            </a:r>
          </a:p>
          <a:p>
            <a:r>
              <a:rPr lang="fr-CA" b="1" dirty="0">
                <a:solidFill>
                  <a:srgbClr val="472A26"/>
                </a:solidFill>
                <a:latin typeface="Century Gothic" panose="020B0502020202020204" pitchFamily="34" charset="0"/>
              </a:rPr>
              <a:t>	Lyne Groulx, responsable du catéchuménat, 	</a:t>
            </a:r>
          </a:p>
          <a:p>
            <a:r>
              <a:rPr lang="fr-CA" b="1" dirty="0">
                <a:solidFill>
                  <a:srgbClr val="472A26"/>
                </a:solidFill>
                <a:latin typeface="Century Gothic" panose="020B0502020202020204" pitchFamily="34" charset="0"/>
              </a:rPr>
              <a:t>	Diocèse Saint-Jean-Longueuil</a:t>
            </a:r>
          </a:p>
          <a:p>
            <a:endParaRPr lang="fr-CA" sz="800" b="1" dirty="0">
              <a:solidFill>
                <a:srgbClr val="472A26"/>
              </a:solidFill>
              <a:latin typeface="Century Gothic" panose="020B0502020202020204" pitchFamily="34" charset="0"/>
            </a:endParaRPr>
          </a:p>
          <a:p>
            <a:r>
              <a:rPr lang="fr-CA" b="1" dirty="0">
                <a:solidFill>
                  <a:srgbClr val="070206"/>
                </a:solidFill>
                <a:latin typeface="Century Gothic" panose="020B0502020202020204" pitchFamily="34" charset="0"/>
              </a:rPr>
              <a:t>Équipe de collaboration à la rédaction: </a:t>
            </a:r>
          </a:p>
          <a:p>
            <a:r>
              <a:rPr lang="fr-CA" b="1" dirty="0">
                <a:solidFill>
                  <a:srgbClr val="472A26"/>
                </a:solidFill>
                <a:latin typeface="Century Gothic" panose="020B0502020202020204" pitchFamily="34" charset="0"/>
              </a:rPr>
              <a:t>	Suzanne Desrochers, Office de la Catéchèse du Québec</a:t>
            </a:r>
          </a:p>
          <a:p>
            <a:r>
              <a:rPr lang="fr-CA" b="1" dirty="0">
                <a:solidFill>
                  <a:srgbClr val="472A26"/>
                </a:solidFill>
                <a:latin typeface="Century Gothic" panose="020B0502020202020204" pitchFamily="34" charset="0"/>
              </a:rPr>
              <a:t>	Carole Harrison, membre de l’équipe du catéchuménat, 	</a:t>
            </a:r>
          </a:p>
          <a:p>
            <a:r>
              <a:rPr lang="fr-CA" b="1" dirty="0">
                <a:solidFill>
                  <a:srgbClr val="472A26"/>
                </a:solidFill>
                <a:latin typeface="Century Gothic" panose="020B0502020202020204" pitchFamily="34" charset="0"/>
              </a:rPr>
              <a:t>	Diocèse de Québec</a:t>
            </a:r>
          </a:p>
          <a:p>
            <a:endParaRPr lang="fr-CA" sz="800" b="1" dirty="0">
              <a:solidFill>
                <a:srgbClr val="472A26"/>
              </a:solidFill>
              <a:latin typeface="Century Gothic" panose="020B0502020202020204" pitchFamily="34" charset="0"/>
            </a:endParaRPr>
          </a:p>
          <a:p>
            <a:r>
              <a:rPr lang="fr-CA" b="1" dirty="0">
                <a:latin typeface="Century Gothic" panose="020B0502020202020204" pitchFamily="34" charset="0"/>
              </a:rPr>
              <a:t>Texte biblique: </a:t>
            </a:r>
            <a:r>
              <a:rPr lang="fr-CA" b="1" dirty="0">
                <a:solidFill>
                  <a:srgbClr val="472A26"/>
                </a:solidFill>
                <a:latin typeface="Century Gothic" panose="020B0502020202020204" pitchFamily="34" charset="0"/>
              </a:rPr>
              <a:t>Traduction liturgique de la Bible, </a:t>
            </a:r>
            <a:r>
              <a:rPr lang="fr-CA" sz="1600" dirty="0">
                <a:solidFill>
                  <a:srgbClr val="472A26"/>
                </a:solidFill>
                <a:latin typeface="Century Gothic" panose="020B0502020202020204" pitchFamily="34" charset="0"/>
                <a:hlinkClick r:id="rId3">
                  <a:extLst>
                    <a:ext uri="{A12FA001-AC4F-418D-AE19-62706E023703}">
                      <ahyp:hlinkClr xmlns:ahyp="http://schemas.microsoft.com/office/drawing/2018/hyperlinkcolor" xmlns="" val="tx"/>
                    </a:ext>
                  </a:extLst>
                </a:hlinkClick>
              </a:rPr>
              <a:t>aelf.org/bible</a:t>
            </a:r>
            <a:endParaRPr lang="fr-CA" sz="1600" b="1" dirty="0">
              <a:solidFill>
                <a:srgbClr val="472A26"/>
              </a:solidFill>
              <a:latin typeface="Century Gothic" panose="020B0502020202020204" pitchFamily="34" charset="0"/>
            </a:endParaRPr>
          </a:p>
          <a:p>
            <a:endParaRPr lang="fr-CA" sz="800" b="1" dirty="0">
              <a:solidFill>
                <a:srgbClr val="472A26"/>
              </a:solidFill>
              <a:latin typeface="Century Gothic" panose="020B0502020202020204" pitchFamily="34" charset="0"/>
            </a:endParaRPr>
          </a:p>
          <a:p>
            <a:r>
              <a:rPr lang="fr-CA" b="1" dirty="0">
                <a:solidFill>
                  <a:srgbClr val="070206"/>
                </a:solidFill>
                <a:latin typeface="Century Gothic" panose="020B0502020202020204" pitchFamily="34" charset="0"/>
              </a:rPr>
              <a:t>Image du Christ aux milles visages: </a:t>
            </a:r>
            <a:r>
              <a:rPr lang="fr-CA" sz="1400" dirty="0">
                <a:solidFill>
                  <a:srgbClr val="472A26"/>
                </a:solidFill>
                <a:latin typeface="Century Gothic" panose="020B0502020202020204" pitchFamily="34" charset="0"/>
                <a:hlinkClick r:id="rId4">
                  <a:extLst>
                    <a:ext uri="{A12FA001-AC4F-418D-AE19-62706E023703}">
                      <ahyp:hlinkClr xmlns:ahyp="http://schemas.microsoft.com/office/drawing/2018/hyperlinkcolor" xmlns="" val="tx"/>
                    </a:ext>
                  </a:extLst>
                </a:hlinkClick>
              </a:rPr>
              <a:t>jesus.catholique.fr/questions/ou-est-</a:t>
            </a:r>
            <a:r>
              <a:rPr lang="fr-CA" sz="1400" dirty="0" err="1">
                <a:solidFill>
                  <a:srgbClr val="472A26"/>
                </a:solidFill>
                <a:latin typeface="Century Gothic" panose="020B0502020202020204" pitchFamily="34" charset="0"/>
                <a:hlinkClick r:id="rId4">
                  <a:extLst>
                    <a:ext uri="{A12FA001-AC4F-418D-AE19-62706E023703}">
                      <ahyp:hlinkClr xmlns:ahyp="http://schemas.microsoft.com/office/drawing/2018/hyperlinkcolor" xmlns="" val="tx"/>
                    </a:ext>
                  </a:extLst>
                </a:hlinkClick>
              </a:rPr>
              <a:t>jesus</a:t>
            </a:r>
            <a:r>
              <a:rPr lang="fr-CA" sz="1400" dirty="0">
                <a:solidFill>
                  <a:srgbClr val="472A26"/>
                </a:solidFill>
                <a:latin typeface="Century Gothic" panose="020B0502020202020204" pitchFamily="34" charset="0"/>
                <a:hlinkClick r:id="rId4">
                  <a:extLst>
                    <a:ext uri="{A12FA001-AC4F-418D-AE19-62706E023703}">
                      <ahyp:hlinkClr xmlns:ahyp="http://schemas.microsoft.com/office/drawing/2018/hyperlinkcolor" xmlns="" val="tx"/>
                    </a:ext>
                  </a:extLst>
                </a:hlinkClick>
              </a:rPr>
              <a:t>-</a:t>
            </a:r>
            <a:r>
              <a:rPr lang="fr-CA" sz="1400" dirty="0" err="1">
                <a:solidFill>
                  <a:srgbClr val="472A26"/>
                </a:solidFill>
                <a:latin typeface="Century Gothic" panose="020B0502020202020204" pitchFamily="34" charset="0"/>
                <a:hlinkClick r:id="rId4">
                  <a:extLst>
                    <a:ext uri="{A12FA001-AC4F-418D-AE19-62706E023703}">
                      <ahyp:hlinkClr xmlns:ahyp="http://schemas.microsoft.com/office/drawing/2018/hyperlinkcolor" xmlns="" val="tx"/>
                    </a:ext>
                  </a:extLst>
                </a:hlinkClick>
              </a:rPr>
              <a:t>aujourdhui</a:t>
            </a:r>
            <a:r>
              <a:rPr lang="fr-CA" sz="1400" dirty="0">
                <a:solidFill>
                  <a:srgbClr val="472A26"/>
                </a:solidFill>
                <a:latin typeface="Century Gothic" panose="020B0502020202020204" pitchFamily="34" charset="0"/>
                <a:hlinkClick r:id="rId4">
                  <a:extLst>
                    <a:ext uri="{A12FA001-AC4F-418D-AE19-62706E023703}">
                      <ahyp:hlinkClr xmlns:ahyp="http://schemas.microsoft.com/office/drawing/2018/hyperlinkcolor" xmlns="" val="tx"/>
                    </a:ext>
                  </a:extLst>
                </a:hlinkClick>
              </a:rPr>
              <a:t>/le-christ-aux-mille-visages/</a:t>
            </a:r>
            <a:r>
              <a:rPr lang="fr-CA" sz="1400" dirty="0">
                <a:solidFill>
                  <a:srgbClr val="472A26"/>
                </a:solidFill>
                <a:latin typeface="Century Gothic" panose="020B0502020202020204" pitchFamily="34" charset="0"/>
              </a:rPr>
              <a:t> (diapo 6, 20, 21, 26 et 30)</a:t>
            </a:r>
          </a:p>
          <a:p>
            <a:endParaRPr lang="fr-CA" sz="800" dirty="0">
              <a:solidFill>
                <a:srgbClr val="472A26"/>
              </a:solidFill>
              <a:latin typeface="Century Gothic" panose="020B0502020202020204" pitchFamily="34" charset="0"/>
            </a:endParaRPr>
          </a:p>
          <a:p>
            <a:r>
              <a:rPr lang="fr-CA" b="1" dirty="0">
                <a:solidFill>
                  <a:srgbClr val="070206"/>
                </a:solidFill>
                <a:latin typeface="Century Gothic" panose="020B0502020202020204" pitchFamily="34" charset="0"/>
              </a:rPr>
              <a:t>Photos </a:t>
            </a:r>
            <a:r>
              <a:rPr lang="fr-CA" sz="1400" dirty="0">
                <a:solidFill>
                  <a:srgbClr val="070206"/>
                </a:solidFill>
                <a:latin typeface="Century Gothic" panose="020B0502020202020204" pitchFamily="34" charset="0"/>
              </a:rPr>
              <a:t>Bible, </a:t>
            </a:r>
            <a:r>
              <a:rPr lang="fr-CA" sz="1400" dirty="0">
                <a:solidFill>
                  <a:srgbClr val="472A26"/>
                </a:solidFill>
                <a:latin typeface="Century Gothic" panose="020B0502020202020204" pitchFamily="34" charset="0"/>
              </a:rPr>
              <a:t>diapo 33; Baptême et Confirmation, diapos 23 et 25: Tous droits réservés au Diocèse Saint-Jean-Longueuil, reproduction interdite en dehors de ce diaporama. </a:t>
            </a:r>
          </a:p>
          <a:p>
            <a:r>
              <a:rPr lang="fr-CA" sz="1400" dirty="0">
                <a:solidFill>
                  <a:srgbClr val="472A26"/>
                </a:solidFill>
                <a:latin typeface="Century Gothic" panose="020B0502020202020204" pitchFamily="34" charset="0"/>
              </a:rPr>
              <a:t>Les évêques, diapo 27: </a:t>
            </a:r>
            <a:r>
              <a:rPr lang="fr-CA" sz="1400" u="sng" kern="1200" dirty="0">
                <a:effectLst/>
                <a:latin typeface="Century Gothic" panose="020B0502020202020204" pitchFamily="34" charset="0"/>
                <a:ea typeface="Calibri" panose="020F0502020204030204" pitchFamily="34" charset="0"/>
              </a:rPr>
              <a:t>https://evequescatholiques.quebec/</a:t>
            </a:r>
            <a:r>
              <a:rPr lang="fr-CA" sz="1400" dirty="0">
                <a:solidFill>
                  <a:srgbClr val="472A26"/>
                </a:solidFill>
                <a:latin typeface="Century Gothic" panose="020B0502020202020204" pitchFamily="34" charset="0"/>
              </a:rPr>
              <a:t> </a:t>
            </a:r>
          </a:p>
          <a:p>
            <a:endParaRPr lang="fr-CA" sz="800" dirty="0">
              <a:solidFill>
                <a:srgbClr val="472A26"/>
              </a:solidFill>
              <a:latin typeface="Century Gothic" panose="020B0502020202020204" pitchFamily="34" charset="0"/>
            </a:endParaRPr>
          </a:p>
          <a:p>
            <a:r>
              <a:rPr lang="fr-CA" b="1" dirty="0">
                <a:solidFill>
                  <a:srgbClr val="070206"/>
                </a:solidFill>
                <a:latin typeface="Century Gothic" panose="020B0502020202020204" pitchFamily="34" charset="0"/>
              </a:rPr>
              <a:t>Autres Images: </a:t>
            </a:r>
          </a:p>
        </p:txBody>
      </p:sp>
      <p:pic>
        <p:nvPicPr>
          <p:cNvPr id="13" name="Image 12">
            <a:extLst>
              <a:ext uri="{FF2B5EF4-FFF2-40B4-BE49-F238E27FC236}">
                <a16:creationId xmlns:a16="http://schemas.microsoft.com/office/drawing/2014/main" xmlns="" id="{4CC004B0-BFC5-450A-9848-4F7D85FFCE8C}"/>
              </a:ext>
            </a:extLst>
          </p:cNvPr>
          <p:cNvPicPr>
            <a:picLocks noChangeAspect="1"/>
          </p:cNvPicPr>
          <p:nvPr/>
        </p:nvPicPr>
        <p:blipFill>
          <a:blip r:embed="rId5" cstate="print"/>
          <a:stretch>
            <a:fillRect/>
          </a:stretch>
        </p:blipFill>
        <p:spPr>
          <a:xfrm>
            <a:off x="6561587" y="6093080"/>
            <a:ext cx="916189" cy="637771"/>
          </a:xfrm>
          <a:prstGeom prst="rect">
            <a:avLst/>
          </a:prstGeom>
        </p:spPr>
      </p:pic>
      <p:pic>
        <p:nvPicPr>
          <p:cNvPr id="14" name="Image 13">
            <a:extLst>
              <a:ext uri="{FF2B5EF4-FFF2-40B4-BE49-F238E27FC236}">
                <a16:creationId xmlns:a16="http://schemas.microsoft.com/office/drawing/2014/main" xmlns="" id="{715387D2-D7C8-4736-AF12-DEBBE3EBFB61}"/>
              </a:ext>
            </a:extLst>
          </p:cNvPr>
          <p:cNvPicPr>
            <a:picLocks noChangeAspect="1"/>
          </p:cNvPicPr>
          <p:nvPr/>
        </p:nvPicPr>
        <p:blipFill>
          <a:blip r:embed="rId6" cstate="print"/>
          <a:stretch>
            <a:fillRect/>
          </a:stretch>
        </p:blipFill>
        <p:spPr>
          <a:xfrm>
            <a:off x="7706549" y="6216047"/>
            <a:ext cx="1170131" cy="420516"/>
          </a:xfrm>
          <a:prstGeom prst="rect">
            <a:avLst/>
          </a:prstGeom>
        </p:spPr>
      </p:pic>
      <p:pic>
        <p:nvPicPr>
          <p:cNvPr id="15" name="Image 14">
            <a:extLst>
              <a:ext uri="{FF2B5EF4-FFF2-40B4-BE49-F238E27FC236}">
                <a16:creationId xmlns:a16="http://schemas.microsoft.com/office/drawing/2014/main" xmlns="" id="{41C36ED7-3258-4111-88E1-9B6DBB792A1E}"/>
              </a:ext>
            </a:extLst>
          </p:cNvPr>
          <p:cNvPicPr>
            <a:picLocks noChangeAspect="1"/>
          </p:cNvPicPr>
          <p:nvPr/>
        </p:nvPicPr>
        <p:blipFill>
          <a:blip r:embed="rId7" cstate="print"/>
          <a:stretch>
            <a:fillRect/>
          </a:stretch>
        </p:blipFill>
        <p:spPr>
          <a:xfrm>
            <a:off x="4052566" y="6107419"/>
            <a:ext cx="2279700" cy="631827"/>
          </a:xfrm>
          <a:prstGeom prst="rect">
            <a:avLst/>
          </a:prstGeom>
        </p:spPr>
      </p:pic>
      <p:pic>
        <p:nvPicPr>
          <p:cNvPr id="16" name="Image 15">
            <a:extLst>
              <a:ext uri="{FF2B5EF4-FFF2-40B4-BE49-F238E27FC236}">
                <a16:creationId xmlns:a16="http://schemas.microsoft.com/office/drawing/2014/main" xmlns="" id="{2D56C5A0-28E0-4320-B772-6ACD91E74E80}"/>
              </a:ext>
            </a:extLst>
          </p:cNvPr>
          <p:cNvPicPr>
            <a:picLocks noChangeAspect="1"/>
          </p:cNvPicPr>
          <p:nvPr/>
        </p:nvPicPr>
        <p:blipFill>
          <a:blip r:embed="rId8" cstate="print"/>
          <a:stretch>
            <a:fillRect/>
          </a:stretch>
        </p:blipFill>
        <p:spPr>
          <a:xfrm>
            <a:off x="2124318" y="6073733"/>
            <a:ext cx="1152128" cy="284627"/>
          </a:xfrm>
          <a:prstGeom prst="rect">
            <a:avLst/>
          </a:prstGeom>
        </p:spPr>
      </p:pic>
      <p:pic>
        <p:nvPicPr>
          <p:cNvPr id="3" name="Image 2" descr="Une image contenant dessin&#10;&#10;Description générée automatiquement">
            <a:extLst>
              <a:ext uri="{FF2B5EF4-FFF2-40B4-BE49-F238E27FC236}">
                <a16:creationId xmlns:a16="http://schemas.microsoft.com/office/drawing/2014/main" xmlns="" id="{5CD61C1A-5EF1-48EB-8610-9075790A1F1F}"/>
              </a:ext>
            </a:extLst>
          </p:cNvPr>
          <p:cNvPicPr>
            <a:picLocks noChangeAspect="1"/>
          </p:cNvPicPr>
          <p:nvPr/>
        </p:nvPicPr>
        <p:blipFill rotWithShape="1">
          <a:blip r:embed="rId9" cstate="print">
            <a:extLst>
              <a:ext uri="{28A0092B-C50C-407E-A947-70E740481C1C}">
                <a14:useLocalDpi xmlns:a14="http://schemas.microsoft.com/office/drawing/2010/main" xmlns="" val="0"/>
              </a:ext>
            </a:extLst>
          </a:blip>
          <a:srcRect t="33027" b="18597"/>
          <a:stretch/>
        </p:blipFill>
        <p:spPr>
          <a:xfrm>
            <a:off x="347472" y="1"/>
            <a:ext cx="8529208" cy="2000249"/>
          </a:xfrm>
          <a:prstGeom prst="rect">
            <a:avLst/>
          </a:prstGeom>
        </p:spPr>
      </p:pic>
    </p:spTree>
    <p:extLst>
      <p:ext uri="{BB962C8B-B14F-4D97-AF65-F5344CB8AC3E}">
        <p14:creationId xmlns:p14="http://schemas.microsoft.com/office/powerpoint/2010/main" xmlns="" val="21343199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88058"/>
        </a:solidFill>
        <a:effectLst/>
      </p:bgPr>
    </p:bg>
    <p:spTree>
      <p:nvGrpSpPr>
        <p:cNvPr id="1" name=""/>
        <p:cNvGrpSpPr/>
        <p:nvPr/>
      </p:nvGrpSpPr>
      <p:grpSpPr>
        <a:xfrm>
          <a:off x="0" y="0"/>
          <a:ext cx="0" cy="0"/>
          <a:chOff x="0" y="0"/>
          <a:chExt cx="0" cy="0"/>
        </a:xfrm>
      </p:grpSpPr>
      <p:sp>
        <p:nvSpPr>
          <p:cNvPr id="43" name="Rectangle 7">
            <a:extLst>
              <a:ext uri="{FF2B5EF4-FFF2-40B4-BE49-F238E27FC236}">
                <a16:creationId xmlns:a16="http://schemas.microsoft.com/office/drawing/2014/main" xmlns="" id="{74426AB7-D619-4515-962A-BC83909EC01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988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9">
            <a:extLst>
              <a:ext uri="{FF2B5EF4-FFF2-40B4-BE49-F238E27FC236}">
                <a16:creationId xmlns:a16="http://schemas.microsoft.com/office/drawing/2014/main" xmlns="" id="{DE47DF98-723F-4AAC-ABCF-CACBC438F78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82880" y="256540"/>
            <a:ext cx="877824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45" name="Straight Connector 11">
            <a:extLst>
              <a:ext uri="{FF2B5EF4-FFF2-40B4-BE49-F238E27FC236}">
                <a16:creationId xmlns:a16="http://schemas.microsoft.com/office/drawing/2014/main" xmlns="" id="{EA29FC7C-9308-4FDE-8DCA-405668055B0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171700" y="5768204"/>
            <a:ext cx="4800600" cy="0"/>
          </a:xfrm>
          <a:prstGeom prst="line">
            <a:avLst/>
          </a:prstGeom>
          <a:ln>
            <a:solidFill>
              <a:srgbClr val="988058"/>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xmlns="" id="{38670045-3D84-4664-B5E5-FC193CBDDF48}"/>
              </a:ext>
            </a:extLst>
          </p:cNvPr>
          <p:cNvSpPr>
            <a:spLocks noGrp="1"/>
          </p:cNvSpPr>
          <p:nvPr>
            <p:ph type="title"/>
          </p:nvPr>
        </p:nvSpPr>
        <p:spPr>
          <a:xfrm>
            <a:off x="832485" y="4277356"/>
            <a:ext cx="7475220" cy="1560320"/>
          </a:xfrm>
        </p:spPr>
        <p:txBody>
          <a:bodyPr vert="horz" lIns="91440" tIns="45720" rIns="91440" bIns="45720" rtlCol="0" anchor="b">
            <a:normAutofit/>
          </a:bodyPr>
          <a:lstStyle/>
          <a:p>
            <a:pPr algn="ctr"/>
            <a:r>
              <a:rPr lang="en-US" sz="5000" dirty="0" err="1">
                <a:solidFill>
                  <a:srgbClr val="988058"/>
                </a:solidFill>
              </a:rPr>
              <a:t>Qu’est-ce</a:t>
            </a:r>
            <a:r>
              <a:rPr lang="en-US" sz="5000" dirty="0">
                <a:solidFill>
                  <a:srgbClr val="988058"/>
                </a:solidFill>
              </a:rPr>
              <a:t> que </a:t>
            </a:r>
            <a:r>
              <a:rPr lang="en-US" sz="5000" dirty="0" err="1">
                <a:solidFill>
                  <a:srgbClr val="988058"/>
                </a:solidFill>
              </a:rPr>
              <a:t>l’Église</a:t>
            </a:r>
            <a:r>
              <a:rPr lang="en-US" sz="5000" dirty="0">
                <a:solidFill>
                  <a:srgbClr val="988058"/>
                </a:solidFill>
              </a:rPr>
              <a:t>?</a:t>
            </a:r>
          </a:p>
        </p:txBody>
      </p:sp>
      <p:pic>
        <p:nvPicPr>
          <p:cNvPr id="3" name="Image 2">
            <a:extLst>
              <a:ext uri="{FF2B5EF4-FFF2-40B4-BE49-F238E27FC236}">
                <a16:creationId xmlns:a16="http://schemas.microsoft.com/office/drawing/2014/main" xmlns="" id="{7634EB9F-4AE1-4357-B081-95092DE0A784}"/>
              </a:ext>
            </a:extLst>
          </p:cNvPr>
          <p:cNvPicPr>
            <a:picLocks noChangeAspect="1"/>
          </p:cNvPicPr>
          <p:nvPr/>
        </p:nvPicPr>
        <p:blipFill rotWithShape="1">
          <a:blip r:embed="rId3" cstate="print"/>
          <a:srcRect t="26121" r="2" b="9638"/>
          <a:stretch/>
        </p:blipFill>
        <p:spPr>
          <a:xfrm>
            <a:off x="182880" y="256540"/>
            <a:ext cx="8778240" cy="3764276"/>
          </a:xfrm>
          <a:prstGeom prst="rect">
            <a:avLst/>
          </a:prstGeom>
        </p:spPr>
      </p:pic>
      <p:pic>
        <p:nvPicPr>
          <p:cNvPr id="4" name="Image 3">
            <a:extLst>
              <a:ext uri="{FF2B5EF4-FFF2-40B4-BE49-F238E27FC236}">
                <a16:creationId xmlns:a16="http://schemas.microsoft.com/office/drawing/2014/main" xmlns="" id="{78B58BEF-F2FE-4B10-95C2-CD3CBB6DFAA7}"/>
              </a:ext>
            </a:extLst>
          </p:cNvPr>
          <p:cNvPicPr>
            <a:picLocks noChangeAspect="1"/>
          </p:cNvPicPr>
          <p:nvPr/>
        </p:nvPicPr>
        <p:blipFill>
          <a:blip r:embed="rId4" cstate="print"/>
          <a:stretch>
            <a:fillRect/>
          </a:stretch>
        </p:blipFill>
        <p:spPr>
          <a:xfrm>
            <a:off x="179070" y="2909529"/>
            <a:ext cx="2684900" cy="1839591"/>
          </a:xfrm>
          <a:prstGeom prst="rect">
            <a:avLst/>
          </a:prstGeom>
        </p:spPr>
      </p:pic>
      <p:pic>
        <p:nvPicPr>
          <p:cNvPr id="5" name="Image 4">
            <a:extLst>
              <a:ext uri="{FF2B5EF4-FFF2-40B4-BE49-F238E27FC236}">
                <a16:creationId xmlns:a16="http://schemas.microsoft.com/office/drawing/2014/main" xmlns="" id="{FACF6EC4-3813-4EA9-8F6F-C1070CF71BA3}"/>
              </a:ext>
            </a:extLst>
          </p:cNvPr>
          <p:cNvPicPr>
            <a:picLocks noChangeAspect="1"/>
          </p:cNvPicPr>
          <p:nvPr/>
        </p:nvPicPr>
        <p:blipFill>
          <a:blip r:embed="rId5" cstate="print"/>
          <a:stretch>
            <a:fillRect/>
          </a:stretch>
        </p:blipFill>
        <p:spPr>
          <a:xfrm>
            <a:off x="2730222" y="2913296"/>
            <a:ext cx="6234707" cy="1839591"/>
          </a:xfrm>
          <a:prstGeom prst="rect">
            <a:avLst/>
          </a:prstGeom>
        </p:spPr>
      </p:pic>
    </p:spTree>
    <p:extLst>
      <p:ext uri="{BB962C8B-B14F-4D97-AF65-F5344CB8AC3E}">
        <p14:creationId xmlns:p14="http://schemas.microsoft.com/office/powerpoint/2010/main" xmlns="" val="35891041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88058"/>
        </a:solidFill>
        <a:effectLst/>
      </p:bgPr>
    </p:bg>
    <p:spTree>
      <p:nvGrpSpPr>
        <p:cNvPr id="1" name=""/>
        <p:cNvGrpSpPr/>
        <p:nvPr/>
      </p:nvGrpSpPr>
      <p:grpSpPr>
        <a:xfrm>
          <a:off x="0" y="0"/>
          <a:ext cx="0" cy="0"/>
          <a:chOff x="0" y="0"/>
          <a:chExt cx="0" cy="0"/>
        </a:xfrm>
      </p:grpSpPr>
      <p:sp>
        <p:nvSpPr>
          <p:cNvPr id="43" name="Rectangle 7">
            <a:extLst>
              <a:ext uri="{FF2B5EF4-FFF2-40B4-BE49-F238E27FC236}">
                <a16:creationId xmlns:a16="http://schemas.microsoft.com/office/drawing/2014/main" xmlns="" id="{74426AB7-D619-4515-962A-BC83909EC01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988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9">
            <a:extLst>
              <a:ext uri="{FF2B5EF4-FFF2-40B4-BE49-F238E27FC236}">
                <a16:creationId xmlns:a16="http://schemas.microsoft.com/office/drawing/2014/main" xmlns="" id="{DE47DF98-723F-4AAC-ABCF-CACBC438F78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82880" y="256540"/>
            <a:ext cx="877824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45" name="Straight Connector 11">
            <a:extLst>
              <a:ext uri="{FF2B5EF4-FFF2-40B4-BE49-F238E27FC236}">
                <a16:creationId xmlns:a16="http://schemas.microsoft.com/office/drawing/2014/main" xmlns="" id="{EA29FC7C-9308-4FDE-8DCA-405668055B0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171700" y="5768204"/>
            <a:ext cx="4800600" cy="0"/>
          </a:xfrm>
          <a:prstGeom prst="line">
            <a:avLst/>
          </a:prstGeom>
          <a:ln>
            <a:solidFill>
              <a:srgbClr val="988058"/>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xmlns="" id="{38670045-3D84-4664-B5E5-FC193CBDDF48}"/>
              </a:ext>
            </a:extLst>
          </p:cNvPr>
          <p:cNvSpPr>
            <a:spLocks noGrp="1"/>
          </p:cNvSpPr>
          <p:nvPr>
            <p:ph type="title"/>
          </p:nvPr>
        </p:nvSpPr>
        <p:spPr>
          <a:xfrm>
            <a:off x="832485" y="4554747"/>
            <a:ext cx="7475220" cy="1880559"/>
          </a:xfrm>
        </p:spPr>
        <p:txBody>
          <a:bodyPr vert="horz" lIns="91440" tIns="45720" rIns="91440" bIns="45720" rtlCol="0" anchor="b">
            <a:normAutofit fontScale="90000"/>
          </a:bodyPr>
          <a:lstStyle/>
          <a:p>
            <a:pPr algn="ctr"/>
            <a:r>
              <a:rPr lang="fr-CA" sz="5000" dirty="0">
                <a:solidFill>
                  <a:srgbClr val="988058"/>
                </a:solidFill>
              </a:rPr>
              <a:t>Quelle image correspond         le plus à l’idée que je me fais    de l’Église?</a:t>
            </a:r>
          </a:p>
        </p:txBody>
      </p:sp>
      <p:pic>
        <p:nvPicPr>
          <p:cNvPr id="6" name="Image 5">
            <a:extLst>
              <a:ext uri="{FF2B5EF4-FFF2-40B4-BE49-F238E27FC236}">
                <a16:creationId xmlns:a16="http://schemas.microsoft.com/office/drawing/2014/main" xmlns="" id="{D58E962D-CA3C-4A42-A4F4-2E758AF55335}"/>
              </a:ext>
            </a:extLst>
          </p:cNvPr>
          <p:cNvPicPr>
            <a:picLocks noChangeAspect="1"/>
          </p:cNvPicPr>
          <p:nvPr/>
        </p:nvPicPr>
        <p:blipFill rotWithShape="1">
          <a:blip r:embed="rId3" cstate="print"/>
          <a:srcRect r="10347"/>
          <a:stretch/>
        </p:blipFill>
        <p:spPr>
          <a:xfrm>
            <a:off x="389915" y="503618"/>
            <a:ext cx="2077240" cy="1544651"/>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7" name="Image 6">
            <a:extLst>
              <a:ext uri="{FF2B5EF4-FFF2-40B4-BE49-F238E27FC236}">
                <a16:creationId xmlns:a16="http://schemas.microsoft.com/office/drawing/2014/main" xmlns="" id="{CD6A106E-12CE-4257-ACA9-3A93E94B1FFE}"/>
              </a:ext>
            </a:extLst>
          </p:cNvPr>
          <p:cNvPicPr>
            <a:picLocks noChangeAspect="1"/>
          </p:cNvPicPr>
          <p:nvPr/>
        </p:nvPicPr>
        <p:blipFill>
          <a:blip r:embed="rId4" cstate="print"/>
          <a:stretch>
            <a:fillRect/>
          </a:stretch>
        </p:blipFill>
        <p:spPr>
          <a:xfrm>
            <a:off x="2869957" y="512570"/>
            <a:ext cx="2316977" cy="1544651"/>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8" name="Image 7">
            <a:extLst>
              <a:ext uri="{FF2B5EF4-FFF2-40B4-BE49-F238E27FC236}">
                <a16:creationId xmlns:a16="http://schemas.microsoft.com/office/drawing/2014/main" xmlns="" id="{1D8F0014-FB6E-482B-BCE5-A73B74E4D088}"/>
              </a:ext>
            </a:extLst>
          </p:cNvPr>
          <p:cNvPicPr>
            <a:picLocks noChangeAspect="1"/>
          </p:cNvPicPr>
          <p:nvPr/>
        </p:nvPicPr>
        <p:blipFill>
          <a:blip r:embed="rId5" cstate="print"/>
          <a:stretch>
            <a:fillRect/>
          </a:stretch>
        </p:blipFill>
        <p:spPr>
          <a:xfrm>
            <a:off x="3752762" y="2408705"/>
            <a:ext cx="1435502" cy="2027931"/>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9" name="Image 8">
            <a:extLst>
              <a:ext uri="{FF2B5EF4-FFF2-40B4-BE49-F238E27FC236}">
                <a16:creationId xmlns:a16="http://schemas.microsoft.com/office/drawing/2014/main" xmlns="" id="{95568CB6-CFCC-43CC-85D7-86D9BCC0E367}"/>
              </a:ext>
            </a:extLst>
          </p:cNvPr>
          <p:cNvPicPr>
            <a:picLocks noChangeAspect="1"/>
          </p:cNvPicPr>
          <p:nvPr/>
        </p:nvPicPr>
        <p:blipFill rotWithShape="1">
          <a:blip r:embed="rId6" cstate="print"/>
          <a:srcRect l="37304" t="23267" r="11321" b="29014"/>
          <a:stretch/>
        </p:blipFill>
        <p:spPr>
          <a:xfrm>
            <a:off x="428960" y="2504159"/>
            <a:ext cx="2921000" cy="1814367"/>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0" name="Image 9">
            <a:extLst>
              <a:ext uri="{FF2B5EF4-FFF2-40B4-BE49-F238E27FC236}">
                <a16:creationId xmlns:a16="http://schemas.microsoft.com/office/drawing/2014/main" xmlns="" id="{56F13926-24C5-4C56-9778-DC3267DF1509}"/>
              </a:ext>
            </a:extLst>
          </p:cNvPr>
          <p:cNvPicPr>
            <a:picLocks noChangeAspect="1"/>
          </p:cNvPicPr>
          <p:nvPr/>
        </p:nvPicPr>
        <p:blipFill>
          <a:blip r:embed="rId7" cstate="print"/>
          <a:stretch>
            <a:fillRect/>
          </a:stretch>
        </p:blipFill>
        <p:spPr>
          <a:xfrm>
            <a:off x="5591066" y="498800"/>
            <a:ext cx="3163019" cy="2372264"/>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1" name="Rectangle 10">
            <a:extLst>
              <a:ext uri="{FF2B5EF4-FFF2-40B4-BE49-F238E27FC236}">
                <a16:creationId xmlns:a16="http://schemas.microsoft.com/office/drawing/2014/main" xmlns="" id="{BC5D410B-48A6-4800-8252-0AF57437E76E}"/>
              </a:ext>
            </a:extLst>
          </p:cNvPr>
          <p:cNvSpPr/>
          <p:nvPr/>
        </p:nvSpPr>
        <p:spPr>
          <a:xfrm>
            <a:off x="5500613" y="3179081"/>
            <a:ext cx="3300851" cy="1321852"/>
          </a:xfrm>
          <a:prstGeom prst="rect">
            <a:avLst/>
          </a:prstGeom>
          <a:noFill/>
          <a:ln w="101600" cap="flat" cmpd="sng" algn="ctr">
            <a:solidFill>
              <a:schemeClr val="dk1"/>
            </a:solidFill>
            <a:prstDash val="solid"/>
            <a:miter lim="800000"/>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fr-CA"/>
          </a:p>
        </p:txBody>
      </p:sp>
    </p:spTree>
    <p:extLst>
      <p:ext uri="{BB962C8B-B14F-4D97-AF65-F5344CB8AC3E}">
        <p14:creationId xmlns:p14="http://schemas.microsoft.com/office/powerpoint/2010/main" xmlns="" val="38840472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60000"/>
            <a:lum/>
          </a:blip>
          <a:srcRect/>
          <a:stretch>
            <a:fillRect l="-6000" r="-6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B99C8B45-503C-4009-BEEE-6673B277C4DD}"/>
              </a:ext>
            </a:extLst>
          </p:cNvPr>
          <p:cNvSpPr>
            <a:spLocks noGrp="1"/>
          </p:cNvSpPr>
          <p:nvPr>
            <p:ph type="title"/>
          </p:nvPr>
        </p:nvSpPr>
        <p:spPr>
          <a:xfrm>
            <a:off x="841248" y="365126"/>
            <a:ext cx="7461504" cy="5029834"/>
          </a:xfrm>
        </p:spPr>
        <p:txBody>
          <a:bodyPr>
            <a:normAutofit fontScale="90000"/>
          </a:bodyPr>
          <a:lstStyle/>
          <a:p>
            <a:r>
              <a:rPr lang="fr-FR" sz="2600" b="1" dirty="0">
                <a:latin typeface="Microsoft Sans Serif" panose="020B0604020202020204" pitchFamily="34" charset="0"/>
                <a:ea typeface="Microsoft Sans Serif" panose="020B0604020202020204" pitchFamily="34" charset="0"/>
                <a:cs typeface="Microsoft Sans Serif" panose="020B0604020202020204" pitchFamily="34" charset="0"/>
              </a:rPr>
              <a:t>L’Église est la « maison de Dieu », </a:t>
            </a:r>
            <a:br>
              <a:rPr lang="fr-FR" sz="2600" b="1" dirty="0">
                <a:latin typeface="Microsoft Sans Serif" panose="020B0604020202020204" pitchFamily="34" charset="0"/>
                <a:ea typeface="Microsoft Sans Serif" panose="020B0604020202020204" pitchFamily="34" charset="0"/>
                <a:cs typeface="Microsoft Sans Serif" panose="020B0604020202020204" pitchFamily="34" charset="0"/>
              </a:rPr>
            </a:br>
            <a:r>
              <a:rPr lang="fr-FR" sz="2600" b="1" dirty="0">
                <a:latin typeface="Microsoft Sans Serif" panose="020B0604020202020204" pitchFamily="34" charset="0"/>
                <a:ea typeface="Microsoft Sans Serif" panose="020B0604020202020204" pitchFamily="34" charset="0"/>
                <a:cs typeface="Microsoft Sans Serif" panose="020B0604020202020204" pitchFamily="34" charset="0"/>
              </a:rPr>
              <a:t>le lieu de sa présence, </a:t>
            </a:r>
            <a:br>
              <a:rPr lang="fr-FR" sz="2600" b="1" dirty="0">
                <a:latin typeface="Microsoft Sans Serif" panose="020B0604020202020204" pitchFamily="34" charset="0"/>
                <a:ea typeface="Microsoft Sans Serif" panose="020B0604020202020204" pitchFamily="34" charset="0"/>
                <a:cs typeface="Microsoft Sans Serif" panose="020B0604020202020204" pitchFamily="34" charset="0"/>
              </a:rPr>
            </a:br>
            <a:r>
              <a:rPr lang="fr-FR" sz="2600" b="1" dirty="0">
                <a:latin typeface="Microsoft Sans Serif" panose="020B0604020202020204" pitchFamily="34" charset="0"/>
                <a:ea typeface="Microsoft Sans Serif" panose="020B0604020202020204" pitchFamily="34" charset="0"/>
                <a:cs typeface="Microsoft Sans Serif" panose="020B0604020202020204" pitchFamily="34" charset="0"/>
              </a:rPr>
              <a:t>où nous pouvons trouver et rencontrer le Seigneur; </a:t>
            </a:r>
            <a:br>
              <a:rPr lang="fr-FR" sz="2600" b="1" dirty="0">
                <a:latin typeface="Microsoft Sans Serif" panose="020B0604020202020204" pitchFamily="34" charset="0"/>
                <a:ea typeface="Microsoft Sans Serif" panose="020B0604020202020204" pitchFamily="34" charset="0"/>
                <a:cs typeface="Microsoft Sans Serif" panose="020B0604020202020204" pitchFamily="34" charset="0"/>
              </a:rPr>
            </a:br>
            <a:r>
              <a:rPr lang="fr-FR" sz="2600" b="1" dirty="0">
                <a:latin typeface="Microsoft Sans Serif" panose="020B0604020202020204" pitchFamily="34" charset="0"/>
                <a:ea typeface="Microsoft Sans Serif" panose="020B0604020202020204" pitchFamily="34" charset="0"/>
                <a:cs typeface="Microsoft Sans Serif" panose="020B0604020202020204" pitchFamily="34" charset="0"/>
              </a:rPr>
              <a:t>l’Église est le Temple où habite le Saint-Esprit </a:t>
            </a:r>
            <a:br>
              <a:rPr lang="fr-FR" sz="2600" b="1" dirty="0">
                <a:latin typeface="Microsoft Sans Serif" panose="020B0604020202020204" pitchFamily="34" charset="0"/>
                <a:ea typeface="Microsoft Sans Serif" panose="020B0604020202020204" pitchFamily="34" charset="0"/>
                <a:cs typeface="Microsoft Sans Serif" panose="020B0604020202020204" pitchFamily="34" charset="0"/>
              </a:rPr>
            </a:br>
            <a:r>
              <a:rPr lang="fr-FR" sz="2600" b="1" dirty="0">
                <a:latin typeface="Microsoft Sans Serif" panose="020B0604020202020204" pitchFamily="34" charset="0"/>
                <a:ea typeface="Microsoft Sans Serif" panose="020B0604020202020204" pitchFamily="34" charset="0"/>
                <a:cs typeface="Microsoft Sans Serif" panose="020B0604020202020204" pitchFamily="34" charset="0"/>
              </a:rPr>
              <a:t>qui l’anime, la guide et la soutient. </a:t>
            </a:r>
            <a:br>
              <a:rPr lang="fr-FR" sz="2600" b="1" dirty="0">
                <a:latin typeface="Microsoft Sans Serif" panose="020B0604020202020204" pitchFamily="34" charset="0"/>
                <a:ea typeface="Microsoft Sans Serif" panose="020B0604020202020204" pitchFamily="34" charset="0"/>
                <a:cs typeface="Microsoft Sans Serif" panose="020B0604020202020204" pitchFamily="34" charset="0"/>
              </a:rPr>
            </a:br>
            <a:r>
              <a:rPr lang="fr-FR" sz="2600" b="1" dirty="0">
                <a:latin typeface="Microsoft Sans Serif" panose="020B0604020202020204" pitchFamily="34" charset="0"/>
                <a:ea typeface="Microsoft Sans Serif" panose="020B0604020202020204" pitchFamily="34" charset="0"/>
                <a:cs typeface="Microsoft Sans Serif" panose="020B0604020202020204" pitchFamily="34" charset="0"/>
              </a:rPr>
              <a:t>Si nous nous demandons : </a:t>
            </a:r>
            <a:br>
              <a:rPr lang="fr-FR" sz="2600" b="1" dirty="0">
                <a:latin typeface="Microsoft Sans Serif" panose="020B0604020202020204" pitchFamily="34" charset="0"/>
                <a:ea typeface="Microsoft Sans Serif" panose="020B0604020202020204" pitchFamily="34" charset="0"/>
                <a:cs typeface="Microsoft Sans Serif" panose="020B0604020202020204" pitchFamily="34" charset="0"/>
              </a:rPr>
            </a:br>
            <a:r>
              <a:rPr lang="fr-FR" sz="2600" b="1" dirty="0">
                <a:latin typeface="Microsoft Sans Serif" panose="020B0604020202020204" pitchFamily="34" charset="0"/>
                <a:ea typeface="Microsoft Sans Serif" panose="020B0604020202020204" pitchFamily="34" charset="0"/>
                <a:cs typeface="Microsoft Sans Serif" panose="020B0604020202020204" pitchFamily="34" charset="0"/>
              </a:rPr>
              <a:t>où pouvons-nous rencontrer Dieu ? </a:t>
            </a:r>
            <a:br>
              <a:rPr lang="fr-FR" sz="2600" b="1" dirty="0">
                <a:latin typeface="Microsoft Sans Serif" panose="020B0604020202020204" pitchFamily="34" charset="0"/>
                <a:ea typeface="Microsoft Sans Serif" panose="020B0604020202020204" pitchFamily="34" charset="0"/>
                <a:cs typeface="Microsoft Sans Serif" panose="020B0604020202020204" pitchFamily="34" charset="0"/>
              </a:rPr>
            </a:br>
            <a:r>
              <a:rPr lang="fr-FR" sz="2600" b="1" dirty="0">
                <a:latin typeface="Microsoft Sans Serif" panose="020B0604020202020204" pitchFamily="34" charset="0"/>
                <a:ea typeface="Microsoft Sans Serif" panose="020B0604020202020204" pitchFamily="34" charset="0"/>
                <a:cs typeface="Microsoft Sans Serif" panose="020B0604020202020204" pitchFamily="34" charset="0"/>
              </a:rPr>
              <a:t>Où pouvons-nous entrer </a:t>
            </a:r>
            <a:br>
              <a:rPr lang="fr-FR" sz="2600" b="1" dirty="0">
                <a:latin typeface="Microsoft Sans Serif" panose="020B0604020202020204" pitchFamily="34" charset="0"/>
                <a:ea typeface="Microsoft Sans Serif" panose="020B0604020202020204" pitchFamily="34" charset="0"/>
                <a:cs typeface="Microsoft Sans Serif" panose="020B0604020202020204" pitchFamily="34" charset="0"/>
              </a:rPr>
            </a:br>
            <a:r>
              <a:rPr lang="fr-FR" sz="2600" b="1" dirty="0">
                <a:latin typeface="Microsoft Sans Serif" panose="020B0604020202020204" pitchFamily="34" charset="0"/>
                <a:ea typeface="Microsoft Sans Serif" panose="020B0604020202020204" pitchFamily="34" charset="0"/>
                <a:cs typeface="Microsoft Sans Serif" panose="020B0604020202020204" pitchFamily="34" charset="0"/>
              </a:rPr>
              <a:t>en communion avec Lui à travers le Christ ? </a:t>
            </a:r>
            <a:br>
              <a:rPr lang="fr-FR" sz="2600" b="1" dirty="0">
                <a:latin typeface="Microsoft Sans Serif" panose="020B0604020202020204" pitchFamily="34" charset="0"/>
                <a:ea typeface="Microsoft Sans Serif" panose="020B0604020202020204" pitchFamily="34" charset="0"/>
                <a:cs typeface="Microsoft Sans Serif" panose="020B0604020202020204" pitchFamily="34" charset="0"/>
              </a:rPr>
            </a:br>
            <a:r>
              <a:rPr lang="fr-FR" sz="2600" b="1" dirty="0">
                <a:latin typeface="Microsoft Sans Serif" panose="020B0604020202020204" pitchFamily="34" charset="0"/>
                <a:ea typeface="Microsoft Sans Serif" panose="020B0604020202020204" pitchFamily="34" charset="0"/>
                <a:cs typeface="Microsoft Sans Serif" panose="020B0604020202020204" pitchFamily="34" charset="0"/>
              </a:rPr>
              <a:t>Où pouvons-nous trouver la lumière du Saint-Esprit </a:t>
            </a:r>
            <a:br>
              <a:rPr lang="fr-FR" sz="2600" b="1" dirty="0">
                <a:latin typeface="Microsoft Sans Serif" panose="020B0604020202020204" pitchFamily="34" charset="0"/>
                <a:ea typeface="Microsoft Sans Serif" panose="020B0604020202020204" pitchFamily="34" charset="0"/>
                <a:cs typeface="Microsoft Sans Serif" panose="020B0604020202020204" pitchFamily="34" charset="0"/>
              </a:rPr>
            </a:br>
            <a:r>
              <a:rPr lang="fr-FR" sz="2600" b="1" dirty="0">
                <a:latin typeface="Microsoft Sans Serif" panose="020B0604020202020204" pitchFamily="34" charset="0"/>
                <a:ea typeface="Microsoft Sans Serif" panose="020B0604020202020204" pitchFamily="34" charset="0"/>
                <a:cs typeface="Microsoft Sans Serif" panose="020B0604020202020204" pitchFamily="34" charset="0"/>
              </a:rPr>
              <a:t>qui éclaire notre vie ? </a:t>
            </a:r>
            <a:br>
              <a:rPr lang="fr-FR" sz="2600" b="1" dirty="0">
                <a:latin typeface="Microsoft Sans Serif" panose="020B0604020202020204" pitchFamily="34" charset="0"/>
                <a:ea typeface="Microsoft Sans Serif" panose="020B0604020202020204" pitchFamily="34" charset="0"/>
                <a:cs typeface="Microsoft Sans Serif" panose="020B0604020202020204" pitchFamily="34" charset="0"/>
              </a:rPr>
            </a:br>
            <a:r>
              <a:rPr lang="fr-FR" sz="2600" b="1" dirty="0">
                <a:latin typeface="Microsoft Sans Serif" panose="020B0604020202020204" pitchFamily="34" charset="0"/>
                <a:ea typeface="Microsoft Sans Serif" panose="020B0604020202020204" pitchFamily="34" charset="0"/>
                <a:cs typeface="Microsoft Sans Serif" panose="020B0604020202020204" pitchFamily="34" charset="0"/>
              </a:rPr>
              <a:t>La réponse est: </a:t>
            </a:r>
            <a:br>
              <a:rPr lang="fr-FR" sz="2600" b="1" dirty="0">
                <a:latin typeface="Microsoft Sans Serif" panose="020B0604020202020204" pitchFamily="34" charset="0"/>
                <a:ea typeface="Microsoft Sans Serif" panose="020B0604020202020204" pitchFamily="34" charset="0"/>
                <a:cs typeface="Microsoft Sans Serif" panose="020B0604020202020204" pitchFamily="34" charset="0"/>
              </a:rPr>
            </a:br>
            <a:r>
              <a:rPr lang="fr-FR" sz="2600" b="1" dirty="0">
                <a:latin typeface="Microsoft Sans Serif" panose="020B0604020202020204" pitchFamily="34" charset="0"/>
                <a:ea typeface="Microsoft Sans Serif" panose="020B0604020202020204" pitchFamily="34" charset="0"/>
                <a:cs typeface="Microsoft Sans Serif" panose="020B0604020202020204" pitchFamily="34" charset="0"/>
              </a:rPr>
              <a:t>dans le peuple de Dieu, parmi nous, qui sommes Église. </a:t>
            </a:r>
            <a:br>
              <a:rPr lang="fr-FR" sz="2600" b="1" dirty="0">
                <a:latin typeface="Microsoft Sans Serif" panose="020B0604020202020204" pitchFamily="34" charset="0"/>
                <a:ea typeface="Microsoft Sans Serif" panose="020B0604020202020204" pitchFamily="34" charset="0"/>
                <a:cs typeface="Microsoft Sans Serif" panose="020B0604020202020204" pitchFamily="34" charset="0"/>
              </a:rPr>
            </a:br>
            <a:r>
              <a:rPr lang="fr-FR" sz="2600" b="1" dirty="0">
                <a:latin typeface="Microsoft Sans Serif" panose="020B0604020202020204" pitchFamily="34" charset="0"/>
                <a:ea typeface="Microsoft Sans Serif" panose="020B0604020202020204" pitchFamily="34" charset="0"/>
                <a:cs typeface="Microsoft Sans Serif" panose="020B0604020202020204" pitchFamily="34" charset="0"/>
              </a:rPr>
              <a:t>Là, nous rencontrerons Jésus, le Saint-Esprit et le Père.</a:t>
            </a:r>
            <a:endParaRPr lang="fr-CA" sz="2600" b="1"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4" name="ZoneTexte 3">
            <a:extLst>
              <a:ext uri="{FF2B5EF4-FFF2-40B4-BE49-F238E27FC236}">
                <a16:creationId xmlns:a16="http://schemas.microsoft.com/office/drawing/2014/main" xmlns="" id="{AD28AE96-0721-45DE-99DD-A86F8D9A691B}"/>
              </a:ext>
            </a:extLst>
          </p:cNvPr>
          <p:cNvSpPr txBox="1"/>
          <p:nvPr/>
        </p:nvSpPr>
        <p:spPr>
          <a:xfrm>
            <a:off x="4531995" y="5477211"/>
            <a:ext cx="4236789" cy="1015663"/>
          </a:xfrm>
          <a:prstGeom prst="rect">
            <a:avLst/>
          </a:prstGeom>
          <a:noFill/>
        </p:spPr>
        <p:txBody>
          <a:bodyPr wrap="square" rtlCol="0">
            <a:spAutoFit/>
          </a:bodyPr>
          <a:lstStyle/>
          <a:p>
            <a:pPr algn="ctr"/>
            <a:r>
              <a:rPr lang="fr-CA" sz="2400" i="1" dirty="0">
                <a:latin typeface="Microsoft Sans Serif" panose="020B0604020202020204" pitchFamily="34" charset="0"/>
                <a:ea typeface="Microsoft Sans Serif" panose="020B0604020202020204" pitchFamily="34" charset="0"/>
                <a:cs typeface="Microsoft Sans Serif" panose="020B0604020202020204" pitchFamily="34" charset="0"/>
              </a:rPr>
              <a:t>Pape François</a:t>
            </a:r>
          </a:p>
          <a:p>
            <a:pPr algn="ctr"/>
            <a:r>
              <a:rPr lang="fr-CA" i="1" dirty="0">
                <a:latin typeface="Microsoft Sans Serif" panose="020B0604020202020204" pitchFamily="34" charset="0"/>
                <a:ea typeface="Microsoft Sans Serif" panose="020B0604020202020204" pitchFamily="34" charset="0"/>
                <a:cs typeface="Microsoft Sans Serif" panose="020B0604020202020204" pitchFamily="34" charset="0"/>
              </a:rPr>
              <a:t>Audience générale,</a:t>
            </a:r>
          </a:p>
          <a:p>
            <a:pPr algn="ctr"/>
            <a:r>
              <a:rPr lang="fr-CA" i="1" dirty="0">
                <a:latin typeface="Microsoft Sans Serif" panose="020B0604020202020204" pitchFamily="34" charset="0"/>
                <a:ea typeface="Microsoft Sans Serif" panose="020B0604020202020204" pitchFamily="34" charset="0"/>
                <a:cs typeface="Microsoft Sans Serif" panose="020B0604020202020204" pitchFamily="34" charset="0"/>
              </a:rPr>
              <a:t>Place Saint-Pierre, 26 juin 2013</a:t>
            </a:r>
          </a:p>
        </p:txBody>
      </p:sp>
    </p:spTree>
    <p:extLst>
      <p:ext uri="{BB962C8B-B14F-4D97-AF65-F5344CB8AC3E}">
        <p14:creationId xmlns:p14="http://schemas.microsoft.com/office/powerpoint/2010/main" xmlns="" val="32976264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7E191A2-777C-40A7-93F5-931423123AFC}"/>
              </a:ext>
            </a:extLst>
          </p:cNvPr>
          <p:cNvSpPr>
            <a:spLocks noGrp="1"/>
          </p:cNvSpPr>
          <p:nvPr>
            <p:ph type="title"/>
          </p:nvPr>
        </p:nvSpPr>
        <p:spPr>
          <a:xfrm>
            <a:off x="625948" y="3456196"/>
            <a:ext cx="2713600" cy="3063874"/>
          </a:xfrm>
        </p:spPr>
        <p:txBody>
          <a:bodyPr/>
          <a:lstStyle/>
          <a:p>
            <a:r>
              <a:rPr lang="fr-CA" dirty="0">
                <a:solidFill>
                  <a:schemeClr val="accent4">
                    <a:lumMod val="20000"/>
                    <a:lumOff val="80000"/>
                  </a:schemeClr>
                </a:solidFill>
              </a:rPr>
              <a:t>La naissance de l’Église!</a:t>
            </a:r>
          </a:p>
        </p:txBody>
      </p:sp>
      <p:pic>
        <p:nvPicPr>
          <p:cNvPr id="3" name="Image 2">
            <a:extLst>
              <a:ext uri="{FF2B5EF4-FFF2-40B4-BE49-F238E27FC236}">
                <a16:creationId xmlns:a16="http://schemas.microsoft.com/office/drawing/2014/main" xmlns="" id="{1DAA42FC-004C-4CDC-98B7-A5484CC8C617}"/>
              </a:ext>
            </a:extLst>
          </p:cNvPr>
          <p:cNvPicPr>
            <a:picLocks noChangeAspect="1"/>
          </p:cNvPicPr>
          <p:nvPr/>
        </p:nvPicPr>
        <p:blipFill>
          <a:blip r:embed="rId4" cstate="print"/>
          <a:stretch>
            <a:fillRect/>
          </a:stretch>
        </p:blipFill>
        <p:spPr>
          <a:xfrm>
            <a:off x="625948" y="573404"/>
            <a:ext cx="2494939" cy="2619390"/>
          </a:xfrm>
          <a:prstGeom prst="rect">
            <a:avLst/>
          </a:prstGeom>
          <a:ln w="228600" cap="sq" cmpd="thickThin">
            <a:solidFill>
              <a:srgbClr val="000000"/>
            </a:solidFill>
            <a:prstDash val="solid"/>
            <a:miter lim="800000"/>
          </a:ln>
          <a:effectLst>
            <a:innerShdw blurRad="76200">
              <a:schemeClr val="bg2"/>
            </a:innerShdw>
          </a:effectLst>
        </p:spPr>
      </p:pic>
      <p:pic>
        <p:nvPicPr>
          <p:cNvPr id="4" name="Jesus - 34841">
            <a:hlinkClick r:id="" action="ppaction://media"/>
            <a:extLst>
              <a:ext uri="{FF2B5EF4-FFF2-40B4-BE49-F238E27FC236}">
                <a16:creationId xmlns:a16="http://schemas.microsoft.com/office/drawing/2014/main" xmlns="" id="{005FAC1D-BF94-4A3F-A964-C32FB9BA0B72}"/>
              </a:ext>
            </a:extLst>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3659371" y="439669"/>
            <a:ext cx="5181844" cy="2914787"/>
          </a:xfrm>
          <a:prstGeom prst="rect">
            <a:avLst/>
          </a:prstGeom>
        </p:spPr>
      </p:pic>
      <p:pic>
        <p:nvPicPr>
          <p:cNvPr id="5" name="Image 4">
            <a:extLst>
              <a:ext uri="{FF2B5EF4-FFF2-40B4-BE49-F238E27FC236}">
                <a16:creationId xmlns:a16="http://schemas.microsoft.com/office/drawing/2014/main" xmlns="" id="{8D25203D-73FF-409E-AFFF-FC9B4D1E7A5A}"/>
              </a:ext>
            </a:extLst>
          </p:cNvPr>
          <p:cNvPicPr>
            <a:picLocks noChangeAspect="1"/>
          </p:cNvPicPr>
          <p:nvPr/>
        </p:nvPicPr>
        <p:blipFill>
          <a:blip r:embed="rId7" cstate="print"/>
          <a:stretch>
            <a:fillRect/>
          </a:stretch>
        </p:blipFill>
        <p:spPr>
          <a:xfrm>
            <a:off x="3659371" y="3859076"/>
            <a:ext cx="5181844" cy="2633798"/>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xmlns="" val="596582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06" fill="hold"/>
                                        <p:tgtEl>
                                          <p:spTgt spid="4"/>
                                        </p:tgtEl>
                                      </p:cBhvr>
                                    </p:cmd>
                                  </p:childTnLst>
                                </p:cTn>
                              </p:par>
                              <p:par>
                                <p:cTn id="7" presetID="22" presetClass="entr" presetSubtype="1" fill="hold" nodeType="withEffect">
                                  <p:stCondLst>
                                    <p:cond delay="7000"/>
                                  </p:stCondLst>
                                  <p:childTnLst>
                                    <p:set>
                                      <p:cBhvr>
                                        <p:cTn id="8" dur="1" fill="hold">
                                          <p:stCondLst>
                                            <p:cond delay="0"/>
                                          </p:stCondLst>
                                        </p:cTn>
                                        <p:tgtEl>
                                          <p:spTgt spid="5"/>
                                        </p:tgtEl>
                                        <p:attrNameLst>
                                          <p:attrName>style.visibility</p:attrName>
                                        </p:attrNameLst>
                                      </p:cBhvr>
                                      <p:to>
                                        <p:strVal val="visible"/>
                                      </p:to>
                                    </p:set>
                                    <p:animEffect transition="in" filter="wipe(up)">
                                      <p:cBhvr>
                                        <p:cTn id="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88058"/>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9FEB54DE-4AEF-4C74-9518-B48BE8734B45}"/>
              </a:ext>
            </a:extLst>
          </p:cNvPr>
          <p:cNvSpPr/>
          <p:nvPr/>
        </p:nvSpPr>
        <p:spPr>
          <a:xfrm>
            <a:off x="2145323" y="432065"/>
            <a:ext cx="6612943" cy="1635475"/>
          </a:xfrm>
          <a:prstGeom prst="rect">
            <a:avLst/>
          </a:prstGeom>
          <a:solidFill>
            <a:srgbClr val="286854"/>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CA" dirty="0"/>
          </a:p>
        </p:txBody>
      </p:sp>
      <p:sp>
        <p:nvSpPr>
          <p:cNvPr id="2" name="Titre 1">
            <a:extLst>
              <a:ext uri="{FF2B5EF4-FFF2-40B4-BE49-F238E27FC236}">
                <a16:creationId xmlns:a16="http://schemas.microsoft.com/office/drawing/2014/main" xmlns="" id="{953389FF-0052-4E0F-AC71-185DEA0DA89D}"/>
              </a:ext>
            </a:extLst>
          </p:cNvPr>
          <p:cNvSpPr>
            <a:spLocks noGrp="1"/>
          </p:cNvSpPr>
          <p:nvPr>
            <p:ph type="title"/>
          </p:nvPr>
        </p:nvSpPr>
        <p:spPr>
          <a:xfrm>
            <a:off x="2627784" y="740600"/>
            <a:ext cx="6130481" cy="1143000"/>
          </a:xfrm>
        </p:spPr>
        <p:txBody>
          <a:bodyPr>
            <a:normAutofit fontScale="90000"/>
          </a:bodyPr>
          <a:lstStyle/>
          <a:p>
            <a:pPr algn="r"/>
            <a:r>
              <a:rPr lang="fr-CA" sz="3200" dirty="0">
                <a:solidFill>
                  <a:srgbClr val="FFC000"/>
                </a:solidFill>
              </a:rPr>
              <a:t>Comment et pourquoi </a:t>
            </a:r>
            <a:br>
              <a:rPr lang="fr-CA" sz="3200" dirty="0">
                <a:solidFill>
                  <a:srgbClr val="FFC000"/>
                </a:solidFill>
              </a:rPr>
            </a:br>
            <a:r>
              <a:rPr lang="fr-CA" sz="3200" dirty="0">
                <a:solidFill>
                  <a:srgbClr val="FFC000"/>
                </a:solidFill>
              </a:rPr>
              <a:t>l’Église est née?</a:t>
            </a:r>
            <a:br>
              <a:rPr lang="fr-CA" sz="3200" dirty="0">
                <a:solidFill>
                  <a:srgbClr val="FFC000"/>
                </a:solidFill>
              </a:rPr>
            </a:br>
            <a:r>
              <a:rPr lang="fr-CA" sz="3200" dirty="0">
                <a:solidFill>
                  <a:schemeClr val="bg1"/>
                </a:solidFill>
              </a:rPr>
              <a:t>Pierre témoigne de sa foi </a:t>
            </a:r>
          </a:p>
        </p:txBody>
      </p:sp>
      <p:sp>
        <p:nvSpPr>
          <p:cNvPr id="7" name="Rectangle 6">
            <a:extLst>
              <a:ext uri="{FF2B5EF4-FFF2-40B4-BE49-F238E27FC236}">
                <a16:creationId xmlns:a16="http://schemas.microsoft.com/office/drawing/2014/main" xmlns="" id="{1FA36045-745B-459F-B962-FCCC954F5419}"/>
              </a:ext>
            </a:extLst>
          </p:cNvPr>
          <p:cNvSpPr/>
          <p:nvPr/>
        </p:nvSpPr>
        <p:spPr>
          <a:xfrm>
            <a:off x="368495" y="2376075"/>
            <a:ext cx="5324529" cy="352986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sz="2600" b="1" baseline="30000" dirty="0">
                <a:solidFill>
                  <a:schemeClr val="tx1"/>
                </a:solidFill>
                <a:latin typeface="Avenir Next LT Pro" panose="020B0504020202020204" pitchFamily="34" charset="0"/>
              </a:rPr>
              <a:t>32</a:t>
            </a:r>
            <a:r>
              <a:rPr lang="fr-FR" sz="2600" dirty="0">
                <a:solidFill>
                  <a:schemeClr val="tx1"/>
                </a:solidFill>
                <a:latin typeface="Avenir Next LT Pro" panose="020B0504020202020204" pitchFamily="34" charset="0"/>
              </a:rPr>
              <a:t> Ce Jésus, Dieu l’a ressuscité; nous tous, nous en sommes témoins. </a:t>
            </a:r>
            <a:r>
              <a:rPr lang="fr-FR" sz="2600" b="1" baseline="30000" dirty="0">
                <a:solidFill>
                  <a:schemeClr val="tx1"/>
                </a:solidFill>
                <a:latin typeface="Avenir Next LT Pro" panose="020B0504020202020204" pitchFamily="34" charset="0"/>
              </a:rPr>
              <a:t>33</a:t>
            </a:r>
            <a:r>
              <a:rPr lang="fr-FR" sz="2600" dirty="0">
                <a:solidFill>
                  <a:schemeClr val="tx1"/>
                </a:solidFill>
                <a:latin typeface="Avenir Next LT Pro" panose="020B0504020202020204" pitchFamily="34" charset="0"/>
              </a:rPr>
              <a:t> Élevé par la droite de Dieu, il a reçu du Père l’Esprit Saint qui était promis, et il l’a répandu sur nous, ainsi que vous le voyez et l’entendez. </a:t>
            </a:r>
            <a:r>
              <a:rPr lang="fr-FR" sz="2400" dirty="0">
                <a:solidFill>
                  <a:schemeClr val="tx1"/>
                </a:solidFill>
                <a:latin typeface="Avenir Next LT Pro" panose="020B0504020202020204" pitchFamily="34" charset="0"/>
              </a:rPr>
              <a:t>(</a:t>
            </a:r>
            <a:r>
              <a:rPr lang="fr-FR" sz="2400" dirty="0" err="1">
                <a:solidFill>
                  <a:schemeClr val="tx1"/>
                </a:solidFill>
                <a:latin typeface="Avenir Next LT Pro" panose="020B0504020202020204" pitchFamily="34" charset="0"/>
              </a:rPr>
              <a:t>Ac</a:t>
            </a:r>
            <a:r>
              <a:rPr lang="fr-FR" sz="2400" dirty="0">
                <a:solidFill>
                  <a:schemeClr val="tx1"/>
                </a:solidFill>
                <a:latin typeface="Avenir Next LT Pro" panose="020B0504020202020204" pitchFamily="34" charset="0"/>
              </a:rPr>
              <a:t> 2, 32-33)</a:t>
            </a:r>
            <a:endParaRPr lang="fr-FR" sz="2400" dirty="0">
              <a:solidFill>
                <a:schemeClr val="accent1">
                  <a:lumMod val="75000"/>
                </a:schemeClr>
              </a:solidFill>
              <a:latin typeface="Avenir Next LT Pro" panose="020B0504020202020204" pitchFamily="34" charset="0"/>
            </a:endParaRPr>
          </a:p>
        </p:txBody>
      </p:sp>
      <p:pic>
        <p:nvPicPr>
          <p:cNvPr id="8" name="Image 7">
            <a:extLst>
              <a:ext uri="{FF2B5EF4-FFF2-40B4-BE49-F238E27FC236}">
                <a16:creationId xmlns:a16="http://schemas.microsoft.com/office/drawing/2014/main" xmlns="" id="{702C5381-D0A4-43ED-B7B2-DA30620DAEBA}"/>
              </a:ext>
            </a:extLst>
          </p:cNvPr>
          <p:cNvPicPr>
            <a:picLocks noChangeAspect="1"/>
          </p:cNvPicPr>
          <p:nvPr/>
        </p:nvPicPr>
        <p:blipFill rotWithShape="1">
          <a:blip r:embed="rId3" cstate="print"/>
          <a:srcRect l="13978" t="3686" r="43122"/>
          <a:stretch/>
        </p:blipFill>
        <p:spPr>
          <a:xfrm>
            <a:off x="6071616" y="2376075"/>
            <a:ext cx="2686650" cy="4272375"/>
          </a:xfrm>
          <a:prstGeom prst="rect">
            <a:avLst/>
          </a:prstGeom>
        </p:spPr>
      </p:pic>
      <p:pic>
        <p:nvPicPr>
          <p:cNvPr id="9" name="Image 8">
            <a:extLst>
              <a:ext uri="{FF2B5EF4-FFF2-40B4-BE49-F238E27FC236}">
                <a16:creationId xmlns:a16="http://schemas.microsoft.com/office/drawing/2014/main" xmlns="" id="{F5BF2A84-829E-4EB5-BE19-755C9955ACB3}"/>
              </a:ext>
            </a:extLst>
          </p:cNvPr>
          <p:cNvPicPr>
            <a:picLocks noChangeAspect="1"/>
          </p:cNvPicPr>
          <p:nvPr/>
        </p:nvPicPr>
        <p:blipFill>
          <a:blip r:embed="rId4" cstate="print"/>
          <a:stretch>
            <a:fillRect/>
          </a:stretch>
        </p:blipFill>
        <p:spPr>
          <a:xfrm>
            <a:off x="385735" y="432065"/>
            <a:ext cx="1621677" cy="1646063"/>
          </a:xfrm>
          <a:prstGeom prst="rect">
            <a:avLst/>
          </a:prstGeom>
        </p:spPr>
      </p:pic>
    </p:spTree>
    <p:extLst>
      <p:ext uri="{BB962C8B-B14F-4D97-AF65-F5344CB8AC3E}">
        <p14:creationId xmlns:p14="http://schemas.microsoft.com/office/powerpoint/2010/main" xmlns="" val="2138059277"/>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616</TotalTime>
  <Words>4291</Words>
  <Application>Microsoft Office PowerPoint</Application>
  <PresentationFormat>Affichage à l'écran (4:3)</PresentationFormat>
  <Paragraphs>393</Paragraphs>
  <Slides>45</Slides>
  <Notes>44</Notes>
  <HiddenSlides>0</HiddenSlides>
  <MMClips>1</MMClips>
  <ScaleCrop>false</ScaleCrop>
  <HeadingPairs>
    <vt:vector size="4" baseType="variant">
      <vt:variant>
        <vt:lpstr>Thème</vt:lpstr>
      </vt:variant>
      <vt:variant>
        <vt:i4>1</vt:i4>
      </vt:variant>
      <vt:variant>
        <vt:lpstr>Titres des diapositives</vt:lpstr>
      </vt:variant>
      <vt:variant>
        <vt:i4>45</vt:i4>
      </vt:variant>
    </vt:vector>
  </HeadingPairs>
  <TitlesOfParts>
    <vt:vector size="46" baseType="lpstr">
      <vt:lpstr>Thème Office</vt:lpstr>
      <vt:lpstr>Diapositive 1</vt:lpstr>
      <vt:lpstr>Objectifs de la rencontre</vt:lpstr>
      <vt:lpstr>Prière à l’Esprit   Cher Esprit Saint, Me voici devant toi  pour me laisser modeler, pour me laisser conduire,   pour me laisser aimer.  Accueille l'offrande de tout mon être et fais-moi la grâce de t'aimer chaque jour davantage. Apprends-moi à me laisser faire par toi en toute chose, à ne pas mépriser tes inspirations, à ne pas te résister. Que cette prière faite en ce jour soit le début d'une intimité nouvelle avec toi. Amen</vt:lpstr>
      <vt:lpstr>Diapositive 4</vt:lpstr>
      <vt:lpstr>Qu’est-ce que l’Église?</vt:lpstr>
      <vt:lpstr>Quelle image correspond         le plus à l’idée que je me fais    de l’Église?</vt:lpstr>
      <vt:lpstr>L’Église est la « maison de Dieu »,  le lieu de sa présence,  où nous pouvons trouver et rencontrer le Seigneur;  l’Église est le Temple où habite le Saint-Esprit  qui l’anime, la guide et la soutient.  Si nous nous demandons :  où pouvons-nous rencontrer Dieu ?  Où pouvons-nous entrer  en communion avec Lui à travers le Christ ?  Où pouvons-nous trouver la lumière du Saint-Esprit  qui éclaire notre vie ?  La réponse est:  dans le peuple de Dieu, parmi nous, qui sommes Église.  Là, nous rencontrerons Jésus, le Saint-Esprit et le Père.</vt:lpstr>
      <vt:lpstr>La naissance de l’Église!</vt:lpstr>
      <vt:lpstr>Comment et pourquoi  l’Église est née? Pierre témoigne de sa foi </vt:lpstr>
      <vt:lpstr>Comment et pourquoi  l’Église est née? Pierre témoigne de sa foi </vt:lpstr>
      <vt:lpstr>Comment et pourquoi  l’Église est née? Jésus annonce l’Église à Pierre</vt:lpstr>
      <vt:lpstr>Comment et pourquoi  l’Église est née? L’expérience des premiers chrétiens</vt:lpstr>
      <vt:lpstr>Comment et pourquoi  l’Église est née? L’expérience des premiers chrétiens</vt:lpstr>
      <vt:lpstr>L’Église  </vt:lpstr>
      <vt:lpstr>Diapositive 15</vt:lpstr>
      <vt:lpstr>Église, Vignoble de Dieu</vt:lpstr>
      <vt:lpstr>Comment et pourquoi  l’Église est née? L’expérience d’une communion  avec le Christ</vt:lpstr>
      <vt:lpstr>Comment et pourquoi  l’Église est née? L’expérience d’une communion  avec les autres</vt:lpstr>
      <vt:lpstr>Église, Corps du Christ</vt:lpstr>
      <vt:lpstr>Comment et pourquoi  l’Église est née? L’expérience de l’Esprit saint  qui unit l’Église, corps du Christ.</vt:lpstr>
      <vt:lpstr>Comment et pourquoi l’Église est née? L’expérience de l’Église, corps du Christ.</vt:lpstr>
      <vt:lpstr>Parrain et/ou Marraine? Une porte qui s’ouvre …</vt:lpstr>
      <vt:lpstr>Parrain  et/ou marraine? </vt:lpstr>
      <vt:lpstr>C’est un entraîneur!</vt:lpstr>
      <vt:lpstr>Parrain  et/ou marraine? Un entraîneur dans la foi comme Jésus!</vt:lpstr>
      <vt:lpstr>Critères pour  un parrain et/ou une marraine: </vt:lpstr>
      <vt:lpstr>Organisation humaine de notre Église?</vt:lpstr>
      <vt:lpstr>Personne n’est le plus important dans l’Église, nous sommes tous égaux aux yeux de Dieu. L’un d’entre vous pourrait dire : « Ecoutez, Monsieur le Pape, vous n’êtes pas égal à nous ». Mais si, je suis comme chacun de vous, nous sommes tous égaux, nous sommes frères !   Personne n’est anonyme : nous formons et nous construisons tous l’Église. Cela nous invite également à réfléchir sur le fait que si manque la brique de notre vie chrétienne, il manque quelque chose à la beauté de l’Église. Certains disent : « Moi, je n’ai pas de relation avec l’Église », mais ainsi disparaît la brique d’une vie dans ce beau Temple. Personne ne peut s’en aller, nous devons tous apporter à l’Église notre vie, notre cœur, notre amour, notre pensée, notre travail:  tous ensemble.   </vt:lpstr>
      <vt:lpstr>Diapositive 29</vt:lpstr>
      <vt:lpstr>L’Église est UNE car elle est  corps du Christ.</vt:lpstr>
      <vt:lpstr>L’Église est SAINTE parce qu’elle est le projet de Dieu  qui lui seul est saint.  Plus elle se laisse convertir par la présence de Dieu, plus elle rayonne de la Sainteté de Dieu.</vt:lpstr>
      <vt:lpstr>L’Église est CATHOLIQUE puisque sa mission est universelle, ouverte à tous!</vt:lpstr>
      <vt:lpstr>L’Église est APOSTOLIQUE dans sa fidélité à l’enseignement des apôtres.</vt:lpstr>
      <vt:lpstr>Prière universelle</vt:lpstr>
      <vt:lpstr>Viens Seigneur transformer ton Église!</vt:lpstr>
      <vt:lpstr>Viens Seigneur transformer ton Église!</vt:lpstr>
      <vt:lpstr>Viens Seigneur transformer ton Église!</vt:lpstr>
      <vt:lpstr>Viens Seigneur transformer ton Église!</vt:lpstr>
      <vt:lpstr>Viens Seigneur transformer ton Église!</vt:lpstr>
      <vt:lpstr>Viens Seigneur transformer ton Église!</vt:lpstr>
      <vt:lpstr>Viens Seigneur transformer ton Église!</vt:lpstr>
      <vt:lpstr>Amen!</vt:lpstr>
      <vt:lpstr>Diapositive 43</vt:lpstr>
      <vt:lpstr>Diapositive 44</vt:lpstr>
      <vt:lpstr>Diapositive 45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Lyne Groulx</dc:creator>
  <cp:lastModifiedBy>Suzanne Desrochers</cp:lastModifiedBy>
  <cp:revision>24</cp:revision>
  <dcterms:created xsi:type="dcterms:W3CDTF">2020-08-17T14:55:39Z</dcterms:created>
  <dcterms:modified xsi:type="dcterms:W3CDTF">2020-10-01T15:35:09Z</dcterms:modified>
</cp:coreProperties>
</file>