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Calibri" pitchFamily="34" charset="0"/>
      <p:regular r:id="rId13"/>
      <p:bold r:id="rId14"/>
      <p:italic r:id="rId15"/>
      <p:boldItalic r:id="rId16"/>
    </p:embeddedFont>
    <p:embeddedFont>
      <p:font typeface="Verdana" pitchFamily="34" charset="0"/>
      <p:regular r:id="rId17"/>
      <p:bold r:id="rId18"/>
      <p:italic r:id="rId19"/>
      <p:boldItalic r:id="rId20"/>
    </p:embeddedFont>
    <p:embeddedFont>
      <p:font typeface="Century Gothic"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Dqq9p+TRhaa/CQO4KvZOoduQD3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08" autoAdjust="0"/>
  </p:normalViewPr>
  <p:slideViewPr>
    <p:cSldViewPr snapToGrid="0">
      <p:cViewPr varScale="1">
        <p:scale>
          <a:sx n="60" d="100"/>
          <a:sy n="60" d="100"/>
        </p:scale>
        <p:origin x="-1384"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b="0" dirty="0" smtClean="0">
                <a:solidFill>
                  <a:schemeClr val="lt1"/>
                </a:solidFill>
                <a:latin typeface="Calibri"/>
                <a:ea typeface="Calibri"/>
                <a:cs typeface="Calibri"/>
                <a:sym typeface="Calibri"/>
              </a:rPr>
              <a:t>Ces diapos peuvent être présentées </a:t>
            </a:r>
            <a:r>
              <a:rPr lang="fr-CA" sz="1200" b="0" baseline="0" dirty="0" smtClean="0">
                <a:solidFill>
                  <a:schemeClr val="lt1"/>
                </a:solidFill>
                <a:latin typeface="Calibri"/>
                <a:ea typeface="Calibri"/>
                <a:cs typeface="Calibri"/>
                <a:sym typeface="Calibri"/>
              </a:rPr>
              <a:t>en complément ou à la suite de la rencontre « L’Église ».</a:t>
            </a:r>
            <a:endParaRPr sz="1200" b="0" dirty="0">
              <a:solidFill>
                <a:schemeClr val="lt1"/>
              </a:solidFill>
              <a:latin typeface="Calibri"/>
              <a:ea typeface="Calibri"/>
              <a:cs typeface="Calibri"/>
              <a:sym typeface="Calibri"/>
            </a:endParaRPr>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b="1" dirty="0"/>
              <a:t>Lire ensemble le Credo ou demander à une personne du groupe de le faire.</a:t>
            </a:r>
            <a:endParaRPr dirty="0"/>
          </a:p>
        </p:txBody>
      </p:sp>
      <p:sp>
        <p:nvSpPr>
          <p:cNvPr id="109" name="Google Shape;1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b="1" dirty="0">
                <a:solidFill>
                  <a:schemeClr val="dk1"/>
                </a:solidFill>
                <a:latin typeface="Calibri"/>
                <a:ea typeface="Calibri"/>
                <a:cs typeface="Calibri"/>
                <a:sym typeface="Calibri"/>
              </a:rPr>
              <a:t>Demander: </a:t>
            </a:r>
            <a:r>
              <a:rPr lang="fr-CA" sz="1200" i="1" dirty="0">
                <a:solidFill>
                  <a:schemeClr val="dk1"/>
                </a:solidFill>
                <a:latin typeface="Calibri"/>
                <a:ea typeface="Calibri"/>
                <a:cs typeface="Calibri"/>
                <a:sym typeface="Calibri"/>
              </a:rPr>
              <a:t>Pour vous, que veut dire « la communion des saints » ?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fr-CA" sz="1200" b="1" dirty="0">
                <a:solidFill>
                  <a:schemeClr val="dk1"/>
                </a:solidFill>
                <a:latin typeface="Calibri"/>
                <a:ea typeface="Calibri"/>
                <a:cs typeface="Calibri"/>
                <a:sym typeface="Calibri"/>
              </a:rPr>
              <a:t>(Parole libre.)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fr-CA"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Note pour </a:t>
            </a:r>
            <a:r>
              <a:rPr lang="fr-CA" b="1"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l’animation</a:t>
            </a:r>
            <a:r>
              <a:rPr lang="fr-CA" sz="1200" b="1" baseline="0" dirty="0" smtClean="0">
                <a:solidFill>
                  <a:schemeClr val="dk1"/>
                </a:solidFill>
                <a:latin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a:t>
            </a:r>
            <a:r>
              <a:rPr lang="fr-CA" sz="1200" b="0" baseline="0" dirty="0" smtClean="0">
                <a:solidFill>
                  <a:schemeClr val="dk1"/>
                </a:solidFill>
                <a:latin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t>
            </a:r>
            <a:r>
              <a:rPr lang="fr-CA"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quelques </a:t>
            </a:r>
            <a:r>
              <a:rPr lang="fr-CA"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pistes de réflexion à proposer,</a:t>
            </a:r>
            <a:r>
              <a:rPr lang="fr-CA"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au </a:t>
            </a:r>
            <a:r>
              <a:rPr lang="fr-CA"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besoin):</a:t>
            </a:r>
            <a:endParaRPr lang="fr-CA" dirty="0" smtClean="0"/>
          </a:p>
          <a:p>
            <a:pPr marL="0" lvl="0" indent="0" algn="l" rtl="0">
              <a:spcBef>
                <a:spcPts val="0"/>
              </a:spcBef>
              <a:spcAft>
                <a:spcPts val="0"/>
              </a:spcAft>
              <a:buNone/>
            </a:pPr>
            <a:r>
              <a:rPr lang="fr-CA" sz="1200" i="0" dirty="0" smtClean="0">
                <a:solidFill>
                  <a:schemeClr val="dk1"/>
                </a:solidFill>
                <a:latin typeface="Calibri"/>
                <a:ea typeface="Calibri"/>
                <a:cs typeface="Calibri"/>
                <a:sym typeface="Calibri"/>
              </a:rPr>
              <a:t>La </a:t>
            </a:r>
            <a:r>
              <a:rPr lang="fr-CA" sz="1200" i="0" dirty="0">
                <a:solidFill>
                  <a:schemeClr val="dk1"/>
                </a:solidFill>
                <a:latin typeface="Calibri"/>
                <a:ea typeface="Calibri"/>
                <a:cs typeface="Calibri"/>
                <a:sym typeface="Calibri"/>
              </a:rPr>
              <a:t>communion des saints exprime la solidarité de toute l’Église, celle des morts et celle des vivants, à travers toute l’histoire d’amour entre Dieu et l’humanité. Jésus ressuscité </a:t>
            </a:r>
            <a:r>
              <a:rPr lang="fr-CA" b="1"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est</a:t>
            </a:r>
            <a:r>
              <a:rPr lang="fr-CA" sz="1200" i="0" dirty="0">
                <a:solidFill>
                  <a:schemeClr val="dk1"/>
                </a:solidFill>
                <a:latin typeface="Calibri"/>
                <a:ea typeface="Calibri"/>
                <a:cs typeface="Calibri"/>
                <a:sym typeface="Calibri"/>
              </a:rPr>
              <a:t> le lien entre les deux mondes. Avec lui, nous ne sommes pas solitaires mais solidaires! Une solidarité plus forte que la mort qui permet une rencontre dans le </a:t>
            </a:r>
            <a:r>
              <a:rPr lang="fr-CA" sz="1200" i="0" dirty="0" err="1">
                <a:solidFill>
                  <a:schemeClr val="dk1"/>
                </a:solidFill>
                <a:latin typeface="Calibri"/>
                <a:ea typeface="Calibri"/>
                <a:cs typeface="Calibri"/>
                <a:sym typeface="Calibri"/>
              </a:rPr>
              <a:t>c</a:t>
            </a:r>
            <a:r>
              <a:rPr lang="fr-CA" i="0" dirty="0" err="1"/>
              <a:t>oe</a:t>
            </a:r>
            <a:r>
              <a:rPr lang="fr-CA" sz="1200" i="0" dirty="0" err="1">
                <a:solidFill>
                  <a:schemeClr val="dk1"/>
                </a:solidFill>
                <a:latin typeface="Calibri"/>
                <a:ea typeface="Calibri"/>
                <a:cs typeface="Calibri"/>
                <a:sym typeface="Calibri"/>
              </a:rPr>
              <a:t>ur</a:t>
            </a:r>
            <a:r>
              <a:rPr lang="fr-CA" sz="1200" i="0" dirty="0">
                <a:solidFill>
                  <a:schemeClr val="dk1"/>
                </a:solidFill>
                <a:latin typeface="Calibri"/>
                <a:ea typeface="Calibri"/>
                <a:cs typeface="Calibri"/>
                <a:sym typeface="Calibri"/>
              </a:rPr>
              <a:t> de Dieu</a:t>
            </a:r>
            <a:r>
              <a:rPr lang="fr-CA" sz="1200" i="0" dirty="0">
                <a:solidFill>
                  <a:srgbClr val="000000"/>
                </a:solidFill>
                <a:latin typeface="Calibri"/>
                <a:ea typeface="Calibri"/>
                <a:cs typeface="Calibri"/>
                <a:sym typeface="Calibri"/>
              </a:rPr>
              <a:t> </a:t>
            </a:r>
            <a:r>
              <a:rPr lang="fr-CA" sz="1200" i="0" dirty="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par </a:t>
            </a:r>
            <a:r>
              <a:rPr lang="fr-CA" i="0" dirty="0">
                <a:solidFill>
                  <a:srgbClr val="000000"/>
                </a:solidFill>
              </a:rPr>
              <a:t>Jésus </a:t>
            </a:r>
            <a:r>
              <a:rPr lang="fr-CA" sz="1200" i="0" dirty="0">
                <a:solidFill>
                  <a:schemeClr val="dk1"/>
                </a:solidFill>
                <a:latin typeface="Calibri"/>
                <a:ea typeface="Calibri"/>
                <a:cs typeface="Calibri"/>
                <a:sym typeface="Calibri"/>
              </a:rPr>
              <a:t>Christ au-delà du vide de la mort.</a:t>
            </a:r>
            <a:r>
              <a:rPr lang="fr-CA" i="0" dirty="0"/>
              <a:t> </a:t>
            </a:r>
            <a:r>
              <a:rPr lang="fr-CA" sz="1200" i="0" dirty="0">
                <a:solidFill>
                  <a:schemeClr val="dk1"/>
                </a:solidFill>
                <a:latin typeface="Calibri"/>
                <a:ea typeface="Calibri"/>
                <a:cs typeface="Calibri"/>
                <a:sym typeface="Calibri"/>
              </a:rPr>
              <a:t>Il nous est possible de demander l’aide de Dieu par l’entremise des saints et des saintes. Ceux et celles qui sont partis vivre avec le Christ sont près de nous par cette proximité commune avec le Christ, cette commune union!</a:t>
            </a:r>
            <a:r>
              <a:rPr lang="fr-CA" i="0" dirty="0"/>
              <a:t> </a:t>
            </a:r>
            <a:r>
              <a:rPr lang="fr-CA" sz="1200" i="0" dirty="0">
                <a:solidFill>
                  <a:schemeClr val="dk1"/>
                </a:solidFill>
                <a:latin typeface="Calibri"/>
                <a:ea typeface="Calibri"/>
                <a:cs typeface="Calibri"/>
                <a:sym typeface="Calibri"/>
              </a:rPr>
              <a:t>Dans l’Eucharistie, la communauté </a:t>
            </a:r>
            <a:r>
              <a:rPr lang="fr-CA" sz="1200" i="0" dirty="0" err="1">
                <a:solidFill>
                  <a:schemeClr val="dk1"/>
                </a:solidFill>
                <a:latin typeface="Calibri"/>
                <a:ea typeface="Calibri"/>
                <a:cs typeface="Calibri"/>
                <a:sym typeface="Calibri"/>
              </a:rPr>
              <a:t>célébrante</a:t>
            </a:r>
            <a:r>
              <a:rPr lang="fr-CA" sz="1200" i="0" dirty="0">
                <a:solidFill>
                  <a:schemeClr val="dk1"/>
                </a:solidFill>
                <a:latin typeface="Calibri"/>
                <a:ea typeface="Calibri"/>
                <a:cs typeface="Calibri"/>
                <a:sym typeface="Calibri"/>
              </a:rPr>
              <a:t> s’unit avec la communauté des saints et des saintes.</a:t>
            </a:r>
            <a:endParaRPr i="0" dirty="0"/>
          </a:p>
          <a:p>
            <a:pPr marL="0" lvl="0" indent="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p:txBody>
      </p:sp>
      <p:sp>
        <p:nvSpPr>
          <p:cNvPr id="116" name="Google Shape;1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b="1" dirty="0">
                <a:solidFill>
                  <a:schemeClr val="dk1"/>
                </a:solidFill>
                <a:latin typeface="Calibri"/>
                <a:ea typeface="Calibri"/>
                <a:cs typeface="Calibri"/>
                <a:sym typeface="Calibri"/>
              </a:rPr>
              <a:t>Lire l’extrait de la prière eucharistique II.</a:t>
            </a:r>
            <a:endParaRPr dirty="0"/>
          </a:p>
          <a:p>
            <a:pPr marL="0" marR="0" lvl="0" indent="0" algn="l" rtl="0">
              <a:lnSpc>
                <a:spcPct val="100000"/>
              </a:lnSpc>
              <a:spcBef>
                <a:spcPts val="0"/>
              </a:spcBef>
              <a:spcAft>
                <a:spcPts val="0"/>
              </a:spcAft>
              <a:buClr>
                <a:schemeClr val="dk1"/>
              </a:buClr>
              <a:buSzPts val="1200"/>
              <a:buFont typeface="Calibri"/>
              <a:buNone/>
            </a:pPr>
            <a:r>
              <a:rPr lang="fr-CA" sz="1200" b="1" dirty="0">
                <a:solidFill>
                  <a:schemeClr val="dk1"/>
                </a:solidFill>
                <a:latin typeface="Calibri"/>
                <a:ea typeface="Calibri"/>
                <a:cs typeface="Calibri"/>
                <a:sym typeface="Calibri"/>
              </a:rPr>
              <a:t>Demander: </a:t>
            </a:r>
            <a:r>
              <a:rPr lang="fr-CA" sz="1200" i="1" dirty="0">
                <a:solidFill>
                  <a:schemeClr val="dk1"/>
                </a:solidFill>
                <a:latin typeface="Calibri"/>
                <a:ea typeface="Calibri"/>
                <a:cs typeface="Calibri"/>
                <a:sym typeface="Calibri"/>
              </a:rPr>
              <a:t>Comment voyez-vous </a:t>
            </a:r>
            <a:r>
              <a:rPr lang="fr-CA" sz="1200" i="1">
                <a:solidFill>
                  <a:schemeClr val="dk1"/>
                </a:solidFill>
                <a:latin typeface="Calibri"/>
                <a:ea typeface="Calibri"/>
                <a:cs typeface="Calibri"/>
                <a:sym typeface="Calibri"/>
              </a:rPr>
              <a:t>la </a:t>
            </a:r>
            <a:r>
              <a:rPr lang="fr-CA" sz="1200" i="1" smtClean="0">
                <a:solidFill>
                  <a:schemeClr val="dk1"/>
                </a:solidFill>
                <a:latin typeface="Calibri"/>
                <a:ea typeface="Calibri"/>
                <a:cs typeface="Calibri"/>
                <a:sym typeface="Calibri"/>
              </a:rPr>
              <a:t>communion</a:t>
            </a:r>
            <a:r>
              <a:rPr lang="fr-CA" sz="1200" i="1" baseline="0" smtClean="0">
                <a:solidFill>
                  <a:schemeClr val="dk1"/>
                </a:solidFill>
                <a:latin typeface="Calibri"/>
                <a:ea typeface="Calibri"/>
                <a:cs typeface="Calibri"/>
                <a:sym typeface="Calibri"/>
              </a:rPr>
              <a:t> </a:t>
            </a:r>
            <a:r>
              <a:rPr lang="fr-CA" sz="1200" i="1" smtClean="0">
                <a:solidFill>
                  <a:schemeClr val="dk1"/>
                </a:solidFill>
                <a:latin typeface="Calibri"/>
                <a:ea typeface="Calibri"/>
                <a:cs typeface="Calibri"/>
                <a:sym typeface="Calibri"/>
              </a:rPr>
              <a:t>des </a:t>
            </a:r>
            <a:r>
              <a:rPr lang="fr-CA" sz="1200" i="1" dirty="0" smtClean="0">
                <a:solidFill>
                  <a:schemeClr val="dk1"/>
                </a:solidFill>
                <a:latin typeface="Calibri"/>
                <a:ea typeface="Calibri"/>
                <a:cs typeface="Calibri"/>
                <a:sym typeface="Calibri"/>
              </a:rPr>
              <a:t>saints </a:t>
            </a:r>
            <a:r>
              <a:rPr lang="fr-CA" sz="1200" i="1" dirty="0">
                <a:solidFill>
                  <a:schemeClr val="dk1"/>
                </a:solidFill>
                <a:latin typeface="Calibri"/>
                <a:ea typeface="Calibri"/>
                <a:cs typeface="Calibri"/>
                <a:sym typeface="Calibri"/>
              </a:rPr>
              <a:t>à l’œuvre dans cet extrait?</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fr-CA" sz="1200" b="1" dirty="0">
                <a:solidFill>
                  <a:schemeClr val="dk1"/>
                </a:solidFill>
                <a:latin typeface="Calibri"/>
                <a:ea typeface="Calibri"/>
                <a:cs typeface="Calibri"/>
                <a:sym typeface="Calibri"/>
              </a:rPr>
              <a:t>(Parole libre.)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b="1" dirty="0">
                <a:solidFill>
                  <a:schemeClr val="dk1"/>
                </a:solidFill>
                <a:latin typeface="Calibri"/>
                <a:ea typeface="Calibri"/>
                <a:cs typeface="Calibri"/>
                <a:sym typeface="Calibri"/>
              </a:rPr>
              <a:t>Demander: </a:t>
            </a:r>
            <a:r>
              <a:rPr lang="fr-CA" sz="1200" i="1" dirty="0">
                <a:solidFill>
                  <a:schemeClr val="dk1"/>
                </a:solidFill>
                <a:latin typeface="Calibri"/>
                <a:ea typeface="Calibri"/>
                <a:cs typeface="Calibri"/>
                <a:sym typeface="Calibri"/>
              </a:rPr>
              <a:t>Pour vous, que veut dire « la </a:t>
            </a:r>
            <a:r>
              <a:rPr lang="fr-CA" sz="1200" i="1" dirty="0" smtClean="0">
                <a:solidFill>
                  <a:schemeClr val="dk1"/>
                </a:solidFill>
                <a:latin typeface="Calibri"/>
                <a:ea typeface="Calibri"/>
                <a:cs typeface="Calibri"/>
                <a:sym typeface="Calibri"/>
              </a:rPr>
              <a:t>rémission des péchés</a:t>
            </a:r>
            <a:r>
              <a:rPr lang="fr-CA" sz="1200" i="1" dirty="0">
                <a:solidFill>
                  <a:schemeClr val="dk1"/>
                </a:solidFill>
                <a:latin typeface="Calibri"/>
                <a:ea typeface="Calibri"/>
                <a:cs typeface="Calibri"/>
                <a:sym typeface="Calibri"/>
              </a:rPr>
              <a:t> » ?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fr-CA" sz="1200" b="1" dirty="0">
                <a:solidFill>
                  <a:schemeClr val="dk1"/>
                </a:solidFill>
                <a:latin typeface="Calibri"/>
                <a:ea typeface="Calibri"/>
                <a:cs typeface="Calibri"/>
                <a:sym typeface="Calibri"/>
              </a:rPr>
              <a:t>(Parole libre.)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b="1" dirty="0"/>
          </a:p>
          <a:p>
            <a:pPr marL="0" lvl="0" indent="0" algn="l" rtl="0">
              <a:spcBef>
                <a:spcPts val="0"/>
              </a:spcBef>
              <a:spcAft>
                <a:spcPts val="0"/>
              </a:spcAft>
              <a:buNone/>
            </a:pPr>
            <a:r>
              <a:rPr lang="fr-CA" sz="1200" b="1" i="0" u="none" strike="noStrike" cap="none" dirty="0" smtClean="0">
                <a:solidFill>
                  <a:schemeClr val="dk1"/>
                </a:solidFill>
                <a:latin typeface="Calibri"/>
                <a:ea typeface="Calibri"/>
                <a:cs typeface="Calibri"/>
                <a:sym typeface="Calibri"/>
              </a:rPr>
              <a:t>Note pour l’animation </a:t>
            </a:r>
            <a:r>
              <a:rPr lang="fr-CA" sz="1200" b="0" i="0" u="none" strike="noStrike" cap="none" dirty="0" smtClean="0">
                <a:solidFill>
                  <a:schemeClr val="dk1"/>
                </a:solidFill>
                <a:latin typeface="Calibri"/>
                <a:ea typeface="Calibri"/>
                <a:cs typeface="Calibri"/>
                <a:sym typeface="Calibri"/>
              </a:rPr>
              <a:t>(quelques pistes de réflexion à proposer, au besoin) :</a:t>
            </a:r>
            <a:endParaRPr lang="fr-CA" dirty="0" smtClean="0"/>
          </a:p>
          <a:p>
            <a:pPr marL="0" lvl="0" indent="0" algn="l" rtl="0">
              <a:spcBef>
                <a:spcPts val="0"/>
              </a:spcBef>
              <a:spcAft>
                <a:spcPts val="0"/>
              </a:spcAft>
              <a:buNone/>
            </a:pPr>
            <a:r>
              <a:rPr lang="fr-CA" sz="1200" i="0" dirty="0" smtClean="0">
                <a:solidFill>
                  <a:schemeClr val="dk1"/>
                </a:solidFill>
                <a:latin typeface="Calibri"/>
                <a:ea typeface="Calibri"/>
                <a:cs typeface="Calibri"/>
                <a:sym typeface="Calibri"/>
              </a:rPr>
              <a:t>Dieu </a:t>
            </a:r>
            <a:r>
              <a:rPr lang="fr-CA" sz="1200" i="0" dirty="0">
                <a:solidFill>
                  <a:schemeClr val="dk1"/>
                </a:solidFill>
                <a:latin typeface="Calibri"/>
                <a:ea typeface="Calibri"/>
                <a:cs typeface="Calibri"/>
                <a:sym typeface="Calibri"/>
              </a:rPr>
              <a:t>est un Père qui nous aime au-delà de tout amour humain. Source </a:t>
            </a:r>
            <a:r>
              <a:rPr lang="fr-CA" sz="1200" i="0" dirty="0" smtClean="0">
                <a:solidFill>
                  <a:schemeClr val="dk1"/>
                </a:solidFill>
                <a:latin typeface="Calibri"/>
                <a:ea typeface="Calibri"/>
                <a:cs typeface="Calibri"/>
                <a:sym typeface="Calibri"/>
              </a:rPr>
              <a:t>infinie </a:t>
            </a:r>
            <a:r>
              <a:rPr lang="fr-CA" sz="1200" i="0" dirty="0">
                <a:solidFill>
                  <a:schemeClr val="dk1"/>
                </a:solidFill>
                <a:latin typeface="Calibri"/>
                <a:ea typeface="Calibri"/>
                <a:cs typeface="Calibri"/>
                <a:sym typeface="Calibri"/>
              </a:rPr>
              <a:t>d’amour, Il nous recrée par son pardon, nous relève, renouvelle notre état de </a:t>
            </a:r>
            <a:r>
              <a:rPr lang="fr-CA" sz="1200" i="0" dirty="0" err="1">
                <a:solidFill>
                  <a:schemeClr val="dk1"/>
                </a:solidFill>
                <a:latin typeface="Calibri"/>
                <a:ea typeface="Calibri"/>
                <a:cs typeface="Calibri"/>
                <a:sym typeface="Calibri"/>
              </a:rPr>
              <a:t>baptisé.e</a:t>
            </a:r>
            <a:r>
              <a:rPr lang="fr-CA" sz="1200" i="0" dirty="0">
                <a:solidFill>
                  <a:schemeClr val="dk1"/>
                </a:solidFill>
                <a:latin typeface="Calibri"/>
                <a:ea typeface="Calibri"/>
                <a:cs typeface="Calibri"/>
                <a:sym typeface="Calibri"/>
              </a:rPr>
              <a:t> </a:t>
            </a:r>
            <a:r>
              <a:rPr lang="fr-CA" sz="1200" i="0" dirty="0" err="1">
                <a:solidFill>
                  <a:schemeClr val="dk1"/>
                </a:solidFill>
                <a:latin typeface="Calibri"/>
                <a:ea typeface="Calibri"/>
                <a:cs typeface="Calibri"/>
                <a:sym typeface="Calibri"/>
              </a:rPr>
              <a:t>engagé.e</a:t>
            </a:r>
            <a:r>
              <a:rPr lang="fr-CA" sz="1200" i="0" dirty="0">
                <a:solidFill>
                  <a:schemeClr val="dk1"/>
                </a:solidFill>
                <a:latin typeface="Calibri"/>
                <a:ea typeface="Calibri"/>
                <a:cs typeface="Calibri"/>
                <a:sym typeface="Calibri"/>
              </a:rPr>
              <a:t> à sa suite.</a:t>
            </a:r>
            <a:r>
              <a:rPr lang="fr-CA" i="0" dirty="0"/>
              <a:t> </a:t>
            </a:r>
            <a:r>
              <a:rPr lang="fr-CA" sz="1200" i="0" dirty="0">
                <a:solidFill>
                  <a:schemeClr val="dk1"/>
                </a:solidFill>
                <a:latin typeface="Calibri"/>
                <a:ea typeface="Calibri"/>
                <a:cs typeface="Calibri"/>
                <a:sym typeface="Calibri"/>
              </a:rPr>
              <a:t>Il nous « remet notre dette » comme dans le texte biblique q</a:t>
            </a:r>
            <a:r>
              <a:rPr lang="fr-CA" sz="1200" i="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ui </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inspire la prière</a:t>
            </a:r>
            <a:r>
              <a:rPr lang="fr-CA" sz="1200" i="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du Notre Père</a:t>
            </a:r>
            <a:r>
              <a:rPr lang="fr-CA" sz="1200" i="0" dirty="0">
                <a:solidFill>
                  <a:schemeClr val="dk1"/>
                </a:solidFill>
                <a:latin typeface="Calibri"/>
                <a:ea typeface="Calibri"/>
                <a:cs typeface="Calibri"/>
                <a:sym typeface="Calibri"/>
              </a:rPr>
              <a:t>: « Remets-nous nos dettes, comme nous-mêmes nous remettons leurs dettes à nos débiteurs » (</a:t>
            </a:r>
            <a:r>
              <a:rPr lang="fr-CA" sz="1200" i="1" dirty="0">
                <a:solidFill>
                  <a:schemeClr val="dk1"/>
                </a:solidFill>
                <a:latin typeface="Calibri"/>
                <a:ea typeface="Calibri"/>
                <a:cs typeface="Calibri"/>
                <a:sym typeface="Calibri"/>
              </a:rPr>
              <a:t>Mt</a:t>
            </a:r>
            <a:r>
              <a:rPr lang="fr-CA" sz="1200" i="0" dirty="0">
                <a:solidFill>
                  <a:schemeClr val="dk1"/>
                </a:solidFill>
                <a:latin typeface="Calibri"/>
                <a:ea typeface="Calibri"/>
                <a:cs typeface="Calibri"/>
                <a:sym typeface="Calibri"/>
              </a:rPr>
              <a:t> 6,12). Nous croyons donc à cette remise de dette, cette rémission des péchés, au pardon de Dieu.</a:t>
            </a:r>
            <a:endParaRPr i="0"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b="1" dirty="0">
                <a:solidFill>
                  <a:schemeClr val="dk1"/>
                </a:solidFill>
                <a:latin typeface="Calibri"/>
                <a:ea typeface="Calibri"/>
                <a:cs typeface="Calibri"/>
                <a:sym typeface="Calibri"/>
              </a:rPr>
              <a:t>Demander: </a:t>
            </a:r>
            <a:r>
              <a:rPr lang="fr-CA" sz="1200" i="1" dirty="0">
                <a:solidFill>
                  <a:schemeClr val="dk1"/>
                </a:solidFill>
                <a:latin typeface="Calibri"/>
                <a:ea typeface="Calibri"/>
                <a:cs typeface="Calibri"/>
                <a:sym typeface="Calibri"/>
              </a:rPr>
              <a:t>Pour vous, que veut dire « la résurrection</a:t>
            </a:r>
            <a:r>
              <a:rPr lang="fr-CA" i="1" dirty="0"/>
              <a:t> » ?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fr-CA" sz="1200" b="1" dirty="0">
                <a:solidFill>
                  <a:schemeClr val="dk1"/>
                </a:solidFill>
                <a:latin typeface="Calibri"/>
                <a:ea typeface="Calibri"/>
                <a:cs typeface="Calibri"/>
                <a:sym typeface="Calibri"/>
              </a:rPr>
              <a:t>(Parole libre.)</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r>
              <a:rPr lang="fr-CA" b="1" dirty="0"/>
              <a:t>Poursuivre: </a:t>
            </a:r>
            <a:r>
              <a:rPr lang="fr-CA" i="1" dirty="0"/>
              <a:t>Est-ce la même chose lorsque nous utilisons l’expression « la résurrection de la chair » ? </a:t>
            </a:r>
            <a:endParaRPr i="1" dirty="0"/>
          </a:p>
          <a:p>
            <a:pPr marL="0" lvl="0" indent="0" algn="l" rtl="0">
              <a:spcBef>
                <a:spcPts val="0"/>
              </a:spcBef>
              <a:spcAft>
                <a:spcPts val="0"/>
              </a:spcAft>
              <a:buNone/>
            </a:pPr>
            <a:r>
              <a:rPr lang="fr-CA" b="1" dirty="0"/>
              <a:t>(Parole libre.)</a:t>
            </a:r>
            <a:endParaRPr b="1" dirty="0"/>
          </a:p>
          <a:p>
            <a:pPr marL="0" lvl="0" indent="0" algn="l" rtl="0">
              <a:spcBef>
                <a:spcPts val="0"/>
              </a:spcBef>
              <a:spcAft>
                <a:spcPts val="0"/>
              </a:spcAft>
              <a:buNone/>
            </a:pPr>
            <a:r>
              <a:rPr lang="fr-CA" b="1" dirty="0"/>
              <a:t>Lire la phrase biblique et demander : </a:t>
            </a:r>
            <a:r>
              <a:rPr lang="fr-CA" i="1" dirty="0"/>
              <a:t>Et nous, y croyons-nous?</a:t>
            </a:r>
            <a:endParaRPr i="1" dirty="0"/>
          </a:p>
          <a:p>
            <a:pPr marL="0" lvl="0" indent="0" algn="l" rtl="0">
              <a:spcBef>
                <a:spcPts val="0"/>
              </a:spcBef>
              <a:spcAft>
                <a:spcPts val="0"/>
              </a:spcAft>
              <a:buClr>
                <a:schemeClr val="dk1"/>
              </a:buClr>
              <a:buFont typeface="Arial"/>
              <a:buNone/>
            </a:pPr>
            <a:r>
              <a:rPr lang="fr-CA" b="1" dirty="0"/>
              <a:t>(Parole libre.)</a:t>
            </a:r>
            <a:endParaRPr i="1" dirty="0"/>
          </a:p>
          <a:p>
            <a:pPr marL="0" lvl="0" indent="0" algn="l" rtl="0">
              <a:spcBef>
                <a:spcPts val="0"/>
              </a:spcBef>
              <a:spcAft>
                <a:spcPts val="0"/>
              </a:spcAft>
              <a:buNone/>
            </a:pPr>
            <a:endParaRPr b="1" dirty="0"/>
          </a:p>
          <a:p>
            <a:pPr marL="0" lvl="0" indent="0" algn="l" rtl="0">
              <a:spcBef>
                <a:spcPts val="0"/>
              </a:spcBef>
              <a:spcAft>
                <a:spcPts val="0"/>
              </a:spcAft>
              <a:buNone/>
            </a:pPr>
            <a:r>
              <a:rPr lang="fr-CA" sz="1200" b="1" i="0" u="none" strike="noStrike" cap="none" dirty="0" smtClean="0">
                <a:solidFill>
                  <a:schemeClr val="dk1"/>
                </a:solidFill>
                <a:latin typeface="Calibri"/>
                <a:ea typeface="Calibri"/>
                <a:cs typeface="Calibri"/>
                <a:sym typeface="Calibri"/>
              </a:rPr>
              <a:t>Note pour l’animation </a:t>
            </a:r>
            <a:r>
              <a:rPr lang="fr-CA" sz="1200" b="0" i="0" u="none" strike="noStrike" cap="none" dirty="0" smtClean="0">
                <a:solidFill>
                  <a:schemeClr val="dk1"/>
                </a:solidFill>
                <a:latin typeface="Calibri"/>
                <a:ea typeface="Calibri"/>
                <a:cs typeface="Calibri"/>
                <a:sym typeface="Calibri"/>
              </a:rPr>
              <a:t>(quelques pistes de réflexion à proposer, au besoin) :</a:t>
            </a:r>
          </a:p>
          <a:p>
            <a:pPr marL="0" lvl="0" indent="0" algn="l" rtl="0">
              <a:spcBef>
                <a:spcPts val="0"/>
              </a:spcBef>
              <a:spcAft>
                <a:spcPts val="0"/>
              </a:spcAft>
              <a:buNone/>
            </a:pPr>
            <a:r>
              <a:rPr lang="fr-CA" sz="1200" i="0" dirty="0" smtClean="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La </a:t>
            </a:r>
            <a:r>
              <a:rPr lang="fr-CA" sz="1200" i="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fin du Credo nous parle de la mort, une mort qui s</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’ouvre sur la Vie. </a:t>
            </a:r>
            <a:r>
              <a:rPr lang="fr-CA" sz="1200" i="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Nous, les chrétiens et les chrétiennes, nous sommes dans l’espérance de la résurrection</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a:t>
            </a:r>
            <a:r>
              <a:rPr lang="fr-CA" sz="1200" i="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Une résurrectio</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n pleinement réalisée au-delà du passage de la mort avec le Christ (par Lui, avec Lui et en Lui) puisqu’il a accepté de mourir avec nous et de nous ouvrir le chemin: </a:t>
            </a:r>
            <a:r>
              <a:rPr lang="fr-CA" i="0"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Moi</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je suis le Chemin, la Vérité et la Vie; personne ne va vers le Père sans passer par </a:t>
            </a:r>
            <a:r>
              <a:rPr lang="fr-CA" i="0"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moi » </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t>
            </a:r>
            <a:r>
              <a:rPr lang="fr-CA" i="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Jn</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14,6). Nous croyons en une espérance dans la résurrection qui nous appelle dès aujourd’hui à une vie pleine et entière, une invitation à traverser nos petites morts quotidiennes avec une confiance dans la présence de Dieu, Père, Fils et Esprit.</a:t>
            </a:r>
            <a:endParaRPr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0" lvl="0" indent="0" algn="l" rtl="0">
              <a:spcBef>
                <a:spcPts val="0"/>
              </a:spcBef>
              <a:spcAft>
                <a:spcPts val="0"/>
              </a:spcAft>
              <a:buNone/>
            </a:pPr>
            <a:endParaRPr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endParaRPr>
          </a:p>
          <a:p>
            <a:pPr marL="0" lvl="0" indent="0" algn="l" rtl="0">
              <a:spcBef>
                <a:spcPts val="0"/>
              </a:spcBef>
              <a:spcAft>
                <a:spcPts val="0"/>
              </a:spcAft>
              <a:buNone/>
            </a:pPr>
            <a:r>
              <a:rPr lang="fr-CA" sz="1200" i="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Ressusciter, c’est se recevoir entièrement de Dieu, corps et âme selon la définition grecqu</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e du mot « chair ». Lorsque le mot « chair » est utilisé dans la bible, il ne faut penser uniquement au corps physique. </a:t>
            </a:r>
            <a:r>
              <a:rPr lang="fr-CA" sz="1200" i="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On parle </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aussi </a:t>
            </a:r>
            <a:r>
              <a:rPr lang="fr-CA" sz="1200" i="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de « chair » pour signifier toute la personne dans son entièreté</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c’est-à-dire, son corps physique et son sang, principe de Vie donnée par Dieu selon la tradition </a:t>
            </a:r>
            <a:r>
              <a:rPr lang="fr-CA" i="0"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hébraïque</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Cette expression fait également référence à notre condition humaine, sa vulnérabilité et sa fragilité ou encore aux liens de « chair » qui nous unissent tous à notre famille immédiate ou à la grande famille humaine. Paul associe souvent la « chair » avec le mal qui fait obstacle à la grâce, pour les mettre en opposition, en donnant à ce mot une impression négative. Et pourtant, cette « chair » est aimée de Dieu puisqu’en Jésus le Verbe, Dieu s’est fait « chair » (</a:t>
            </a:r>
            <a:r>
              <a:rPr lang="fr-CA" i="1"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Jn</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1,14)!</a:t>
            </a:r>
            <a:endParaRPr i="0"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200"/>
              <a:buFont typeface="Arial"/>
              <a:buNone/>
            </a:pPr>
            <a:endParaRPr sz="1200" i="1" dirty="0">
              <a:solidFill>
                <a:schemeClr val="dk1"/>
              </a:solidFill>
              <a:latin typeface="Calibri"/>
              <a:ea typeface="Calibri"/>
              <a:cs typeface="Calibri"/>
              <a:sym typeface="Calibri"/>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sz="1200" b="1" dirty="0">
                <a:solidFill>
                  <a:schemeClr val="dk1"/>
                </a:solidFill>
                <a:latin typeface="Calibri"/>
                <a:ea typeface="Calibri"/>
                <a:cs typeface="Calibri"/>
                <a:sym typeface="Calibri"/>
              </a:rPr>
              <a:t>Demander: </a:t>
            </a:r>
            <a:r>
              <a:rPr lang="fr-CA" sz="1200" i="1" dirty="0">
                <a:solidFill>
                  <a:schemeClr val="dk1"/>
                </a:solidFill>
                <a:latin typeface="Calibri"/>
                <a:ea typeface="Calibri"/>
                <a:cs typeface="Calibri"/>
                <a:sym typeface="Calibri"/>
              </a:rPr>
              <a:t>Selon vous, que veut dire « amen» ?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fr-CA" sz="1200" b="1" dirty="0">
                <a:solidFill>
                  <a:schemeClr val="dk1"/>
                </a:solidFill>
                <a:latin typeface="Calibri"/>
                <a:ea typeface="Calibri"/>
                <a:cs typeface="Calibri"/>
                <a:sym typeface="Calibri"/>
              </a:rPr>
              <a:t>(Parole libre.)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b="1" dirty="0"/>
          </a:p>
          <a:p>
            <a:pPr marL="0" lvl="0" indent="0" algn="l" rtl="0">
              <a:spcBef>
                <a:spcPts val="0"/>
              </a:spcBef>
              <a:spcAft>
                <a:spcPts val="0"/>
              </a:spcAft>
              <a:buNone/>
            </a:pPr>
            <a:r>
              <a:rPr lang="fr-CA" sz="1200" b="1" i="0" u="none" strike="noStrike" cap="none" dirty="0" smtClean="0">
                <a:solidFill>
                  <a:schemeClr val="dk1"/>
                </a:solidFill>
                <a:latin typeface="Calibri"/>
                <a:ea typeface="Calibri"/>
                <a:cs typeface="Calibri"/>
                <a:sym typeface="Calibri"/>
              </a:rPr>
              <a:t>Note pour l’animation </a:t>
            </a:r>
            <a:r>
              <a:rPr lang="fr-CA" sz="1200" b="0" i="0" u="none" strike="noStrike" cap="none" dirty="0" smtClean="0">
                <a:solidFill>
                  <a:schemeClr val="dk1"/>
                </a:solidFill>
                <a:latin typeface="Calibri"/>
                <a:ea typeface="Calibri"/>
                <a:cs typeface="Calibri"/>
                <a:sym typeface="Calibri"/>
              </a:rPr>
              <a:t>(quelques pistes de réflexion à proposer, au besoin) :</a:t>
            </a:r>
            <a:endParaRPr lang="fr-CA"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endParaRPr>
          </a:p>
          <a:p>
            <a:pPr marL="0" lvl="0" indent="0" algn="l" rtl="0">
              <a:spcBef>
                <a:spcPts val="0"/>
              </a:spcBef>
              <a:spcAft>
                <a:spcPts val="0"/>
              </a:spcAft>
              <a:buNone/>
            </a:pPr>
            <a:r>
              <a:rPr lang="fr-CA" sz="1200" i="0" dirty="0" smtClean="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Amen</a:t>
            </a:r>
            <a:r>
              <a:rPr lang="fr-CA" sz="1200" i="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 c’est notre réponse à ce qui vient d’être dit. Une bonne raison de rester attentif ou attentive à ce qui vient d</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’être dit!</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r>
              <a:rPr lang="fr-CA" sz="1200" b="0" i="0" u="none" strike="noStrik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Autrefois, certains disaient « ainsi soit-il ».</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a:t>
            </a:r>
            <a:r>
              <a:rPr lang="fr-CA" sz="1200" b="0" i="0" u="none" strike="noStrik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Amen signifie que je suis en accord avec ce qui vient d’être dit, que j’ai un lien de confiance avec ce qui a été dit, que j’y crois pour vrai, « en vérité ».</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 </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Dire</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a:t>
            </a:r>
            <a:r>
              <a:rPr lang="fr-CA" sz="1200" b="0" i="0" u="none" strike="noStrik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Amen à ce point</a:t>
            </a:r>
            <a:r>
              <a:rPr lang="fr-CA" i="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-ci de notre parcours</a:t>
            </a:r>
            <a:r>
              <a:rPr lang="fr-CA" sz="1200" b="0" i="0" u="none" strike="noStrike"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c’est dire tout le credo en miniature!</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i="1" dirty="0">
              <a:solidFill>
                <a:schemeClr val="dk1"/>
              </a:solidFill>
              <a:latin typeface="Calibri"/>
              <a:ea typeface="Calibri"/>
              <a:cs typeface="Calibri"/>
              <a:sym typeface="Calibri"/>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fada744e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bfada744e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b="1" dirty="0"/>
              <a:t>Dire: </a:t>
            </a:r>
            <a:r>
              <a:rPr lang="fr-CA" i="1" dirty="0"/>
              <a:t>Prenons quelques instants pour relire pour soi le Credo. Quelles sont les découvertes, les questions ou les défis que je ressens devant ce résumé de notre foi?  Est-ce que je suis prêt ou prête à dire mon amen?</a:t>
            </a:r>
            <a:endParaRPr i="1" dirty="0"/>
          </a:p>
          <a:p>
            <a:pPr marL="0" lvl="0" indent="0" algn="l" rtl="0">
              <a:spcBef>
                <a:spcPts val="0"/>
              </a:spcBef>
              <a:spcAft>
                <a:spcPts val="0"/>
              </a:spcAft>
              <a:buNone/>
            </a:pPr>
            <a:r>
              <a:rPr lang="fr-CA" b="1" dirty="0"/>
              <a:t>(Musique douce.)</a:t>
            </a:r>
            <a:endParaRPr b="1" dirty="0"/>
          </a:p>
          <a:p>
            <a:pPr marL="0" lvl="0" indent="0" algn="l" rtl="0">
              <a:spcBef>
                <a:spcPts val="0"/>
              </a:spcBef>
              <a:spcAft>
                <a:spcPts val="0"/>
              </a:spcAft>
              <a:buNone/>
            </a:pPr>
            <a:r>
              <a:rPr lang="fr-CA" b="1" dirty="0"/>
              <a:t>Lorsque le groupe semble prêt, dire: </a:t>
            </a:r>
            <a:r>
              <a:rPr lang="fr-CA" i="1" dirty="0"/>
              <a:t>J’invite ceux et celles qui le désirent à exprimer leur amen.</a:t>
            </a:r>
            <a:endParaRPr i="1" dirty="0"/>
          </a:p>
          <a:p>
            <a:pPr marL="0" lvl="0" indent="0" algn="l" rtl="0">
              <a:spcBef>
                <a:spcPts val="0"/>
              </a:spcBef>
              <a:spcAft>
                <a:spcPts val="0"/>
              </a:spcAft>
              <a:buNone/>
            </a:pPr>
            <a:r>
              <a:rPr lang="fr-CA" b="1" i="1" dirty="0"/>
              <a:t>(</a:t>
            </a:r>
            <a:r>
              <a:rPr lang="fr-CA" b="1" i="1" dirty="0" smtClean="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Amen</a:t>
            </a:r>
            <a:r>
              <a:rPr lang="fr-CA" b="1"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a:t>
            </a:r>
            <a:r>
              <a:rPr lang="fr-CA" b="1" dirty="0" smtClean="0"/>
              <a:t>)</a:t>
            </a:r>
            <a:endParaRPr b="1" dirty="0"/>
          </a:p>
        </p:txBody>
      </p:sp>
      <p:sp>
        <p:nvSpPr>
          <p:cNvPr id="174" name="Google Shape;174;gbfada744e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2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2"/>
        <p:cNvGrpSpPr/>
        <p:nvPr/>
      </p:nvGrpSpPr>
      <p:grpSpPr>
        <a:xfrm>
          <a:off x="0" y="0"/>
          <a:ext cx="0" cy="0"/>
          <a:chOff x="0" y="0"/>
          <a:chExt cx="0" cy="0"/>
        </a:xfrm>
      </p:grpSpPr>
      <p:sp>
        <p:nvSpPr>
          <p:cNvPr id="33" name="Google Shape;33;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38"/>
        <p:cNvGrpSpPr/>
        <p:nvPr/>
      </p:nvGrpSpPr>
      <p:grpSpPr>
        <a:xfrm>
          <a:off x="0" y="0"/>
          <a:ext cx="0" cy="0"/>
          <a:chOff x="0" y="0"/>
          <a:chExt cx="0" cy="0"/>
        </a:xfrm>
      </p:grpSpPr>
      <p:sp>
        <p:nvSpPr>
          <p:cNvPr id="39" name="Google Shape;39;p1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7"/>
        <p:cNvGrpSpPr/>
        <p:nvPr/>
      </p:nvGrpSpPr>
      <p:grpSpPr>
        <a:xfrm>
          <a:off x="0" y="0"/>
          <a:ext cx="0" cy="0"/>
          <a:chOff x="0" y="0"/>
          <a:chExt cx="0" cy="0"/>
        </a:xfrm>
      </p:grpSpPr>
      <p:sp>
        <p:nvSpPr>
          <p:cNvPr id="58" name="Google Shape;58;p1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6"/>
        <p:cNvGrpSpPr/>
        <p:nvPr/>
      </p:nvGrpSpPr>
      <p:grpSpPr>
        <a:xfrm>
          <a:off x="0" y="0"/>
          <a:ext cx="0" cy="0"/>
          <a:chOff x="0" y="0"/>
          <a:chExt cx="0" cy="0"/>
        </a:xfrm>
      </p:grpSpPr>
      <p:sp>
        <p:nvSpPr>
          <p:cNvPr id="67" name="Google Shape;67;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aelf.org/bible" TargetMode="Externa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88058"/>
        </a:solidFill>
        <a:effectLst/>
      </p:bgPr>
    </p:bg>
    <p:spTree>
      <p:nvGrpSpPr>
        <p:cNvPr id="1" name="Shape 100"/>
        <p:cNvGrpSpPr/>
        <p:nvPr/>
      </p:nvGrpSpPr>
      <p:grpSpPr>
        <a:xfrm>
          <a:off x="0" y="0"/>
          <a:ext cx="0" cy="0"/>
          <a:chOff x="0" y="0"/>
          <a:chExt cx="0" cy="0"/>
        </a:xfrm>
      </p:grpSpPr>
      <p:sp>
        <p:nvSpPr>
          <p:cNvPr id="101" name="Google Shape;101;p1"/>
          <p:cNvSpPr txBox="1">
            <a:spLocks noGrp="1"/>
          </p:cNvSpPr>
          <p:nvPr>
            <p:ph type="subTitle" idx="1"/>
          </p:nvPr>
        </p:nvSpPr>
        <p:spPr>
          <a:xfrm>
            <a:off x="4092972" y="3631221"/>
            <a:ext cx="4629585" cy="29861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6600"/>
              <a:buNone/>
            </a:pPr>
            <a:r>
              <a:rPr lang="fr-CA" sz="6600" dirty="0"/>
              <a:t>Dernières affirmations  du Credo</a:t>
            </a:r>
            <a:endParaRPr dirty="0"/>
          </a:p>
        </p:txBody>
      </p:sp>
      <p:sp>
        <p:nvSpPr>
          <p:cNvPr id="102" name="Google Shape;102;p1"/>
          <p:cNvSpPr/>
          <p:nvPr/>
        </p:nvSpPr>
        <p:spPr>
          <a:xfrm flipH="1">
            <a:off x="0" y="0"/>
            <a:ext cx="4629586"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3" name="Google Shape;103;p1" descr="Close up of a dandylion"/>
          <p:cNvPicPr preferRelativeResize="0"/>
          <p:nvPr/>
        </p:nvPicPr>
        <p:blipFill rotWithShape="1">
          <a:blip r:embed="rId3">
            <a:alphaModFix/>
          </a:blip>
          <a:srcRect l="26220" r="26220"/>
          <a:stretch/>
        </p:blipFill>
        <p:spPr>
          <a:xfrm>
            <a:off x="20" y="1"/>
            <a:ext cx="4926180"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pic>
        <p:nvPicPr>
          <p:cNvPr id="104" name="Google Shape;104;p1"/>
          <p:cNvPicPr preferRelativeResize="0"/>
          <p:nvPr/>
        </p:nvPicPr>
        <p:blipFill rotWithShape="1">
          <a:blip r:embed="rId4">
            <a:alphaModFix/>
          </a:blip>
          <a:srcRect b="5674"/>
          <a:stretch/>
        </p:blipFill>
        <p:spPr>
          <a:xfrm>
            <a:off x="5877935" y="611205"/>
            <a:ext cx="1724444" cy="2432304"/>
          </a:xfrm>
          <a:prstGeom prst="rect">
            <a:avLst/>
          </a:prstGeom>
          <a:noFill/>
          <a:ln>
            <a:noFill/>
          </a:ln>
        </p:spPr>
      </p:pic>
      <p:pic>
        <p:nvPicPr>
          <p:cNvPr id="105" name="Google Shape;105;p1" descr="Close up of a dandylion"/>
          <p:cNvPicPr preferRelativeResize="0"/>
          <p:nvPr/>
        </p:nvPicPr>
        <p:blipFill rotWithShape="1">
          <a:blip r:embed="rId3">
            <a:alphaModFix/>
          </a:blip>
          <a:srcRect l="26220" r="26220"/>
          <a:stretch/>
        </p:blipFill>
        <p:spPr>
          <a:xfrm>
            <a:off x="0" y="45810"/>
            <a:ext cx="4926180"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p:cNvPicPr preferRelativeResize="0"/>
          <p:nvPr/>
        </p:nvPicPr>
        <p:blipFill rotWithShape="1">
          <a:blip r:embed="rId3">
            <a:alphaModFix/>
          </a:blip>
          <a:srcRect/>
          <a:stretch/>
        </p:blipFill>
        <p:spPr>
          <a:xfrm>
            <a:off x="-705255" y="0"/>
            <a:ext cx="9849255" cy="6858000"/>
          </a:xfrm>
          <a:prstGeom prst="rect">
            <a:avLst/>
          </a:prstGeom>
          <a:noFill/>
          <a:ln>
            <a:noFill/>
          </a:ln>
        </p:spPr>
      </p:pic>
      <p:sp>
        <p:nvSpPr>
          <p:cNvPr id="112" name="Google Shape;112;p2"/>
          <p:cNvSpPr/>
          <p:nvPr/>
        </p:nvSpPr>
        <p:spPr>
          <a:xfrm>
            <a:off x="104572" y="578604"/>
            <a:ext cx="8229600" cy="570079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fr-CA" sz="2000" b="1" i="0" u="sng" strike="noStrike" cap="none" dirty="0">
                <a:solidFill>
                  <a:srgbClr val="4472C4"/>
                </a:solidFill>
                <a:latin typeface="Verdana"/>
                <a:ea typeface="Verdana"/>
                <a:cs typeface="Verdana"/>
                <a:sym typeface="Verdana"/>
              </a:rPr>
              <a:t>CREDO ou Symbole des Apôtres</a:t>
            </a:r>
            <a:endParaRPr sz="2000" b="0" i="0" u="none" strike="noStrike" cap="none" dirty="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 Je crois en Dieu, le Père tout-puissant, </a:t>
            </a:r>
            <a:endParaRPr sz="1600" b="0" i="0" u="none" strike="noStrike" cap="none" dirty="0">
              <a:solidFill>
                <a:srgbClr val="404040"/>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créateur du ciel et de la terre ;</a:t>
            </a:r>
            <a:endParaRPr sz="1600" b="0" i="0" u="none" strike="noStrike" cap="none" dirty="0">
              <a:solidFill>
                <a:srgbClr val="404040"/>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000" b="1" i="0" u="none" strike="noStrike" cap="none" dirty="0">
                <a:solidFill>
                  <a:srgbClr val="404040"/>
                </a:solidFill>
                <a:latin typeface="Verdana"/>
                <a:ea typeface="Verdana"/>
                <a:cs typeface="Verdana"/>
                <a:sym typeface="Verdana"/>
              </a:rPr>
              <a:t> </a:t>
            </a:r>
            <a:endParaRPr sz="1000" b="0" i="0" u="none" strike="noStrike" cap="none" dirty="0">
              <a:solidFill>
                <a:srgbClr val="404040"/>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et en Jésus-Christ, son Fils unique, notre Seigneur,</a:t>
            </a:r>
            <a:endParaRPr sz="1600" b="0" i="0" u="none" strike="noStrike" cap="none" dirty="0">
              <a:solidFill>
                <a:srgbClr val="404040"/>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qui a été conçu du Saint-Esprit, est né de la Vierge Marie,</a:t>
            </a:r>
            <a:endParaRPr sz="1600" b="0" i="0" u="none" strike="noStrike" cap="none" dirty="0">
              <a:solidFill>
                <a:srgbClr val="404040"/>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a souffert sous Ponce Pilate, a été crucifié,</a:t>
            </a:r>
            <a:endParaRPr sz="1600" b="0" i="0" u="none" strike="noStrike" cap="none" dirty="0">
              <a:solidFill>
                <a:srgbClr val="404040"/>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est mort et a été enseveli, est descendu aux enfers,</a:t>
            </a:r>
            <a:endParaRPr sz="1600" b="0" i="0" u="none" strike="noStrike" cap="none" dirty="0">
              <a:solidFill>
                <a:srgbClr val="404040"/>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le troisième jour est ressuscité des morts, est monté aux cieux,</a:t>
            </a:r>
            <a:endParaRPr sz="1600" b="0" i="0" u="none" strike="noStrike" cap="none" dirty="0">
              <a:solidFill>
                <a:srgbClr val="404040"/>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est assis à la droite de Dieu le Père tout-puissant,</a:t>
            </a:r>
            <a:endParaRPr sz="1600" b="0" i="0" u="none" strike="noStrike" cap="none" dirty="0">
              <a:solidFill>
                <a:srgbClr val="404040"/>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d’où il viendra juger les vivants et les morts.</a:t>
            </a:r>
            <a:endParaRPr sz="1600" b="0" i="0" u="none" strike="noStrike" cap="none" dirty="0">
              <a:solidFill>
                <a:srgbClr val="404040"/>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000" b="1" i="0" u="none" strike="noStrike" cap="none" dirty="0">
                <a:solidFill>
                  <a:srgbClr val="404040"/>
                </a:solidFill>
                <a:latin typeface="Verdana"/>
                <a:ea typeface="Verdana"/>
                <a:cs typeface="Verdana"/>
                <a:sym typeface="Verdana"/>
              </a:rPr>
              <a:t> </a:t>
            </a:r>
            <a:endParaRPr dirty="0"/>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Je crois en l’Esprit saint, </a:t>
            </a:r>
            <a:endParaRPr dirty="0"/>
          </a:p>
          <a:p>
            <a:pPr marL="0" marR="0" lvl="0" indent="0" algn="ctr" rtl="0">
              <a:lnSpc>
                <a:spcPct val="107000"/>
              </a:lnSpc>
              <a:spcBef>
                <a:spcPts val="800"/>
              </a:spcBef>
              <a:spcAft>
                <a:spcPts val="0"/>
              </a:spcAft>
              <a:buNone/>
            </a:pPr>
            <a:r>
              <a:rPr lang="fr-CA" sz="1600" b="1" i="0" u="none" strike="noStrike" cap="none" dirty="0">
                <a:solidFill>
                  <a:srgbClr val="404040"/>
                </a:solidFill>
                <a:latin typeface="Verdana"/>
                <a:ea typeface="Verdana"/>
                <a:cs typeface="Verdana"/>
                <a:sym typeface="Verdana"/>
              </a:rPr>
              <a:t>à la sainte Église catholique, </a:t>
            </a:r>
            <a:r>
              <a:rPr lang="fr-CA" sz="1600" b="1" i="0" u="none" strike="noStrike" cap="none" dirty="0">
                <a:solidFill>
                  <a:srgbClr val="FFFFFF"/>
                </a:solidFill>
                <a:latin typeface="Verdana"/>
                <a:ea typeface="Verdana"/>
                <a:cs typeface="Verdana"/>
                <a:sym typeface="Verdana"/>
              </a:rPr>
              <a:t>à la communion des saints,</a:t>
            </a:r>
            <a:endParaRPr sz="1600" b="0" i="0" u="none" strike="noStrike" cap="none" dirty="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FFFFFF"/>
                </a:solidFill>
                <a:latin typeface="Verdana"/>
                <a:ea typeface="Verdana"/>
                <a:cs typeface="Verdana"/>
                <a:sym typeface="Verdana"/>
              </a:rPr>
              <a:t>à la rémission des péchés, à la résurrection de la chair,</a:t>
            </a:r>
            <a:endParaRPr sz="1600" b="0" i="0" u="none" strike="noStrike" cap="none" dirty="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dirty="0">
                <a:solidFill>
                  <a:srgbClr val="FFFFFF"/>
                </a:solidFill>
                <a:latin typeface="Verdana"/>
                <a:ea typeface="Verdana"/>
                <a:cs typeface="Verdana"/>
                <a:sym typeface="Verdana"/>
              </a:rPr>
              <a:t>à la vie éternelle. </a:t>
            </a:r>
            <a:r>
              <a:rPr lang="fr-CA" sz="1600" b="1" i="0" u="none" strike="noStrike" cap="none" dirty="0">
                <a:solidFill>
                  <a:srgbClr val="404040"/>
                </a:solidFill>
                <a:latin typeface="Verdana"/>
                <a:ea typeface="Verdana"/>
                <a:cs typeface="Verdana"/>
                <a:sym typeface="Verdana"/>
              </a:rPr>
              <a:t>Amen.</a:t>
            </a:r>
            <a:endParaRPr sz="1600" b="0" i="0" u="none" strike="noStrike" cap="none" dirty="0">
              <a:solidFill>
                <a:srgbClr val="40404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3"/>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9" name="Google Shape;119;p3"/>
          <p:cNvPicPr preferRelativeResize="0"/>
          <p:nvPr/>
        </p:nvPicPr>
        <p:blipFill rotWithShape="1">
          <a:blip r:embed="rId3">
            <a:alphaModFix/>
          </a:blip>
          <a:srcRect l="4925" r="32720" b="1090"/>
          <a:stretch/>
        </p:blipFill>
        <p:spPr>
          <a:xfrm>
            <a:off x="2642616" y="10"/>
            <a:ext cx="6501384" cy="6857990"/>
          </a:xfrm>
          <a:prstGeom prst="rect">
            <a:avLst/>
          </a:prstGeom>
          <a:noFill/>
          <a:ln>
            <a:noFill/>
          </a:ln>
        </p:spPr>
      </p:pic>
      <p:sp>
        <p:nvSpPr>
          <p:cNvPr id="120" name="Google Shape;120;p3"/>
          <p:cNvSpPr/>
          <p:nvPr/>
        </p:nvSpPr>
        <p:spPr>
          <a:xfrm>
            <a:off x="0" y="0"/>
            <a:ext cx="7317450"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3"/>
          <p:cNvSpPr txBox="1">
            <a:spLocks noGrp="1"/>
          </p:cNvSpPr>
          <p:nvPr>
            <p:ph type="title"/>
          </p:nvPr>
        </p:nvSpPr>
        <p:spPr>
          <a:xfrm>
            <a:off x="358485" y="1122363"/>
            <a:ext cx="3275052" cy="320413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CA" sz="4200"/>
              <a:t>Je crois …</a:t>
            </a:r>
            <a:br>
              <a:rPr lang="fr-CA" sz="4200"/>
            </a:br>
            <a:r>
              <a:rPr lang="fr-CA" sz="4200"/>
              <a:t/>
            </a:r>
            <a:br>
              <a:rPr lang="fr-CA" sz="4200"/>
            </a:br>
            <a:r>
              <a:rPr lang="fr-CA" sz="5300" b="1">
                <a:solidFill>
                  <a:srgbClr val="002060"/>
                </a:solidFill>
              </a:rPr>
              <a:t>à la communion des saints?</a:t>
            </a:r>
            <a:endParaRPr/>
          </a:p>
        </p:txBody>
      </p:sp>
      <p:sp>
        <p:nvSpPr>
          <p:cNvPr id="122" name="Google Shape;122;p3"/>
          <p:cNvSpPr/>
          <p:nvPr/>
        </p:nvSpPr>
        <p:spPr>
          <a:xfrm rot="5400000">
            <a:off x="551653" y="434802"/>
            <a:ext cx="146304" cy="52806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3" name="Google Shape;123;p3"/>
          <p:cNvSpPr/>
          <p:nvPr/>
        </p:nvSpPr>
        <p:spPr>
          <a:xfrm>
            <a:off x="360771" y="4546920"/>
            <a:ext cx="298323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4"/>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0" name="Google Shape;130;p4"/>
          <p:cNvPicPr preferRelativeResize="0"/>
          <p:nvPr/>
        </p:nvPicPr>
        <p:blipFill rotWithShape="1">
          <a:blip r:embed="rId3">
            <a:alphaModFix/>
          </a:blip>
          <a:srcRect l="4925" r="32720" b="1090"/>
          <a:stretch/>
        </p:blipFill>
        <p:spPr>
          <a:xfrm>
            <a:off x="2642616" y="10"/>
            <a:ext cx="6501384" cy="6857990"/>
          </a:xfrm>
          <a:prstGeom prst="rect">
            <a:avLst/>
          </a:prstGeom>
          <a:noFill/>
          <a:ln>
            <a:noFill/>
          </a:ln>
        </p:spPr>
      </p:pic>
      <p:sp>
        <p:nvSpPr>
          <p:cNvPr id="131" name="Google Shape;131;p4"/>
          <p:cNvSpPr/>
          <p:nvPr/>
        </p:nvSpPr>
        <p:spPr>
          <a:xfrm>
            <a:off x="0" y="0"/>
            <a:ext cx="7317450"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rot="5400000">
            <a:off x="551653" y="434802"/>
            <a:ext cx="146304" cy="52806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3" name="Google Shape;133;p4"/>
          <p:cNvSpPr/>
          <p:nvPr/>
        </p:nvSpPr>
        <p:spPr>
          <a:xfrm>
            <a:off x="360771" y="4546920"/>
            <a:ext cx="298323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4" name="Google Shape;134;p4"/>
          <p:cNvSpPr txBox="1"/>
          <p:nvPr/>
        </p:nvSpPr>
        <p:spPr>
          <a:xfrm>
            <a:off x="360771" y="1065436"/>
            <a:ext cx="8568900" cy="52641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b="0" i="0" u="none" strike="noStrike" cap="none" dirty="0">
                <a:solidFill>
                  <a:srgbClr val="002060"/>
                </a:solidFill>
                <a:latin typeface="Calibri"/>
                <a:ea typeface="Calibri"/>
                <a:cs typeface="Calibri"/>
                <a:sym typeface="Calibri"/>
              </a:rPr>
              <a:t>Sur nous tous enfin, </a:t>
            </a:r>
            <a:endParaRPr dirty="0"/>
          </a:p>
          <a:p>
            <a:pPr marL="0" marR="0" lvl="0" indent="0" algn="l" rtl="0">
              <a:spcBef>
                <a:spcPts val="0"/>
              </a:spcBef>
              <a:spcAft>
                <a:spcPts val="0"/>
              </a:spcAft>
              <a:buNone/>
            </a:pPr>
            <a:r>
              <a:rPr lang="fr-CA" sz="2800" dirty="0">
                <a:solidFill>
                  <a:srgbClr val="002060"/>
                </a:solidFill>
                <a:latin typeface="Calibri"/>
                <a:ea typeface="Calibri"/>
                <a:cs typeface="Calibri"/>
                <a:sym typeface="Calibri"/>
              </a:rPr>
              <a:t>nous implorons ta bonté. </a:t>
            </a:r>
            <a:br>
              <a:rPr lang="fr-CA" sz="2800" dirty="0">
                <a:solidFill>
                  <a:srgbClr val="002060"/>
                </a:solidFill>
                <a:latin typeface="Calibri"/>
                <a:ea typeface="Calibri"/>
                <a:cs typeface="Calibri"/>
                <a:sym typeface="Calibri"/>
              </a:rPr>
            </a:br>
            <a:r>
              <a:rPr lang="fr-CA" sz="2800" dirty="0">
                <a:solidFill>
                  <a:srgbClr val="002060"/>
                </a:solidFill>
                <a:latin typeface="Calibri"/>
                <a:ea typeface="Calibri"/>
                <a:cs typeface="Calibri"/>
                <a:sym typeface="Calibri"/>
              </a:rPr>
              <a:t>Permets qu'avec la Vierge Marie, </a:t>
            </a:r>
            <a:br>
              <a:rPr lang="fr-CA" sz="2800" dirty="0">
                <a:solidFill>
                  <a:srgbClr val="002060"/>
                </a:solidFill>
                <a:latin typeface="Calibri"/>
                <a:ea typeface="Calibri"/>
                <a:cs typeface="Calibri"/>
                <a:sym typeface="Calibri"/>
              </a:rPr>
            </a:br>
            <a:r>
              <a:rPr lang="fr-CA" sz="2800" dirty="0">
                <a:solidFill>
                  <a:srgbClr val="002060"/>
                </a:solidFill>
                <a:latin typeface="Calibri"/>
                <a:ea typeface="Calibri"/>
                <a:cs typeface="Calibri"/>
                <a:sym typeface="Calibri"/>
              </a:rPr>
              <a:t>la bienheureuse Mère de Dieu, </a:t>
            </a:r>
            <a:br>
              <a:rPr lang="fr-CA" sz="2800" dirty="0">
                <a:solidFill>
                  <a:srgbClr val="002060"/>
                </a:solidFill>
                <a:latin typeface="Calibri"/>
                <a:ea typeface="Calibri"/>
                <a:cs typeface="Calibri"/>
                <a:sym typeface="Calibri"/>
              </a:rPr>
            </a:br>
            <a:r>
              <a:rPr lang="fr-CA" sz="2800" dirty="0">
                <a:solidFill>
                  <a:srgbClr val="002060"/>
                </a:solidFill>
                <a:latin typeface="Calibri"/>
                <a:ea typeface="Calibri"/>
                <a:cs typeface="Calibri"/>
                <a:sym typeface="Calibri"/>
              </a:rPr>
              <a:t>avec les Apôtres </a:t>
            </a:r>
            <a:endParaRPr dirty="0"/>
          </a:p>
          <a:p>
            <a:pPr marL="0" marR="0" lvl="0" indent="0" algn="l" rtl="0">
              <a:spcBef>
                <a:spcPts val="0"/>
              </a:spcBef>
              <a:spcAft>
                <a:spcPts val="0"/>
              </a:spcAft>
              <a:buNone/>
            </a:pPr>
            <a:r>
              <a:rPr lang="fr-CA" sz="2800" dirty="0">
                <a:solidFill>
                  <a:srgbClr val="002060"/>
                </a:solidFill>
                <a:latin typeface="Calibri"/>
                <a:ea typeface="Calibri"/>
                <a:cs typeface="Calibri"/>
                <a:sym typeface="Calibri"/>
              </a:rPr>
              <a:t>et les saints de tous les temps </a:t>
            </a:r>
            <a:br>
              <a:rPr lang="fr-CA" sz="2800" dirty="0">
                <a:solidFill>
                  <a:srgbClr val="002060"/>
                </a:solidFill>
                <a:latin typeface="Calibri"/>
                <a:ea typeface="Calibri"/>
                <a:cs typeface="Calibri"/>
                <a:sym typeface="Calibri"/>
              </a:rPr>
            </a:br>
            <a:r>
              <a:rPr lang="fr-CA" sz="2800" dirty="0">
                <a:solidFill>
                  <a:srgbClr val="002060"/>
                </a:solidFill>
                <a:latin typeface="Calibri"/>
                <a:ea typeface="Calibri"/>
                <a:cs typeface="Calibri"/>
                <a:sym typeface="Calibri"/>
              </a:rPr>
              <a:t>qui ont vécu dans ton amitié, </a:t>
            </a:r>
            <a:br>
              <a:rPr lang="fr-CA" sz="2800" dirty="0">
                <a:solidFill>
                  <a:srgbClr val="002060"/>
                </a:solidFill>
                <a:latin typeface="Calibri"/>
                <a:ea typeface="Calibri"/>
                <a:cs typeface="Calibri"/>
                <a:sym typeface="Calibri"/>
              </a:rPr>
            </a:br>
            <a:r>
              <a:rPr lang="fr-CA" sz="2800" dirty="0">
                <a:solidFill>
                  <a:srgbClr val="002060"/>
                </a:solidFill>
                <a:latin typeface="Calibri"/>
                <a:ea typeface="Calibri"/>
                <a:cs typeface="Calibri"/>
                <a:sym typeface="Calibri"/>
              </a:rPr>
              <a:t>nous ayons part à la vie éternelle, </a:t>
            </a:r>
            <a:br>
              <a:rPr lang="fr-CA" sz="2800" dirty="0">
                <a:solidFill>
                  <a:srgbClr val="002060"/>
                </a:solidFill>
                <a:latin typeface="Calibri"/>
                <a:ea typeface="Calibri"/>
                <a:cs typeface="Calibri"/>
                <a:sym typeface="Calibri"/>
              </a:rPr>
            </a:br>
            <a:r>
              <a:rPr lang="fr-CA" sz="2800" dirty="0">
                <a:solidFill>
                  <a:srgbClr val="002060"/>
                </a:solidFill>
                <a:latin typeface="Calibri"/>
                <a:ea typeface="Calibri"/>
                <a:cs typeface="Calibri"/>
                <a:sym typeface="Calibri"/>
              </a:rPr>
              <a:t>et que nous chantions ta louange, </a:t>
            </a:r>
            <a:br>
              <a:rPr lang="fr-CA" sz="2800" dirty="0">
                <a:solidFill>
                  <a:srgbClr val="002060"/>
                </a:solidFill>
                <a:latin typeface="Calibri"/>
                <a:ea typeface="Calibri"/>
                <a:cs typeface="Calibri"/>
                <a:sym typeface="Calibri"/>
              </a:rPr>
            </a:br>
            <a:r>
              <a:rPr lang="fr-CA" sz="2800" dirty="0">
                <a:solidFill>
                  <a:srgbClr val="002060"/>
                </a:solidFill>
                <a:latin typeface="Calibri"/>
                <a:ea typeface="Calibri"/>
                <a:cs typeface="Calibri"/>
                <a:sym typeface="Calibri"/>
              </a:rPr>
              <a:t>par Jésus Christ, ton Fils bien-aimé.</a:t>
            </a:r>
            <a:endParaRPr dirty="0"/>
          </a:p>
          <a:p>
            <a:pPr marL="0" marR="0" lvl="0" indent="0" algn="l" rtl="0">
              <a:spcBef>
                <a:spcPts val="0"/>
              </a:spcBef>
              <a:spcAft>
                <a:spcPts val="0"/>
              </a:spcAft>
              <a:buNone/>
            </a:pPr>
            <a:endParaRPr sz="2800" dirty="0">
              <a:solidFill>
                <a:srgbClr val="002060"/>
              </a:solidFill>
              <a:latin typeface="Calibri"/>
              <a:ea typeface="Calibri"/>
              <a:cs typeface="Calibri"/>
              <a:sym typeface="Calibri"/>
            </a:endParaRPr>
          </a:p>
          <a:p>
            <a:pPr marL="0" marR="0" lvl="0" indent="0" algn="l" rtl="0">
              <a:spcBef>
                <a:spcPts val="0"/>
              </a:spcBef>
              <a:spcAft>
                <a:spcPts val="0"/>
              </a:spcAft>
              <a:buNone/>
            </a:pPr>
            <a:r>
              <a:rPr lang="fr-CA" sz="2800" dirty="0">
                <a:solidFill>
                  <a:srgbClr val="002060"/>
                </a:solidFill>
                <a:latin typeface="Calibri"/>
                <a:ea typeface="Calibri"/>
                <a:cs typeface="Calibri"/>
                <a:sym typeface="Calibri"/>
              </a:rPr>
              <a:t>(prière eucharistique II)</a:t>
            </a:r>
            <a:endParaRPr sz="2800" dirty="0">
              <a:solidFill>
                <a:srgbClr val="00206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5"/>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1" name="Google Shape;141;p5"/>
          <p:cNvPicPr preferRelativeResize="0"/>
          <p:nvPr/>
        </p:nvPicPr>
        <p:blipFill rotWithShape="1">
          <a:blip r:embed="rId3">
            <a:alphaModFix/>
          </a:blip>
          <a:srcRect l="16030" r="16030"/>
          <a:stretch/>
        </p:blipFill>
        <p:spPr>
          <a:xfrm>
            <a:off x="3001101" y="10"/>
            <a:ext cx="6501384" cy="6857990"/>
          </a:xfrm>
          <a:prstGeom prst="rect">
            <a:avLst/>
          </a:prstGeom>
          <a:noFill/>
          <a:ln>
            <a:noFill/>
          </a:ln>
        </p:spPr>
      </p:pic>
      <p:sp>
        <p:nvSpPr>
          <p:cNvPr id="142" name="Google Shape;142;p5"/>
          <p:cNvSpPr/>
          <p:nvPr/>
        </p:nvSpPr>
        <p:spPr>
          <a:xfrm>
            <a:off x="0" y="0"/>
            <a:ext cx="7317450"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5"/>
          <p:cNvSpPr txBox="1">
            <a:spLocks noGrp="1"/>
          </p:cNvSpPr>
          <p:nvPr>
            <p:ph type="title"/>
          </p:nvPr>
        </p:nvSpPr>
        <p:spPr>
          <a:xfrm>
            <a:off x="358485" y="1122363"/>
            <a:ext cx="3275052" cy="320413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CA" sz="4200"/>
              <a:t>Je crois …</a:t>
            </a:r>
            <a:br>
              <a:rPr lang="fr-CA" sz="4200"/>
            </a:br>
            <a:r>
              <a:rPr lang="fr-CA" sz="4200"/>
              <a:t/>
            </a:r>
            <a:br>
              <a:rPr lang="fr-CA" sz="4200"/>
            </a:br>
            <a:r>
              <a:rPr lang="fr-CA" sz="5300" b="1">
                <a:solidFill>
                  <a:srgbClr val="002060"/>
                </a:solidFill>
              </a:rPr>
              <a:t>à la rémission des péchés?</a:t>
            </a:r>
            <a:endParaRPr/>
          </a:p>
        </p:txBody>
      </p:sp>
      <p:sp>
        <p:nvSpPr>
          <p:cNvPr id="144" name="Google Shape;144;p5"/>
          <p:cNvSpPr/>
          <p:nvPr/>
        </p:nvSpPr>
        <p:spPr>
          <a:xfrm rot="5400000">
            <a:off x="551653" y="434802"/>
            <a:ext cx="146304" cy="52806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5" name="Google Shape;145;p5"/>
          <p:cNvSpPr/>
          <p:nvPr/>
        </p:nvSpPr>
        <p:spPr>
          <a:xfrm>
            <a:off x="360771" y="4546920"/>
            <a:ext cx="298323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6" name="Google Shape;146;p5"/>
          <p:cNvSpPr txBox="1"/>
          <p:nvPr/>
        </p:nvSpPr>
        <p:spPr>
          <a:xfrm>
            <a:off x="358485" y="5084616"/>
            <a:ext cx="8568900" cy="13854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a:solidFill>
                  <a:srgbClr val="002060"/>
                </a:solidFill>
                <a:latin typeface="Calibri"/>
                <a:ea typeface="Calibri"/>
                <a:cs typeface="Calibri"/>
                <a:sym typeface="Calibri"/>
              </a:rPr>
              <a:t>Remets-nous nos dettes, </a:t>
            </a:r>
            <a:endParaRPr/>
          </a:p>
          <a:p>
            <a:pPr marL="0" marR="0" lvl="0" indent="0" algn="l" rtl="0">
              <a:spcBef>
                <a:spcPts val="0"/>
              </a:spcBef>
              <a:spcAft>
                <a:spcPts val="0"/>
              </a:spcAft>
              <a:buNone/>
            </a:pPr>
            <a:r>
              <a:rPr lang="fr-CA" sz="2800">
                <a:solidFill>
                  <a:srgbClr val="002060"/>
                </a:solidFill>
                <a:latin typeface="Calibri"/>
                <a:ea typeface="Calibri"/>
                <a:cs typeface="Calibri"/>
                <a:sym typeface="Calibri"/>
              </a:rPr>
              <a:t>comme nous-mêmes nous remettons leurs dettes </a:t>
            </a:r>
            <a:endParaRPr/>
          </a:p>
          <a:p>
            <a:pPr marL="0" marR="0" lvl="0" indent="0" algn="l" rtl="0">
              <a:spcBef>
                <a:spcPts val="0"/>
              </a:spcBef>
              <a:spcAft>
                <a:spcPts val="0"/>
              </a:spcAft>
              <a:buNone/>
            </a:pPr>
            <a:r>
              <a:rPr lang="fr-CA" sz="2800">
                <a:solidFill>
                  <a:srgbClr val="002060"/>
                </a:solidFill>
                <a:latin typeface="Calibri"/>
                <a:ea typeface="Calibri"/>
                <a:cs typeface="Calibri"/>
                <a:sym typeface="Calibri"/>
              </a:rPr>
              <a:t>à nos débiteurs » (</a:t>
            </a:r>
            <a:r>
              <a:rPr lang="fr-CA" sz="2800" i="1">
                <a:solidFill>
                  <a:srgbClr val="002060"/>
                </a:solidFill>
                <a:latin typeface="Calibri"/>
                <a:ea typeface="Calibri"/>
                <a:cs typeface="Calibri"/>
                <a:sym typeface="Calibri"/>
              </a:rPr>
              <a:t>Mt</a:t>
            </a:r>
            <a:r>
              <a:rPr lang="fr-CA" sz="2800">
                <a:solidFill>
                  <a:srgbClr val="002060"/>
                </a:solidFill>
                <a:latin typeface="Calibri"/>
                <a:ea typeface="Calibri"/>
                <a:cs typeface="Calibri"/>
                <a:sym typeface="Calibri"/>
              </a:rPr>
              <a:t> </a:t>
            </a:r>
            <a:r>
              <a:rPr lang="fr-CA" sz="2800" i="1">
                <a:solidFill>
                  <a:srgbClr val="002060"/>
                </a:solidFill>
                <a:latin typeface="Calibri"/>
                <a:ea typeface="Calibri"/>
                <a:cs typeface="Calibri"/>
                <a:sym typeface="Calibri"/>
              </a:rPr>
              <a:t>6,12</a:t>
            </a:r>
            <a:r>
              <a:rPr lang="fr-CA" sz="2800">
                <a:solidFill>
                  <a:srgbClr val="002060"/>
                </a:solidFill>
                <a:latin typeface="Calibri"/>
                <a:ea typeface="Calibri"/>
                <a:cs typeface="Calibri"/>
                <a:sym typeface="Calibri"/>
              </a:rPr>
              <a:t>). </a:t>
            </a:r>
            <a:endParaRPr sz="2800">
              <a:solidFill>
                <a:srgbClr val="00206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6"/>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6"/>
          <p:cNvPicPr preferRelativeResize="0"/>
          <p:nvPr/>
        </p:nvPicPr>
        <p:blipFill rotWithShape="1">
          <a:blip r:embed="rId3">
            <a:alphaModFix/>
          </a:blip>
          <a:srcRect l="18399" r="18400"/>
          <a:stretch/>
        </p:blipFill>
        <p:spPr>
          <a:xfrm>
            <a:off x="2642616" y="10"/>
            <a:ext cx="6501384" cy="6857990"/>
          </a:xfrm>
          <a:prstGeom prst="rect">
            <a:avLst/>
          </a:prstGeom>
          <a:noFill/>
          <a:ln>
            <a:noFill/>
          </a:ln>
        </p:spPr>
      </p:pic>
      <p:sp>
        <p:nvSpPr>
          <p:cNvPr id="154" name="Google Shape;154;p6"/>
          <p:cNvSpPr/>
          <p:nvPr/>
        </p:nvSpPr>
        <p:spPr>
          <a:xfrm>
            <a:off x="0" y="0"/>
            <a:ext cx="7317450"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6"/>
          <p:cNvSpPr txBox="1">
            <a:spLocks noGrp="1"/>
          </p:cNvSpPr>
          <p:nvPr>
            <p:ph type="title"/>
          </p:nvPr>
        </p:nvSpPr>
        <p:spPr>
          <a:xfrm>
            <a:off x="358475" y="1325925"/>
            <a:ext cx="5224200" cy="30006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CA" sz="4200"/>
              <a:t>Je crois …</a:t>
            </a:r>
            <a:br>
              <a:rPr lang="fr-CA" sz="4200"/>
            </a:br>
            <a:r>
              <a:rPr lang="fr-CA" sz="3300"/>
              <a:t/>
            </a:r>
            <a:br>
              <a:rPr lang="fr-CA" sz="3300"/>
            </a:br>
            <a:r>
              <a:rPr lang="fr-CA" sz="5300" b="1">
                <a:solidFill>
                  <a:srgbClr val="002060"/>
                </a:solidFill>
              </a:rPr>
              <a:t>à la résurrection </a:t>
            </a:r>
            <a:br>
              <a:rPr lang="fr-CA" sz="5300" b="1">
                <a:solidFill>
                  <a:srgbClr val="002060"/>
                </a:solidFill>
              </a:rPr>
            </a:br>
            <a:r>
              <a:rPr lang="fr-CA" sz="5300" b="1">
                <a:solidFill>
                  <a:srgbClr val="002060"/>
                </a:solidFill>
              </a:rPr>
              <a:t>de la chair </a:t>
            </a:r>
            <a:br>
              <a:rPr lang="fr-CA" sz="5300" b="1">
                <a:solidFill>
                  <a:srgbClr val="002060"/>
                </a:solidFill>
              </a:rPr>
            </a:br>
            <a:r>
              <a:rPr lang="fr-CA" sz="5300" b="1">
                <a:solidFill>
                  <a:srgbClr val="002060"/>
                </a:solidFill>
              </a:rPr>
              <a:t>et à la vie éternelle?</a:t>
            </a:r>
            <a:endParaRPr/>
          </a:p>
        </p:txBody>
      </p:sp>
      <p:sp>
        <p:nvSpPr>
          <p:cNvPr id="156" name="Google Shape;156;p6"/>
          <p:cNvSpPr/>
          <p:nvPr/>
        </p:nvSpPr>
        <p:spPr>
          <a:xfrm rot="5400000">
            <a:off x="539350" y="422448"/>
            <a:ext cx="171000" cy="52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7" name="Google Shape;157;p6"/>
          <p:cNvSpPr/>
          <p:nvPr/>
        </p:nvSpPr>
        <p:spPr>
          <a:xfrm>
            <a:off x="360771" y="4546920"/>
            <a:ext cx="298323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8" name="Google Shape;158;p6"/>
          <p:cNvSpPr txBox="1"/>
          <p:nvPr/>
        </p:nvSpPr>
        <p:spPr>
          <a:xfrm>
            <a:off x="358485" y="4827696"/>
            <a:ext cx="8568900" cy="18162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a:solidFill>
                  <a:srgbClr val="002060"/>
                </a:solidFill>
                <a:latin typeface="Calibri"/>
                <a:ea typeface="Calibri"/>
                <a:cs typeface="Calibri"/>
                <a:sym typeface="Calibri"/>
              </a:rPr>
              <a:t>Moi, je suis la résurrection et la vie. </a:t>
            </a:r>
            <a:endParaRPr/>
          </a:p>
          <a:p>
            <a:pPr marL="0" marR="0" lvl="0" indent="0" algn="l" rtl="0">
              <a:spcBef>
                <a:spcPts val="0"/>
              </a:spcBef>
              <a:spcAft>
                <a:spcPts val="0"/>
              </a:spcAft>
              <a:buNone/>
            </a:pPr>
            <a:r>
              <a:rPr lang="fr-CA" sz="2800">
                <a:solidFill>
                  <a:srgbClr val="002060"/>
                </a:solidFill>
                <a:latin typeface="Calibri"/>
                <a:ea typeface="Calibri"/>
                <a:cs typeface="Calibri"/>
                <a:sym typeface="Calibri"/>
              </a:rPr>
              <a:t>Celui qui croit en moi, même s’il meurt, vivra; </a:t>
            </a:r>
            <a:endParaRPr/>
          </a:p>
          <a:p>
            <a:pPr marL="0" marR="0" lvl="0" indent="0" algn="l" rtl="0">
              <a:spcBef>
                <a:spcPts val="0"/>
              </a:spcBef>
              <a:spcAft>
                <a:spcPts val="0"/>
              </a:spcAft>
              <a:buNone/>
            </a:pPr>
            <a:r>
              <a:rPr lang="fr-CA" sz="2800">
                <a:solidFill>
                  <a:srgbClr val="002060"/>
                </a:solidFill>
                <a:latin typeface="Calibri"/>
                <a:ea typeface="Calibri"/>
                <a:cs typeface="Calibri"/>
                <a:sym typeface="Calibri"/>
              </a:rPr>
              <a:t>quiconque vit et croit en moi ne mourra jamais. </a:t>
            </a:r>
            <a:endParaRPr/>
          </a:p>
          <a:p>
            <a:pPr marL="0" marR="0" lvl="0" indent="0" algn="l" rtl="0">
              <a:spcBef>
                <a:spcPts val="0"/>
              </a:spcBef>
              <a:spcAft>
                <a:spcPts val="0"/>
              </a:spcAft>
              <a:buNone/>
            </a:pPr>
            <a:r>
              <a:rPr lang="fr-CA" sz="2800">
                <a:solidFill>
                  <a:srgbClr val="002060"/>
                </a:solidFill>
                <a:latin typeface="Calibri"/>
                <a:ea typeface="Calibri"/>
                <a:cs typeface="Calibri"/>
                <a:sym typeface="Calibri"/>
              </a:rPr>
              <a:t>Crois-tu cela ? (</a:t>
            </a:r>
            <a:r>
              <a:rPr lang="fr-CA" sz="2800" i="1">
                <a:solidFill>
                  <a:srgbClr val="002060"/>
                </a:solidFill>
                <a:latin typeface="Calibri"/>
                <a:ea typeface="Calibri"/>
                <a:cs typeface="Calibri"/>
                <a:sym typeface="Calibri"/>
              </a:rPr>
              <a:t>Jn</a:t>
            </a:r>
            <a:r>
              <a:rPr lang="fr-CA" sz="2800">
                <a:solidFill>
                  <a:srgbClr val="002060"/>
                </a:solidFill>
                <a:latin typeface="Calibri"/>
                <a:ea typeface="Calibri"/>
                <a:cs typeface="Calibri"/>
                <a:sym typeface="Calibri"/>
              </a:rPr>
              <a:t> </a:t>
            </a:r>
            <a:r>
              <a:rPr lang="fr-CA" sz="2800" i="1">
                <a:solidFill>
                  <a:srgbClr val="002060"/>
                </a:solidFill>
                <a:latin typeface="Calibri"/>
                <a:ea typeface="Calibri"/>
                <a:cs typeface="Calibri"/>
                <a:sym typeface="Calibri"/>
              </a:rPr>
              <a:t>11,25-26</a:t>
            </a:r>
            <a:r>
              <a:rPr lang="fr-CA" sz="2800">
                <a:solidFill>
                  <a:srgbClr val="002060"/>
                </a:solidFill>
                <a:latin typeface="Calibri"/>
                <a:ea typeface="Calibri"/>
                <a:cs typeface="Calibri"/>
                <a:sym typeface="Calibri"/>
              </a:rPr>
              <a:t>)</a:t>
            </a:r>
            <a:endParaRPr sz="2800">
              <a:solidFill>
                <a:srgbClr val="002060"/>
              </a:solidFill>
              <a:latin typeface="Calibri"/>
              <a:ea typeface="Calibri"/>
              <a:cs typeface="Calibri"/>
              <a:sym typeface="Calibri"/>
            </a:endParaRPr>
          </a:p>
        </p:txBody>
      </p:sp>
      <p:sp>
        <p:nvSpPr>
          <p:cNvPr id="159" name="Google Shape;159;p6"/>
          <p:cNvSpPr txBox="1"/>
          <p:nvPr/>
        </p:nvSpPr>
        <p:spPr>
          <a:xfrm>
            <a:off x="-3248526" y="413886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7"/>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6" name="Google Shape;166;p7"/>
          <p:cNvPicPr preferRelativeResize="0"/>
          <p:nvPr/>
        </p:nvPicPr>
        <p:blipFill rotWithShape="1">
          <a:blip r:embed="rId3">
            <a:alphaModFix/>
          </a:blip>
          <a:srcRect l="4925" r="32720" b="1090"/>
          <a:stretch/>
        </p:blipFill>
        <p:spPr>
          <a:xfrm>
            <a:off x="2642616" y="10"/>
            <a:ext cx="6501384" cy="6857990"/>
          </a:xfrm>
          <a:prstGeom prst="rect">
            <a:avLst/>
          </a:prstGeom>
          <a:noFill/>
          <a:ln>
            <a:noFill/>
          </a:ln>
        </p:spPr>
      </p:pic>
      <p:sp>
        <p:nvSpPr>
          <p:cNvPr id="167" name="Google Shape;167;p7"/>
          <p:cNvSpPr/>
          <p:nvPr/>
        </p:nvSpPr>
        <p:spPr>
          <a:xfrm>
            <a:off x="0" y="0"/>
            <a:ext cx="7317450"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7"/>
          <p:cNvSpPr txBox="1">
            <a:spLocks noGrp="1"/>
          </p:cNvSpPr>
          <p:nvPr>
            <p:ph type="title"/>
          </p:nvPr>
        </p:nvSpPr>
        <p:spPr>
          <a:xfrm>
            <a:off x="358485" y="1122363"/>
            <a:ext cx="3275052"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200"/>
              <a:buFont typeface="Calibri"/>
              <a:buNone/>
            </a:pPr>
            <a:r>
              <a:rPr lang="fr-CA" sz="4200"/>
              <a:t>Je crois …</a:t>
            </a:r>
            <a:br>
              <a:rPr lang="fr-CA" sz="4200"/>
            </a:br>
            <a:r>
              <a:rPr lang="fr-CA" sz="4200"/>
              <a:t/>
            </a:r>
            <a:br>
              <a:rPr lang="fr-CA" sz="4200"/>
            </a:br>
            <a:r>
              <a:rPr lang="fr-CA" sz="5300" b="1">
                <a:solidFill>
                  <a:srgbClr val="002060"/>
                </a:solidFill>
              </a:rPr>
              <a:t>AMEN!</a:t>
            </a:r>
            <a:endParaRPr/>
          </a:p>
        </p:txBody>
      </p:sp>
      <p:sp>
        <p:nvSpPr>
          <p:cNvPr id="169" name="Google Shape;169;p7"/>
          <p:cNvSpPr/>
          <p:nvPr/>
        </p:nvSpPr>
        <p:spPr>
          <a:xfrm rot="5400000">
            <a:off x="551653" y="434802"/>
            <a:ext cx="146304" cy="52806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0" name="Google Shape;170;p7"/>
          <p:cNvSpPr/>
          <p:nvPr/>
        </p:nvSpPr>
        <p:spPr>
          <a:xfrm>
            <a:off x="360771" y="4546920"/>
            <a:ext cx="298323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bfada744e1_0_0"/>
          <p:cNvPicPr preferRelativeResize="0"/>
          <p:nvPr/>
        </p:nvPicPr>
        <p:blipFill rotWithShape="1">
          <a:blip r:embed="rId3">
            <a:alphaModFix/>
          </a:blip>
          <a:srcRect/>
          <a:stretch/>
        </p:blipFill>
        <p:spPr>
          <a:xfrm>
            <a:off x="-705255" y="0"/>
            <a:ext cx="9849254" cy="6857999"/>
          </a:xfrm>
          <a:prstGeom prst="rect">
            <a:avLst/>
          </a:prstGeom>
          <a:noFill/>
          <a:ln>
            <a:noFill/>
          </a:ln>
        </p:spPr>
      </p:pic>
      <p:sp>
        <p:nvSpPr>
          <p:cNvPr id="177" name="Google Shape;177;gbfada744e1_0_0"/>
          <p:cNvSpPr/>
          <p:nvPr/>
        </p:nvSpPr>
        <p:spPr>
          <a:xfrm>
            <a:off x="104572" y="578604"/>
            <a:ext cx="8229600" cy="5700900"/>
          </a:xfrm>
          <a:prstGeom prst="rect">
            <a:avLst/>
          </a:prstGeom>
          <a:noFill/>
          <a:ln>
            <a:noFill/>
          </a:ln>
          <a:effectLst>
            <a:outerShdw blurRad="57150" dist="19050" dir="5400000" algn="bl" rotWithShape="0">
              <a:srgbClr val="404040">
                <a:alpha val="50000"/>
              </a:srgbClr>
            </a:outerShdw>
          </a:effectLst>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fr-CA" sz="2000" b="1" i="0" u="sng" strike="noStrike" cap="none">
                <a:solidFill>
                  <a:srgbClr val="4472C4"/>
                </a:solidFill>
                <a:latin typeface="Verdana"/>
                <a:ea typeface="Verdana"/>
                <a:cs typeface="Verdana"/>
                <a:sym typeface="Verdana"/>
              </a:rPr>
              <a:t>CREDO ou Symbole des Apôtres</a:t>
            </a:r>
            <a:endParaRPr sz="2000" b="0" i="0" u="none" strike="noStrike" cap="none">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 Je crois en Dieu, le Père tout-puissant, </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créateur du ciel et de la terre ;</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000" b="1" i="0" u="none" strike="noStrike" cap="none">
                <a:solidFill>
                  <a:schemeClr val="lt1"/>
                </a:solidFill>
                <a:latin typeface="Verdana"/>
                <a:ea typeface="Verdana"/>
                <a:cs typeface="Verdana"/>
                <a:sym typeface="Verdana"/>
              </a:rPr>
              <a:t> </a:t>
            </a:r>
            <a:endParaRPr sz="10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et en Jésus-Christ, son Fils unique, notre Seigneur,</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qui a été conçu du Saint-Esprit, est né de la Vierge Marie,</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a souffert sous Ponce Pilate, a été crucifié,</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est mort et a été enseveli, est descendu aux enfers,</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le troisième jour est ressuscité des morts, est monté aux cieux,</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est assis à la droite de Dieu le Père tout-puissant,</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d’où il viendra juger les vivants et les morts.</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000" b="1" i="0" u="none" strike="noStrike" cap="none">
                <a:solidFill>
                  <a:schemeClr val="lt1"/>
                </a:solidFill>
                <a:latin typeface="Verdana"/>
                <a:ea typeface="Verdana"/>
                <a:cs typeface="Verdana"/>
                <a:sym typeface="Verdana"/>
              </a:rPr>
              <a:t> </a:t>
            </a:r>
            <a:endParaRPr>
              <a:solidFill>
                <a:schemeClr val="lt1"/>
              </a:solidFill>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Je crois en l’Esprit saint, </a:t>
            </a:r>
            <a:endParaRPr>
              <a:solidFill>
                <a:schemeClr val="lt1"/>
              </a:solidFill>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à la sainte Église catholique, à la communion des saints,</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à la rémission des péchés, à la résurrection de la chair,</a:t>
            </a:r>
            <a:endParaRPr sz="1600" b="0" i="0" u="none" strike="noStrike" cap="none">
              <a:solidFill>
                <a:schemeClr val="lt1"/>
              </a:solidFill>
              <a:latin typeface="Calibri"/>
              <a:ea typeface="Calibri"/>
              <a:cs typeface="Calibri"/>
              <a:sym typeface="Calibri"/>
            </a:endParaRPr>
          </a:p>
          <a:p>
            <a:pPr marL="0" marR="0" lvl="0" indent="0" algn="ctr" rtl="0">
              <a:lnSpc>
                <a:spcPct val="107000"/>
              </a:lnSpc>
              <a:spcBef>
                <a:spcPts val="800"/>
              </a:spcBef>
              <a:spcAft>
                <a:spcPts val="0"/>
              </a:spcAft>
              <a:buNone/>
            </a:pPr>
            <a:r>
              <a:rPr lang="fr-CA" sz="1600" b="1" i="0" u="none" strike="noStrike" cap="none">
                <a:solidFill>
                  <a:schemeClr val="lt1"/>
                </a:solidFill>
                <a:latin typeface="Verdana"/>
                <a:ea typeface="Verdana"/>
                <a:cs typeface="Verdana"/>
                <a:sym typeface="Verdana"/>
              </a:rPr>
              <a:t>à la vie éternelle. Amen.</a:t>
            </a:r>
            <a:endParaRPr sz="16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p:nvPr/>
        </p:nvSpPr>
        <p:spPr>
          <a:xfrm>
            <a:off x="870835" y="3280594"/>
            <a:ext cx="8643300" cy="307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800" b="1">
                <a:solidFill>
                  <a:srgbClr val="070206"/>
                </a:solidFill>
                <a:latin typeface="Century Gothic"/>
                <a:ea typeface="Century Gothic"/>
                <a:cs typeface="Century Gothic"/>
                <a:sym typeface="Century Gothic"/>
              </a:rPr>
              <a:t>Conception et rédaction: </a:t>
            </a:r>
            <a:endParaRPr/>
          </a:p>
          <a:p>
            <a:pPr marL="0" marR="0" lvl="0" indent="0" algn="l" rtl="0">
              <a:spcBef>
                <a:spcPts val="0"/>
              </a:spcBef>
              <a:spcAft>
                <a:spcPts val="0"/>
              </a:spcAft>
              <a:buNone/>
            </a:pPr>
            <a:r>
              <a:rPr lang="fr-CA" sz="1800" b="1">
                <a:solidFill>
                  <a:srgbClr val="472A26"/>
                </a:solidFill>
                <a:latin typeface="Century Gothic"/>
                <a:ea typeface="Century Gothic"/>
                <a:cs typeface="Century Gothic"/>
                <a:sym typeface="Century Gothic"/>
              </a:rPr>
              <a:t>	Lyne Groulx, responsable du catéchuménat, 	</a:t>
            </a:r>
            <a:endParaRPr/>
          </a:p>
          <a:p>
            <a:pPr marL="0" marR="0" lvl="0" indent="0" algn="l" rtl="0">
              <a:spcBef>
                <a:spcPts val="0"/>
              </a:spcBef>
              <a:spcAft>
                <a:spcPts val="0"/>
              </a:spcAft>
              <a:buNone/>
            </a:pPr>
            <a:r>
              <a:rPr lang="fr-CA" sz="1800" b="1">
                <a:solidFill>
                  <a:srgbClr val="472A26"/>
                </a:solidFill>
                <a:latin typeface="Century Gothic"/>
                <a:ea typeface="Century Gothic"/>
                <a:cs typeface="Century Gothic"/>
                <a:sym typeface="Century Gothic"/>
              </a:rPr>
              <a:t>	Diocèse Saint-Jean-Longueuil</a:t>
            </a:r>
            <a:endParaRPr/>
          </a:p>
          <a:p>
            <a:pPr marL="0" marR="0" lvl="0" indent="0" algn="l" rtl="0">
              <a:spcBef>
                <a:spcPts val="0"/>
              </a:spcBef>
              <a:spcAft>
                <a:spcPts val="0"/>
              </a:spcAft>
              <a:buNone/>
            </a:pPr>
            <a:endParaRPr sz="800" b="1">
              <a:solidFill>
                <a:srgbClr val="472A26"/>
              </a:solidFill>
              <a:latin typeface="Century Gothic"/>
              <a:ea typeface="Century Gothic"/>
              <a:cs typeface="Century Gothic"/>
              <a:sym typeface="Century Gothic"/>
            </a:endParaRPr>
          </a:p>
          <a:p>
            <a:pPr marL="0" marR="0" lvl="0" indent="0" algn="l" rtl="0">
              <a:spcBef>
                <a:spcPts val="0"/>
              </a:spcBef>
              <a:spcAft>
                <a:spcPts val="0"/>
              </a:spcAft>
              <a:buNone/>
            </a:pPr>
            <a:r>
              <a:rPr lang="fr-CA" sz="1800" b="1">
                <a:solidFill>
                  <a:srgbClr val="070206"/>
                </a:solidFill>
                <a:latin typeface="Century Gothic"/>
                <a:ea typeface="Century Gothic"/>
                <a:cs typeface="Century Gothic"/>
                <a:sym typeface="Century Gothic"/>
              </a:rPr>
              <a:t>Équipe de collaboration à la rédaction: </a:t>
            </a:r>
            <a:endParaRPr/>
          </a:p>
          <a:p>
            <a:pPr marL="0" marR="0" lvl="0" indent="0" algn="l" rtl="0">
              <a:spcBef>
                <a:spcPts val="0"/>
              </a:spcBef>
              <a:spcAft>
                <a:spcPts val="0"/>
              </a:spcAft>
              <a:buNone/>
            </a:pPr>
            <a:r>
              <a:rPr lang="fr-CA" sz="1800" b="1">
                <a:solidFill>
                  <a:srgbClr val="472A26"/>
                </a:solidFill>
                <a:latin typeface="Century Gothic"/>
                <a:ea typeface="Century Gothic"/>
                <a:cs typeface="Century Gothic"/>
                <a:sym typeface="Century Gothic"/>
              </a:rPr>
              <a:t>	Suzanne Desrochers, Office de Catéchèse du Québec</a:t>
            </a:r>
            <a:endParaRPr/>
          </a:p>
          <a:p>
            <a:pPr marL="0" marR="0" lvl="0" indent="0" algn="l" rtl="0">
              <a:spcBef>
                <a:spcPts val="0"/>
              </a:spcBef>
              <a:spcAft>
                <a:spcPts val="0"/>
              </a:spcAft>
              <a:buNone/>
            </a:pPr>
            <a:r>
              <a:rPr lang="fr-CA" sz="1800" b="1">
                <a:solidFill>
                  <a:srgbClr val="472A26"/>
                </a:solidFill>
                <a:latin typeface="Century Gothic"/>
                <a:ea typeface="Century Gothic"/>
                <a:cs typeface="Century Gothic"/>
                <a:sym typeface="Century Gothic"/>
              </a:rPr>
              <a:t>	Carole Harrison, membre de l’équipe du catéchuménat, 	</a:t>
            </a:r>
            <a:endParaRPr/>
          </a:p>
          <a:p>
            <a:pPr marL="0" marR="0" lvl="0" indent="0" algn="l" rtl="0">
              <a:spcBef>
                <a:spcPts val="0"/>
              </a:spcBef>
              <a:spcAft>
                <a:spcPts val="0"/>
              </a:spcAft>
              <a:buNone/>
            </a:pPr>
            <a:r>
              <a:rPr lang="fr-CA" sz="1800" b="1">
                <a:solidFill>
                  <a:srgbClr val="472A26"/>
                </a:solidFill>
                <a:latin typeface="Century Gothic"/>
                <a:ea typeface="Century Gothic"/>
                <a:cs typeface="Century Gothic"/>
                <a:sym typeface="Century Gothic"/>
              </a:rPr>
              <a:t>	Diocèse de Québec</a:t>
            </a:r>
            <a:endParaRPr/>
          </a:p>
          <a:p>
            <a:pPr marL="0" marR="0" lvl="0" indent="0" algn="l" rtl="0">
              <a:spcBef>
                <a:spcPts val="0"/>
              </a:spcBef>
              <a:spcAft>
                <a:spcPts val="0"/>
              </a:spcAft>
              <a:buNone/>
            </a:pPr>
            <a:endParaRPr sz="800" b="1">
              <a:solidFill>
                <a:srgbClr val="472A26"/>
              </a:solidFill>
              <a:latin typeface="Century Gothic"/>
              <a:ea typeface="Century Gothic"/>
              <a:cs typeface="Century Gothic"/>
              <a:sym typeface="Century Gothic"/>
            </a:endParaRPr>
          </a:p>
          <a:p>
            <a:pPr marL="0" marR="0" lvl="0" indent="0" algn="l" rtl="0">
              <a:spcBef>
                <a:spcPts val="0"/>
              </a:spcBef>
              <a:spcAft>
                <a:spcPts val="0"/>
              </a:spcAft>
              <a:buNone/>
            </a:pPr>
            <a:r>
              <a:rPr lang="fr-CA" sz="1800" b="1">
                <a:solidFill>
                  <a:schemeClr val="dk1"/>
                </a:solidFill>
                <a:latin typeface="Century Gothic"/>
                <a:ea typeface="Century Gothic"/>
                <a:cs typeface="Century Gothic"/>
                <a:sym typeface="Century Gothic"/>
              </a:rPr>
              <a:t>Texte biblique: </a:t>
            </a:r>
            <a:r>
              <a:rPr lang="fr-CA" sz="1800" b="1">
                <a:solidFill>
                  <a:srgbClr val="472A26"/>
                </a:solidFill>
                <a:latin typeface="Century Gothic"/>
                <a:ea typeface="Century Gothic"/>
                <a:cs typeface="Century Gothic"/>
                <a:sym typeface="Century Gothic"/>
              </a:rPr>
              <a:t>Traduction liturgique de la Bible, </a:t>
            </a:r>
            <a:r>
              <a:rPr lang="fr-CA" sz="1600" u="sng">
                <a:solidFill>
                  <a:srgbClr val="472A26"/>
                </a:solidFill>
                <a:latin typeface="Century Gothic"/>
                <a:ea typeface="Century Gothic"/>
                <a:cs typeface="Century Gothic"/>
                <a:sym typeface="Century Gothic"/>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aelf.org/bible</a:t>
            </a:r>
            <a:endParaRPr sz="1600" b="1">
              <a:solidFill>
                <a:srgbClr val="472A26"/>
              </a:solidFill>
              <a:latin typeface="Century Gothic"/>
              <a:ea typeface="Century Gothic"/>
              <a:cs typeface="Century Gothic"/>
              <a:sym typeface="Century Gothic"/>
            </a:endParaRPr>
          </a:p>
          <a:p>
            <a:pPr marL="0" marR="0" lvl="0" indent="0" algn="l" rtl="0">
              <a:spcBef>
                <a:spcPts val="0"/>
              </a:spcBef>
              <a:spcAft>
                <a:spcPts val="0"/>
              </a:spcAft>
              <a:buNone/>
            </a:pPr>
            <a:endParaRPr sz="800" b="1">
              <a:solidFill>
                <a:srgbClr val="472A26"/>
              </a:solidFill>
              <a:latin typeface="Century Gothic"/>
              <a:ea typeface="Century Gothic"/>
              <a:cs typeface="Century Gothic"/>
              <a:sym typeface="Century Gothic"/>
            </a:endParaRPr>
          </a:p>
          <a:p>
            <a:pPr marL="0" marR="0" lvl="0" indent="0" algn="l" rtl="0">
              <a:spcBef>
                <a:spcPts val="0"/>
              </a:spcBef>
              <a:spcAft>
                <a:spcPts val="0"/>
              </a:spcAft>
              <a:buNone/>
            </a:pPr>
            <a:endParaRPr sz="800">
              <a:solidFill>
                <a:srgbClr val="472A26"/>
              </a:solidFill>
              <a:latin typeface="Century Gothic"/>
              <a:ea typeface="Century Gothic"/>
              <a:cs typeface="Century Gothic"/>
              <a:sym typeface="Century Gothic"/>
            </a:endParaRPr>
          </a:p>
          <a:p>
            <a:pPr marL="0" marR="0" lvl="0" indent="0" algn="l" rtl="0">
              <a:spcBef>
                <a:spcPts val="0"/>
              </a:spcBef>
              <a:spcAft>
                <a:spcPts val="0"/>
              </a:spcAft>
              <a:buNone/>
            </a:pPr>
            <a:r>
              <a:rPr lang="fr-CA" sz="1800" b="1">
                <a:solidFill>
                  <a:srgbClr val="070206"/>
                </a:solidFill>
                <a:latin typeface="Century Gothic"/>
                <a:ea typeface="Century Gothic"/>
                <a:cs typeface="Century Gothic"/>
                <a:sym typeface="Century Gothic"/>
              </a:rPr>
              <a:t>Images: </a:t>
            </a:r>
            <a:endParaRPr/>
          </a:p>
        </p:txBody>
      </p:sp>
      <p:pic>
        <p:nvPicPr>
          <p:cNvPr id="184" name="Google Shape;184;p8"/>
          <p:cNvPicPr preferRelativeResize="0"/>
          <p:nvPr/>
        </p:nvPicPr>
        <p:blipFill rotWithShape="1">
          <a:blip r:embed="rId4">
            <a:alphaModFix/>
          </a:blip>
          <a:srcRect/>
          <a:stretch/>
        </p:blipFill>
        <p:spPr>
          <a:xfrm>
            <a:off x="6561587" y="6093080"/>
            <a:ext cx="916189" cy="637771"/>
          </a:xfrm>
          <a:prstGeom prst="rect">
            <a:avLst/>
          </a:prstGeom>
          <a:noFill/>
          <a:ln>
            <a:noFill/>
          </a:ln>
        </p:spPr>
      </p:pic>
      <p:pic>
        <p:nvPicPr>
          <p:cNvPr id="185" name="Google Shape;185;p8"/>
          <p:cNvPicPr preferRelativeResize="0"/>
          <p:nvPr/>
        </p:nvPicPr>
        <p:blipFill rotWithShape="1">
          <a:blip r:embed="rId5">
            <a:alphaModFix/>
          </a:blip>
          <a:srcRect/>
          <a:stretch/>
        </p:blipFill>
        <p:spPr>
          <a:xfrm>
            <a:off x="7706549" y="6216047"/>
            <a:ext cx="1170131" cy="420516"/>
          </a:xfrm>
          <a:prstGeom prst="rect">
            <a:avLst/>
          </a:prstGeom>
          <a:noFill/>
          <a:ln>
            <a:noFill/>
          </a:ln>
        </p:spPr>
      </p:pic>
      <p:pic>
        <p:nvPicPr>
          <p:cNvPr id="186" name="Google Shape;186;p8"/>
          <p:cNvPicPr preferRelativeResize="0"/>
          <p:nvPr/>
        </p:nvPicPr>
        <p:blipFill rotWithShape="1">
          <a:blip r:embed="rId6">
            <a:alphaModFix/>
          </a:blip>
          <a:srcRect/>
          <a:stretch/>
        </p:blipFill>
        <p:spPr>
          <a:xfrm>
            <a:off x="4052566" y="6107419"/>
            <a:ext cx="2279700" cy="631827"/>
          </a:xfrm>
          <a:prstGeom prst="rect">
            <a:avLst/>
          </a:prstGeom>
          <a:noFill/>
          <a:ln>
            <a:noFill/>
          </a:ln>
        </p:spPr>
      </p:pic>
      <p:pic>
        <p:nvPicPr>
          <p:cNvPr id="187" name="Google Shape;187;p8"/>
          <p:cNvPicPr preferRelativeResize="0"/>
          <p:nvPr/>
        </p:nvPicPr>
        <p:blipFill rotWithShape="1">
          <a:blip r:embed="rId7">
            <a:alphaModFix/>
          </a:blip>
          <a:srcRect/>
          <a:stretch/>
        </p:blipFill>
        <p:spPr>
          <a:xfrm>
            <a:off x="2124318" y="6073733"/>
            <a:ext cx="1152128" cy="284627"/>
          </a:xfrm>
          <a:prstGeom prst="rect">
            <a:avLst/>
          </a:prstGeom>
          <a:noFill/>
          <a:ln>
            <a:noFill/>
          </a:ln>
        </p:spPr>
      </p:pic>
      <p:pic>
        <p:nvPicPr>
          <p:cNvPr id="188" name="Google Shape;188;p8" descr="Close up of a dandylion"/>
          <p:cNvPicPr preferRelativeResize="0"/>
          <p:nvPr/>
        </p:nvPicPr>
        <p:blipFill rotWithShape="1">
          <a:blip r:embed="rId8">
            <a:alphaModFix/>
          </a:blip>
          <a:srcRect b="26287"/>
          <a:stretch/>
        </p:blipFill>
        <p:spPr>
          <a:xfrm>
            <a:off x="0" y="0"/>
            <a:ext cx="9144000" cy="3280594"/>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254</Words>
  <Application>Microsoft Office PowerPoint</Application>
  <PresentationFormat>Affichage à l'écran (4:3)</PresentationFormat>
  <Paragraphs>105</Paragraphs>
  <Slides>9</Slides>
  <Notes>9</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9</vt:i4>
      </vt:variant>
    </vt:vector>
  </HeadingPairs>
  <TitlesOfParts>
    <vt:vector size="15" baseType="lpstr">
      <vt:lpstr>Arial</vt:lpstr>
      <vt:lpstr>Calibri</vt:lpstr>
      <vt:lpstr>Verdana</vt:lpstr>
      <vt:lpstr>Century Gothic</vt:lpstr>
      <vt:lpstr>Thème Office</vt:lpstr>
      <vt:lpstr>Thème Office</vt:lpstr>
      <vt:lpstr>Diapositive 1</vt:lpstr>
      <vt:lpstr>Diapositive 2</vt:lpstr>
      <vt:lpstr>Je crois …  à la communion des saints?</vt:lpstr>
      <vt:lpstr>Diapositive 4</vt:lpstr>
      <vt:lpstr>Je crois …  à la rémission des péchés?</vt:lpstr>
      <vt:lpstr>Je crois …  à la résurrection  de la chair  et à la vie éternelle?</vt:lpstr>
      <vt:lpstr>Je crois …  AMEN!</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Lyne Groulx</dc:creator>
  <cp:lastModifiedBy>Suzanne Desrochers</cp:lastModifiedBy>
  <cp:revision>9</cp:revision>
  <dcterms:created xsi:type="dcterms:W3CDTF">2020-08-17T14:55:39Z</dcterms:created>
  <dcterms:modified xsi:type="dcterms:W3CDTF">2021-02-24T21:45:13Z</dcterms:modified>
</cp:coreProperties>
</file>