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1"/>
  </p:notesMasterIdLst>
  <p:sldIdLst>
    <p:sldId id="343" r:id="rId2"/>
    <p:sldId id="344" r:id="rId3"/>
    <p:sldId id="398" r:id="rId4"/>
    <p:sldId id="401" r:id="rId5"/>
    <p:sldId id="400" r:id="rId6"/>
    <p:sldId id="402" r:id="rId7"/>
    <p:sldId id="345" r:id="rId8"/>
    <p:sldId id="406" r:id="rId9"/>
    <p:sldId id="397" r:id="rId10"/>
    <p:sldId id="403" r:id="rId11"/>
    <p:sldId id="405" r:id="rId12"/>
    <p:sldId id="428" r:id="rId13"/>
    <p:sldId id="407" r:id="rId14"/>
    <p:sldId id="436" r:id="rId15"/>
    <p:sldId id="409" r:id="rId16"/>
    <p:sldId id="414" r:id="rId17"/>
    <p:sldId id="410" r:id="rId18"/>
    <p:sldId id="411" r:id="rId19"/>
    <p:sldId id="412" r:id="rId20"/>
    <p:sldId id="413" r:id="rId21"/>
    <p:sldId id="399" r:id="rId22"/>
    <p:sldId id="433" r:id="rId23"/>
    <p:sldId id="434" r:id="rId24"/>
    <p:sldId id="440" r:id="rId25"/>
    <p:sldId id="429" r:id="rId26"/>
    <p:sldId id="418" r:id="rId27"/>
    <p:sldId id="416" r:id="rId28"/>
    <p:sldId id="424" r:id="rId29"/>
    <p:sldId id="425" r:id="rId30"/>
    <p:sldId id="442" r:id="rId31"/>
    <p:sldId id="427" r:id="rId32"/>
    <p:sldId id="438" r:id="rId33"/>
    <p:sldId id="419" r:id="rId34"/>
    <p:sldId id="421" r:id="rId35"/>
    <p:sldId id="423" r:id="rId36"/>
    <p:sldId id="441" r:id="rId37"/>
    <p:sldId id="430" r:id="rId38"/>
    <p:sldId id="349" r:id="rId39"/>
    <p:sldId id="408" r:id="rId40"/>
  </p:sldIdLst>
  <p:sldSz cx="9144000" cy="6858000" type="screen4x3"/>
  <p:notesSz cx="701675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e Groulx" initials="LG" lastIdx="1" clrIdx="0">
    <p:extLst>
      <p:ext uri="{19B8F6BF-5375-455C-9EA6-DF929625EA0E}">
        <p15:presenceInfo xmlns:p15="http://schemas.microsoft.com/office/powerpoint/2012/main" xmlns="" userId="853c370248dcff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5B5C4"/>
    <a:srgbClr val="4F4B4E"/>
    <a:srgbClr val="667A8B"/>
    <a:srgbClr val="FFA76D"/>
    <a:srgbClr val="ED7D31"/>
    <a:srgbClr val="FEF7DD"/>
    <a:srgbClr val="FDD39C"/>
    <a:srgbClr val="D5D6C1"/>
    <a:srgbClr val="D9DDCF"/>
    <a:srgbClr val="D0774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943CC-EA2A-4DCC-8157-0A9501DEFC07}" v="70" dt="2020-09-23T19:19:00.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7037" autoAdjust="0"/>
    <p:restoredTop sz="70451" autoAdjust="0"/>
  </p:normalViewPr>
  <p:slideViewPr>
    <p:cSldViewPr snapToGrid="0">
      <p:cViewPr varScale="1">
        <p:scale>
          <a:sx n="12" d="100"/>
          <a:sy n="12" d="100"/>
        </p:scale>
        <p:origin x="-2180" y="-6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0592" cy="467072"/>
          </a:xfrm>
          <a:prstGeom prst="rect">
            <a:avLst/>
          </a:prstGeom>
        </p:spPr>
        <p:txBody>
          <a:bodyPr vert="horz" lIns="93287" tIns="46644" rIns="93287" bIns="46644" rtlCol="0"/>
          <a:lstStyle>
            <a:lvl1pPr algn="l">
              <a:defRPr sz="1200"/>
            </a:lvl1pPr>
          </a:lstStyle>
          <a:p>
            <a:endParaRPr lang="fr-CA"/>
          </a:p>
        </p:txBody>
      </p:sp>
      <p:sp>
        <p:nvSpPr>
          <p:cNvPr id="3" name="Espace réservé de la date 2"/>
          <p:cNvSpPr>
            <a:spLocks noGrp="1"/>
          </p:cNvSpPr>
          <p:nvPr>
            <p:ph type="dt" idx="1"/>
          </p:nvPr>
        </p:nvSpPr>
        <p:spPr>
          <a:xfrm>
            <a:off x="3974534" y="0"/>
            <a:ext cx="3040592" cy="467072"/>
          </a:xfrm>
          <a:prstGeom prst="rect">
            <a:avLst/>
          </a:prstGeom>
        </p:spPr>
        <p:txBody>
          <a:bodyPr vert="horz" lIns="93287" tIns="46644" rIns="93287" bIns="46644" rtlCol="0"/>
          <a:lstStyle>
            <a:lvl1pPr algn="r">
              <a:defRPr sz="1200"/>
            </a:lvl1pPr>
          </a:lstStyle>
          <a:p>
            <a:fld id="{270EE0C1-6C99-4832-A943-3862AAEDCD3E}" type="datetimeFigureOut">
              <a:rPr lang="fr-CA" smtClean="0"/>
              <a:pPr/>
              <a:t>2020-09-24</a:t>
            </a:fld>
            <a:endParaRPr lang="fr-CA"/>
          </a:p>
        </p:txBody>
      </p:sp>
      <p:sp>
        <p:nvSpPr>
          <p:cNvPr id="4" name="Espace réservé de l'image des diapositives 3"/>
          <p:cNvSpPr>
            <a:spLocks noGrp="1" noRot="1" noChangeAspect="1"/>
          </p:cNvSpPr>
          <p:nvPr>
            <p:ph type="sldImg" idx="2"/>
          </p:nvPr>
        </p:nvSpPr>
        <p:spPr>
          <a:xfrm>
            <a:off x="1414463" y="1163638"/>
            <a:ext cx="4187825" cy="3141662"/>
          </a:xfrm>
          <a:prstGeom prst="rect">
            <a:avLst/>
          </a:prstGeom>
          <a:noFill/>
          <a:ln w="12700">
            <a:solidFill>
              <a:prstClr val="black"/>
            </a:solidFill>
          </a:ln>
        </p:spPr>
        <p:txBody>
          <a:bodyPr vert="horz" lIns="93287" tIns="46644" rIns="93287" bIns="46644" rtlCol="0" anchor="ctr"/>
          <a:lstStyle/>
          <a:p>
            <a:endParaRPr lang="fr-CA"/>
          </a:p>
        </p:txBody>
      </p:sp>
      <p:sp>
        <p:nvSpPr>
          <p:cNvPr id="5" name="Espace réservé des notes 4"/>
          <p:cNvSpPr>
            <a:spLocks noGrp="1"/>
          </p:cNvSpPr>
          <p:nvPr>
            <p:ph type="body" sz="quarter" idx="3"/>
          </p:nvPr>
        </p:nvSpPr>
        <p:spPr>
          <a:xfrm>
            <a:off x="701675" y="4480004"/>
            <a:ext cx="5613400" cy="3665458"/>
          </a:xfrm>
          <a:prstGeom prst="rect">
            <a:avLst/>
          </a:prstGeom>
        </p:spPr>
        <p:txBody>
          <a:bodyPr vert="horz" lIns="93287" tIns="46644" rIns="93287" bIns="4664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42030"/>
            <a:ext cx="3040592" cy="467071"/>
          </a:xfrm>
          <a:prstGeom prst="rect">
            <a:avLst/>
          </a:prstGeom>
        </p:spPr>
        <p:txBody>
          <a:bodyPr vert="horz" lIns="93287" tIns="46644" rIns="93287" bIns="46644"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4534" y="8842030"/>
            <a:ext cx="3040592" cy="467071"/>
          </a:xfrm>
          <a:prstGeom prst="rect">
            <a:avLst/>
          </a:prstGeom>
        </p:spPr>
        <p:txBody>
          <a:bodyPr vert="horz" lIns="93287" tIns="46644" rIns="93287" bIns="46644" rtlCol="0" anchor="b"/>
          <a:lstStyle>
            <a:lvl1pPr algn="r">
              <a:defRPr sz="1200"/>
            </a:lvl1pPr>
          </a:lstStyle>
          <a:p>
            <a:fld id="{6F48B88A-F045-4926-9F6B-C6D4C79064E2}" type="slidenum">
              <a:rPr lang="fr-CA" smtClean="0"/>
              <a:pPr/>
              <a:t>‹N°›</a:t>
            </a:fld>
            <a:endParaRPr lang="fr-CA"/>
          </a:p>
        </p:txBody>
      </p:sp>
    </p:spTree>
    <p:extLst>
      <p:ext uri="{BB962C8B-B14F-4D97-AF65-F5344CB8AC3E}">
        <p14:creationId xmlns:p14="http://schemas.microsoft.com/office/powerpoint/2010/main" xmlns="" val="97037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rtbible.info/art/large/370.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atican.va/content/francesco/fr/angelus/2013/documents/papa-francesco_angelus_20130317.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ortstnicolas.org/chantier-naval/elements-de-reflexion/meditations-autour-des-sacrements/sacrement-de-reconciliation/je-suis-ton-enfant-prodigue-d-apres-luc-15-11-24.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vatican.va/content/francesco/fr/audiences/2013/documents/papa-francesco_20130626_udienza-general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Accueillir chaleureusement les </a:t>
            </a:r>
            <a:r>
              <a:rPr lang="fr-CA" sz="1200" b="1" kern="1200" dirty="0" err="1" smtClean="0">
                <a:solidFill>
                  <a:schemeClr val="tx1"/>
                </a:solidFill>
                <a:latin typeface="+mn-lt"/>
                <a:ea typeface="+mn-ea"/>
                <a:cs typeface="+mn-cs"/>
              </a:rPr>
              <a:t>participant.e.s</a:t>
            </a:r>
            <a:r>
              <a:rPr lang="fr-CA" sz="1200" b="1" kern="1200" dirty="0" smtClean="0">
                <a:solidFill>
                  <a:schemeClr val="tx1"/>
                </a:solidFill>
                <a:latin typeface="+mn-lt"/>
                <a:ea typeface="+mn-ea"/>
                <a:cs typeface="+mn-cs"/>
              </a:rPr>
              <a: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Échanger sur ce qui a été vécu depuis la dernière rencontre.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 retour sur les expériences de pardon donné et de pardon reçu (cf. préparation à la rencontre) est prévu pour la troisième diapo.</a:t>
            </a:r>
            <a:endParaRPr lang="fr-CA"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a:t>
            </a:fld>
            <a:endParaRPr lang="fr-CA"/>
          </a:p>
        </p:txBody>
      </p:sp>
    </p:spTree>
    <p:extLst>
      <p:ext uri="{BB962C8B-B14F-4D97-AF65-F5344CB8AC3E}">
        <p14:creationId xmlns:p14="http://schemas.microsoft.com/office/powerpoint/2010/main" xmlns="" val="933120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Continuer la lecture du texte biblique.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Poser les questions suivantes:</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Qu’est-ce qui me touche, me questionne ou m’inspire dans ce récit?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Que peut-on dire des personnages de la parabole ? Du plus jeune fils? Du père?</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Nous reconnaissons-nous dans l’un ou l’autre des personnages de cette parabole?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Et finalement, n’y avait-il pas un autre fils? Voyons la suite du récit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Notes pour l’animation: ne pas parler de l’autre fils tout de suite!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Faire remarquer l’attitude des personnages:</a:t>
            </a:r>
          </a:p>
          <a:p>
            <a:pPr lvl="0"/>
            <a:r>
              <a:rPr lang="fr-CA" sz="1200" kern="1200" dirty="0" smtClean="0">
                <a:solidFill>
                  <a:schemeClr val="tx1"/>
                </a:solidFill>
                <a:latin typeface="+mn-lt"/>
                <a:ea typeface="+mn-ea"/>
                <a:cs typeface="+mn-cs"/>
              </a:rPr>
              <a:t>Le plus jeune fils: il rentre en lui-même (discerne, réfléchit), il examine sa situation et conclut qu’il serait mieux chez son père comme ouvrier car il croit avoir perdu son titre de fils en partant avec sa part d’héritage. Il revient chez son père en espérant très peu.</a:t>
            </a:r>
          </a:p>
          <a:p>
            <a:r>
              <a:rPr lang="fr-CA" sz="1200" kern="1200" dirty="0" smtClean="0">
                <a:solidFill>
                  <a:schemeClr val="tx1"/>
                </a:solidFill>
                <a:latin typeface="+mn-lt"/>
                <a:ea typeface="+mn-ea"/>
                <a:cs typeface="+mn-cs"/>
              </a:rPr>
              <a:t>Le père : il voit venir son fils de loin (il devait l’attendre et l’espérer, n’est-ce pas?). Il est saisi de compassion (touché au cœur le plus profond, dans ses tripes! D’ailleurs, le mot « compassion » est ici synonyme de « miséricorde »). Il redonne à son fils tous les signes de sa position de fils: baiser d’accueil, beaux vêtements, bague au doigt et sandales aux pieds. Le père lui fait même une fête! La figure du père dans la parabole est celle de Dieu qui nous offre son pardon de la même manière.</a:t>
            </a:r>
            <a:endParaRPr lang="fr-CA" i="0"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10</a:t>
            </a:fld>
            <a:endParaRPr lang="fr-CA"/>
          </a:p>
        </p:txBody>
      </p:sp>
    </p:spTree>
    <p:extLst>
      <p:ext uri="{BB962C8B-B14F-4D97-AF65-F5344CB8AC3E}">
        <p14:creationId xmlns:p14="http://schemas.microsoft.com/office/powerpoint/2010/main" xmlns="" val="424080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suite du texte biblique ou la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Poser les questions suivantes:</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Qu’est-ce qui me touche, me questionne ou m’inspire dans cette partie du récit?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Que peut-on dire de l’attitude du fils aîné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Cela nous ressemble-t-il parfois? Comment auriez-vous réagi à la place du fils aîné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Et maintenant voyons l’attitude du père. Que fait-il pour son aîné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au besoin: </a:t>
            </a:r>
            <a:r>
              <a:rPr lang="fr-CA" sz="1200" kern="1200" dirty="0" smtClean="0">
                <a:solidFill>
                  <a:schemeClr val="tx1"/>
                </a:solidFill>
                <a:latin typeface="+mn-lt"/>
                <a:ea typeface="+mn-ea"/>
                <a:cs typeface="+mn-cs"/>
              </a:rPr>
              <a:t>Le père sort; il va vers son aîné  comme il a été vers son plus jeune fils. Le père supplie son fils aîné : il lui parle et accueille son manque d’amour envers son frère en cherchant à lui faire comprendre quelque chose de l’amour véritable. Le père réaffirme également le statut de l’aîné comme étant, lui aussi, son enfant, son fils. Ce que fera l’aîné  par la suite, l’histoire ne le dit pas. Nous pouvons seulement l’imaginer: </a:t>
            </a:r>
            <a:r>
              <a:rPr lang="fr-CA" sz="1200" i="1" kern="1200" dirty="0" smtClean="0">
                <a:solidFill>
                  <a:schemeClr val="tx1"/>
                </a:solidFill>
                <a:latin typeface="+mn-lt"/>
                <a:ea typeface="+mn-ea"/>
                <a:cs typeface="+mn-cs"/>
              </a:rPr>
              <a:t>qu’auriez-vous fait à sa place?</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11</a:t>
            </a:fld>
            <a:endParaRPr lang="fr-CA"/>
          </a:p>
        </p:txBody>
      </p:sp>
    </p:spTree>
    <p:extLst>
      <p:ext uri="{BB962C8B-B14F-4D97-AF65-F5344CB8AC3E}">
        <p14:creationId xmlns:p14="http://schemas.microsoft.com/office/powerpoint/2010/main" xmlns="" val="53201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Moment de réflexion et d’intégration personnelles avec la première question: </a:t>
            </a:r>
            <a:r>
              <a:rPr lang="fr-CA" sz="1200" i="1" kern="1200" dirty="0" smtClean="0">
                <a:solidFill>
                  <a:schemeClr val="tx1"/>
                </a:solidFill>
                <a:latin typeface="+mn-lt"/>
                <a:ea typeface="+mn-ea"/>
                <a:cs typeface="+mn-cs"/>
              </a:rPr>
              <a:t>En quoi ressemblons-nous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(Petit moment de silence.)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Poser la 2</a:t>
            </a:r>
            <a:r>
              <a:rPr lang="fr-CA" sz="1200" b="1" kern="1200" baseline="30000" dirty="0" smtClean="0">
                <a:solidFill>
                  <a:schemeClr val="tx1"/>
                </a:solidFill>
                <a:latin typeface="+mn-lt"/>
                <a:ea typeface="+mn-ea"/>
                <a:cs typeface="+mn-cs"/>
              </a:rPr>
              <a:t>e</a:t>
            </a:r>
            <a:r>
              <a:rPr lang="fr-CA" sz="1200" b="1" kern="1200" dirty="0" smtClean="0">
                <a:solidFill>
                  <a:schemeClr val="tx1"/>
                </a:solidFill>
                <a:latin typeface="+mn-lt"/>
                <a:ea typeface="+mn-ea"/>
                <a:cs typeface="+mn-cs"/>
              </a:rPr>
              <a:t> question: </a:t>
            </a:r>
            <a:r>
              <a:rPr lang="fr-CA" sz="1200" i="1" kern="1200" dirty="0" smtClean="0">
                <a:solidFill>
                  <a:schemeClr val="tx1"/>
                </a:solidFill>
                <a:latin typeface="+mn-lt"/>
                <a:ea typeface="+mn-ea"/>
                <a:cs typeface="+mn-cs"/>
              </a:rPr>
              <a:t>Que nous dit cette parabole sur le pardon de Dieu?</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Seriez-vous d’accord que nous changions le titre de cette parabole pour illustrer ce que nous venons de découvrir sur Dieu le Père?</a:t>
            </a:r>
            <a:r>
              <a:rPr lang="fr-CA" sz="1200" kern="1200" dirty="0" smtClean="0">
                <a:solidFill>
                  <a:schemeClr val="tx1"/>
                </a:solidFill>
                <a:latin typeface="+mn-lt"/>
                <a:ea typeface="+mn-ea"/>
                <a:cs typeface="+mn-cs"/>
              </a:rPr>
              <a:t> </a:t>
            </a:r>
          </a:p>
          <a:p>
            <a:r>
              <a:rPr lang="fr-CA" sz="1200" b="1" kern="1200" dirty="0" smtClean="0">
                <a:solidFill>
                  <a:schemeClr val="tx1"/>
                </a:solidFill>
                <a:latin typeface="+mn-lt"/>
                <a:ea typeface="+mn-ea"/>
                <a:cs typeface="+mn-cs"/>
              </a:rPr>
              <a:t>(Cliquer pour débuter l’animation.)</a:t>
            </a:r>
            <a:endParaRPr lang="fr-CA" b="1" i="0"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12</a:t>
            </a:fld>
            <a:endParaRPr lang="fr-CA"/>
          </a:p>
        </p:txBody>
      </p:sp>
    </p:spTree>
    <p:extLst>
      <p:ext uri="{BB962C8B-B14F-4D97-AF65-F5344CB8AC3E}">
        <p14:creationId xmlns:p14="http://schemas.microsoft.com/office/powerpoint/2010/main" xmlns="" val="124948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Introduire l’activité d’observation d’une œuvre d’art: </a:t>
            </a:r>
            <a:r>
              <a:rPr lang="fr-CA" sz="1200" i="1" kern="1200" dirty="0" smtClean="0">
                <a:solidFill>
                  <a:schemeClr val="tx1"/>
                </a:solidFill>
                <a:latin typeface="+mn-lt"/>
                <a:ea typeface="+mn-ea"/>
                <a:cs typeface="+mn-cs"/>
              </a:rPr>
              <a:t>Ce tableau de Rembrandt a été peint en 1668. C’est une huile sur toile (262 × 205 centimètres) conservée depuis 1766 au musée de l'Ermitage, à Saint-Pétersbourg. Rembrandt a peint ce tableau dans la dernière période de sa vie. Cette peinture s’inspire du récit que nous venons d’entendre.</a:t>
            </a:r>
            <a:endParaRPr lang="fr-CA" sz="11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endParaRPr lang="fr-CA" sz="11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Tout d’abord, je vous demande de bien observer tous les personnages.</a:t>
            </a:r>
            <a:endParaRPr lang="fr-CA" sz="11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Regardez aussi le jeu de lumière et d’ombre que le peintre a utilisé.</a:t>
            </a:r>
            <a:endParaRPr lang="fr-CA" sz="11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Observez les positions et les attitudes corporelles de chacun des personnages: leurs mains, leurs vêtements, les expressions de leur visage …</a:t>
            </a:r>
            <a:endParaRPr lang="fr-CA" sz="11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Notes complémentaires sur la lecture de l’œuvre, au besoin: </a:t>
            </a:r>
            <a:r>
              <a:rPr lang="fr-CA" sz="1200" kern="1200" dirty="0" smtClean="0">
                <a:solidFill>
                  <a:schemeClr val="tx1"/>
                </a:solidFill>
                <a:latin typeface="+mn-lt"/>
                <a:ea typeface="+mn-ea"/>
                <a:cs typeface="+mn-cs"/>
              </a:rPr>
              <a:t>Certaines personnes sont plus sensibles aux images qu’à un récit biblique. Développer les pistes suggérées ci-dessous selon l’intérêt des </a:t>
            </a:r>
            <a:r>
              <a:rPr lang="fr-CA" sz="1200" kern="1200" dirty="0" err="1" smtClean="0">
                <a:solidFill>
                  <a:schemeClr val="tx1"/>
                </a:solidFill>
                <a:latin typeface="+mn-lt"/>
                <a:ea typeface="+mn-ea"/>
                <a:cs typeface="+mn-cs"/>
              </a:rPr>
              <a:t>participant.e.s</a:t>
            </a:r>
            <a:r>
              <a:rPr lang="fr-CA" sz="1200" kern="1200" dirty="0" smtClean="0">
                <a:solidFill>
                  <a:schemeClr val="tx1"/>
                </a:solidFill>
                <a:latin typeface="+mn-lt"/>
                <a:ea typeface="+mn-ea"/>
                <a:cs typeface="+mn-cs"/>
              </a:rPr>
              <a:t>.</a:t>
            </a:r>
            <a:endParaRPr lang="fr-CA" sz="11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 jeu de lumière met en évidence l’interaction entre le père et le fils par rapport aux autres personnages. Le visage du père est bien éclairé. Celui du personnage de droite aussi: il regarde la scène qui se déroule devant lui. Les autres personnages sont dans l’ombre.</a:t>
            </a:r>
          </a:p>
          <a:p>
            <a:pPr lvl="0"/>
            <a:r>
              <a:rPr lang="fr-CA" sz="1200" kern="1200" dirty="0" smtClean="0">
                <a:solidFill>
                  <a:schemeClr val="tx1"/>
                </a:solidFill>
                <a:latin typeface="+mn-lt"/>
                <a:ea typeface="+mn-ea"/>
                <a:cs typeface="+mn-cs"/>
              </a:rPr>
              <a:t>La position des mains… </a:t>
            </a:r>
          </a:p>
          <a:p>
            <a:pPr lvl="1"/>
            <a:r>
              <a:rPr lang="fr-CA" sz="1200" kern="1200" dirty="0" smtClean="0">
                <a:solidFill>
                  <a:schemeClr val="tx1"/>
                </a:solidFill>
                <a:latin typeface="+mn-lt"/>
                <a:ea typeface="+mn-ea"/>
                <a:cs typeface="+mn-cs"/>
              </a:rPr>
              <a:t>de l’homme debout à droite: fermeture, repli sur lui-même </a:t>
            </a:r>
          </a:p>
          <a:p>
            <a:pPr lvl="1"/>
            <a:r>
              <a:rPr lang="fr-CA" sz="1200" kern="1200" dirty="0" smtClean="0">
                <a:solidFill>
                  <a:schemeClr val="tx1"/>
                </a:solidFill>
                <a:latin typeface="+mn-lt"/>
                <a:ea typeface="+mn-ea"/>
                <a:cs typeface="+mn-cs"/>
              </a:rPr>
              <a:t>du vieillard: tendresse, ouverture, accueil, ...</a:t>
            </a:r>
          </a:p>
          <a:p>
            <a:pPr lvl="0"/>
            <a:r>
              <a:rPr lang="fr-CA" sz="1200" kern="1200" dirty="0" smtClean="0">
                <a:solidFill>
                  <a:schemeClr val="tx1"/>
                </a:solidFill>
                <a:latin typeface="+mn-lt"/>
                <a:ea typeface="+mn-ea"/>
                <a:cs typeface="+mn-cs"/>
              </a:rPr>
              <a:t>La chevelure… </a:t>
            </a:r>
          </a:p>
          <a:p>
            <a:pPr lvl="1"/>
            <a:r>
              <a:rPr lang="fr-CA" sz="1200" kern="1200" dirty="0" smtClean="0">
                <a:solidFill>
                  <a:schemeClr val="tx1"/>
                </a:solidFill>
                <a:latin typeface="+mn-lt"/>
                <a:ea typeface="+mn-ea"/>
                <a:cs typeface="+mn-cs"/>
              </a:rPr>
              <a:t>du vieillard et de l’homme debout: abondance</a:t>
            </a:r>
          </a:p>
          <a:p>
            <a:pPr lvl="1"/>
            <a:r>
              <a:rPr lang="fr-CA" sz="1200" kern="1200" dirty="0" smtClean="0">
                <a:solidFill>
                  <a:schemeClr val="tx1"/>
                </a:solidFill>
                <a:latin typeface="+mn-lt"/>
                <a:ea typeface="+mn-ea"/>
                <a:cs typeface="+mn-cs"/>
              </a:rPr>
              <a:t>celle du jeune agenouillé: dépourvue comme un bébé naissant, dépouillée (poux), dénudée…</a:t>
            </a:r>
          </a:p>
          <a:p>
            <a:pPr lvl="0"/>
            <a:r>
              <a:rPr lang="fr-CA" sz="1200" kern="1200" dirty="0" smtClean="0">
                <a:solidFill>
                  <a:schemeClr val="tx1"/>
                </a:solidFill>
                <a:latin typeface="+mn-lt"/>
                <a:ea typeface="+mn-ea"/>
                <a:cs typeface="+mn-cs"/>
              </a:rPr>
              <a:t>Les vêtements … </a:t>
            </a:r>
          </a:p>
          <a:p>
            <a:pPr lvl="1"/>
            <a:r>
              <a:rPr lang="fr-CA" sz="1200" kern="1200" dirty="0" smtClean="0">
                <a:solidFill>
                  <a:schemeClr val="tx1"/>
                </a:solidFill>
                <a:latin typeface="+mn-lt"/>
                <a:ea typeface="+mn-ea"/>
                <a:cs typeface="+mn-cs"/>
              </a:rPr>
              <a:t>du vieillard et de l’homme debout: manteau rouge, richesse </a:t>
            </a:r>
          </a:p>
          <a:p>
            <a:pPr lvl="1"/>
            <a:r>
              <a:rPr lang="fr-CA" sz="1200" kern="1200" dirty="0" smtClean="0">
                <a:solidFill>
                  <a:schemeClr val="tx1"/>
                </a:solidFill>
                <a:latin typeface="+mn-lt"/>
                <a:ea typeface="+mn-ea"/>
                <a:cs typeface="+mn-cs"/>
              </a:rPr>
              <a:t>du jeune agenouillé: pauvreté … c’est une corde qui tient lieu de ceinture.</a:t>
            </a:r>
          </a:p>
          <a:p>
            <a:pPr lvl="0"/>
            <a:r>
              <a:rPr lang="fr-CA" sz="1200" u="none" kern="1200" dirty="0" smtClean="0">
                <a:solidFill>
                  <a:schemeClr val="tx1"/>
                </a:solidFill>
                <a:latin typeface="+mn-lt"/>
                <a:ea typeface="+mn-ea"/>
                <a:cs typeface="+mn-cs"/>
              </a:rPr>
              <a:t>Les mains du vieillard … une main d’homme: soutien, force et, soyons observateurs, une main de femme: tendresse, compréhension …</a:t>
            </a:r>
            <a:r>
              <a:rPr lang="fr-CA" sz="800" u="none" kern="1200" dirty="0" smtClean="0">
                <a:solidFill>
                  <a:schemeClr val="tx1"/>
                </a:solidFill>
                <a:latin typeface="+mn-lt"/>
                <a:ea typeface="+mn-ea"/>
                <a:cs typeface="+mn-cs"/>
              </a:rPr>
              <a:t> </a:t>
            </a:r>
            <a:endParaRPr lang="fr-CA" sz="1200" u="none"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Les pieds du jeune fils … un pied nu, blessé, et une semelle usée, déséquilibre, …</a:t>
            </a:r>
          </a:p>
          <a:p>
            <a:r>
              <a:rPr lang="fr-CA" sz="1200" kern="1200" dirty="0" smtClean="0">
                <a:solidFill>
                  <a:schemeClr val="tx1"/>
                </a:solidFill>
                <a:latin typeface="+mn-lt"/>
                <a:ea typeface="+mn-ea"/>
                <a:cs typeface="+mn-cs"/>
              </a:rPr>
              <a:t>Dans le décor, à gauche en haut, une figure féminine: qui est-elle?</a:t>
            </a:r>
          </a:p>
          <a:p>
            <a:r>
              <a:rPr lang="fr-CA" sz="1200" b="1" kern="1200" dirty="0" smtClean="0">
                <a:solidFill>
                  <a:schemeClr val="tx1"/>
                </a:solidFill>
                <a:latin typeface="+mn-lt"/>
                <a:ea typeface="+mn-ea"/>
                <a:cs typeface="+mn-cs"/>
              </a:rPr>
              <a:t>Référence pour le tableau: </a:t>
            </a:r>
            <a:r>
              <a:rPr lang="fr-CA" sz="1200" u="sng" kern="1200" dirty="0" smtClean="0">
                <a:solidFill>
                  <a:schemeClr val="tx1"/>
                </a:solidFill>
                <a:latin typeface="+mn-lt"/>
                <a:ea typeface="+mn-ea"/>
                <a:cs typeface="+mn-cs"/>
                <a:hlinkClick r:id="rId3"/>
              </a:rPr>
              <a:t>https://www.artbible.info/art/large/370.html</a:t>
            </a:r>
            <a:r>
              <a:rPr lang="fr-CA" sz="1200" u="sng" kern="1200" dirty="0" smtClean="0">
                <a:solidFill>
                  <a:schemeClr val="tx1"/>
                </a:solidFill>
                <a:latin typeface="+mn-lt"/>
                <a:ea typeface="+mn-ea"/>
                <a:cs typeface="+mn-cs"/>
              </a:rPr>
              <a:t> </a:t>
            </a:r>
            <a:endParaRPr lang="fr-CA" sz="1000" kern="1200" dirty="0" smtClean="0">
              <a:solidFill>
                <a:schemeClr val="tx1"/>
              </a:solidFill>
              <a:latin typeface="+mn-lt"/>
              <a:ea typeface="+mn-ea"/>
              <a:cs typeface="+mn-cs"/>
            </a:endParaRPr>
          </a:p>
          <a:p>
            <a:pPr marL="342900" lvl="0" indent="-342900">
              <a:lnSpc>
                <a:spcPct val="107000"/>
              </a:lnSpc>
              <a:spcAft>
                <a:spcPts val="800"/>
              </a:spcAft>
              <a:buFont typeface="Arial" panose="020B0604020202020204" pitchFamily="34" charset="0"/>
              <a:buChar char="*"/>
            </a:pP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13</a:t>
            </a:fld>
            <a:endParaRPr lang="fr-CA"/>
          </a:p>
        </p:txBody>
      </p:sp>
    </p:spTree>
    <p:extLst>
      <p:ext uri="{BB962C8B-B14F-4D97-AF65-F5344CB8AC3E}">
        <p14:creationId xmlns:p14="http://schemas.microsoft.com/office/powerpoint/2010/main" xmlns="" val="114917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citation du pape François.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recevez-vous cette citation? Comme le dit le Pape, avez-vous pensé, vous, à la patience de Dieu?</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Référence:</a:t>
            </a:r>
            <a:r>
              <a:rPr lang="fr-CA" sz="1200" b="1" i="1" kern="1200" dirty="0" smtClean="0">
                <a:solidFill>
                  <a:schemeClr val="tx1"/>
                </a:solidFill>
                <a:latin typeface="+mn-lt"/>
                <a:ea typeface="+mn-ea"/>
                <a:cs typeface="+mn-cs"/>
              </a:rPr>
              <a:t> </a:t>
            </a:r>
            <a:r>
              <a:rPr lang="fr-CA" sz="1200" u="sng" kern="1200" dirty="0" smtClean="0">
                <a:solidFill>
                  <a:schemeClr val="tx1"/>
                </a:solidFill>
                <a:latin typeface="+mn-lt"/>
                <a:ea typeface="+mn-ea"/>
                <a:cs typeface="+mn-cs"/>
                <a:hlinkClick r:id="rId3"/>
              </a:rPr>
              <a:t>http://www.vatican.va/content/francesco/fr/angelus/2013/documents/papa-francesco_angelus_20130317.html</a:t>
            </a:r>
            <a:endParaRPr lang="fr-CA" dirty="0"/>
          </a:p>
          <a:p>
            <a:endParaRPr lang="fr-CA" b="1"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14</a:t>
            </a:fld>
            <a:endParaRPr lang="fr-CA"/>
          </a:p>
        </p:txBody>
      </p:sp>
    </p:spTree>
    <p:extLst>
      <p:ext uri="{BB962C8B-B14F-4D97-AF65-F5344CB8AC3E}">
        <p14:creationId xmlns:p14="http://schemas.microsoft.com/office/powerpoint/2010/main" xmlns="" val="1339171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Proposer un temps de méditation.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a:t>
            </a:r>
            <a:r>
              <a:rPr lang="fr-CA" sz="1200" kern="1200" dirty="0" smtClean="0">
                <a:solidFill>
                  <a:schemeClr val="tx1"/>
                </a:solidFill>
                <a:latin typeface="+mn-lt"/>
                <a:ea typeface="+mn-ea"/>
                <a:cs typeface="+mn-cs"/>
              </a:rPr>
              <a:t>: Lire lentement le texte des diapos suivantes (16-20) sur un ton méditatif. </a:t>
            </a:r>
          </a:p>
          <a:p>
            <a:r>
              <a:rPr lang="fr-CA" sz="1200" kern="1200" dirty="0" smtClean="0">
                <a:solidFill>
                  <a:schemeClr val="tx1"/>
                </a:solidFill>
                <a:latin typeface="+mn-lt"/>
                <a:ea typeface="+mn-ea"/>
                <a:cs typeface="+mn-cs"/>
              </a:rPr>
              <a:t>Référence : </a:t>
            </a:r>
            <a:r>
              <a:rPr lang="fr-CA" sz="1200" u="sng" kern="1200" dirty="0" smtClean="0">
                <a:solidFill>
                  <a:schemeClr val="tx1"/>
                </a:solidFill>
                <a:latin typeface="+mn-lt"/>
                <a:ea typeface="+mn-ea"/>
                <a:cs typeface="+mn-cs"/>
                <a:hlinkClick r:id="rId3"/>
              </a:rPr>
              <a:t>https://www.portstnicolas.org/chantier-naval/elements-de-reflexion/meditations-autour-des-sacrements/sacrement-de-reconciliation/je-suis-ton-enfant-prodigue-d-apres-luc-15-11-24.html</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15</a:t>
            </a:fld>
            <a:endParaRPr lang="fr-CA"/>
          </a:p>
        </p:txBody>
      </p:sp>
    </p:spTree>
    <p:extLst>
      <p:ext uri="{BB962C8B-B14F-4D97-AF65-F5344CB8AC3E}">
        <p14:creationId xmlns:p14="http://schemas.microsoft.com/office/powerpoint/2010/main" xmlns="" val="66060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16</a:t>
            </a:fld>
            <a:endParaRPr lang="fr-CA"/>
          </a:p>
        </p:txBody>
      </p:sp>
    </p:spTree>
    <p:extLst>
      <p:ext uri="{BB962C8B-B14F-4D97-AF65-F5344CB8AC3E}">
        <p14:creationId xmlns:p14="http://schemas.microsoft.com/office/powerpoint/2010/main" xmlns="" val="2560954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17</a:t>
            </a:fld>
            <a:endParaRPr lang="fr-CA"/>
          </a:p>
        </p:txBody>
      </p:sp>
    </p:spTree>
    <p:extLst>
      <p:ext uri="{BB962C8B-B14F-4D97-AF65-F5344CB8AC3E}">
        <p14:creationId xmlns:p14="http://schemas.microsoft.com/office/powerpoint/2010/main" xmlns="" val="2777398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18</a:t>
            </a:fld>
            <a:endParaRPr lang="fr-CA"/>
          </a:p>
        </p:txBody>
      </p:sp>
    </p:spTree>
    <p:extLst>
      <p:ext uri="{BB962C8B-B14F-4D97-AF65-F5344CB8AC3E}">
        <p14:creationId xmlns:p14="http://schemas.microsoft.com/office/powerpoint/2010/main" xmlns="" val="177056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19</a:t>
            </a:fld>
            <a:endParaRPr lang="fr-CA"/>
          </a:p>
        </p:txBody>
      </p:sp>
    </p:spTree>
    <p:extLst>
      <p:ext uri="{BB962C8B-B14F-4D97-AF65-F5344CB8AC3E}">
        <p14:creationId xmlns:p14="http://schemas.microsoft.com/office/powerpoint/2010/main" xmlns="" val="321118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b="1" kern="1200" dirty="0">
                <a:solidFill>
                  <a:schemeClr val="tx1"/>
                </a:solidFill>
                <a:effectLst/>
                <a:latin typeface="+mn-lt"/>
                <a:ea typeface="+mn-ea"/>
                <a:cs typeface="+mn-cs"/>
              </a:rPr>
              <a:t>Présenter les objectifs de la rencontre:</a:t>
            </a:r>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i="1" kern="1200" dirty="0">
                <a:solidFill>
                  <a:schemeClr val="tx1"/>
                </a:solidFill>
                <a:effectLst/>
                <a:latin typeface="+mn-lt"/>
                <a:ea typeface="+mn-ea"/>
                <a:cs typeface="+mn-cs"/>
              </a:rPr>
              <a:t>Se retrouver et partager sur notre vécu.</a:t>
            </a:r>
          </a:p>
          <a:p>
            <a:pPr marL="171450" lvl="0" indent="-171450">
              <a:buFont typeface="Arial" panose="020B0604020202020204" pitchFamily="34" charset="0"/>
              <a:buChar char="•"/>
            </a:pPr>
            <a:r>
              <a:rPr lang="fr-FR" sz="1200" i="1" kern="1200" dirty="0">
                <a:solidFill>
                  <a:schemeClr val="tx1"/>
                </a:solidFill>
                <a:effectLst/>
                <a:latin typeface="+mn-lt"/>
                <a:ea typeface="+mn-ea"/>
                <a:cs typeface="+mn-cs"/>
              </a:rPr>
              <a:t>Approfondir le sens du pardon dans nos vies.</a:t>
            </a:r>
          </a:p>
          <a:p>
            <a:pPr marL="171450" lvl="0" indent="-171450">
              <a:buFont typeface="Arial" panose="020B0604020202020204" pitchFamily="34" charset="0"/>
              <a:buChar char="•"/>
            </a:pPr>
            <a:r>
              <a:rPr lang="fr-FR" sz="1200" i="1" kern="1200" dirty="0">
                <a:solidFill>
                  <a:schemeClr val="tx1"/>
                </a:solidFill>
                <a:effectLst/>
                <a:latin typeface="+mn-lt"/>
                <a:ea typeface="+mn-ea"/>
                <a:cs typeface="+mn-cs"/>
              </a:rPr>
              <a:t>Découvrir les qualités du pardon de Dieu.</a:t>
            </a:r>
          </a:p>
          <a:p>
            <a:pPr marL="171450" lvl="0" indent="-171450">
              <a:buFont typeface="Arial" panose="020B0604020202020204" pitchFamily="34" charset="0"/>
              <a:buChar char="•"/>
            </a:pPr>
            <a:r>
              <a:rPr lang="fr-FR" sz="1200" i="1" kern="1200" dirty="0">
                <a:solidFill>
                  <a:schemeClr val="tx1"/>
                </a:solidFill>
                <a:effectLst/>
                <a:latin typeface="+mn-lt"/>
                <a:ea typeface="+mn-ea"/>
                <a:cs typeface="+mn-cs"/>
              </a:rPr>
              <a:t>Apprivoiser le sacrement de pénitence et de réconciliation comme signe du pardon de Dieu.</a:t>
            </a:r>
          </a:p>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a:t>
            </a:fld>
            <a:endParaRPr lang="fr-CA"/>
          </a:p>
        </p:txBody>
      </p:sp>
    </p:spTree>
    <p:extLst>
      <p:ext uri="{BB962C8B-B14F-4D97-AF65-F5344CB8AC3E}">
        <p14:creationId xmlns:p14="http://schemas.microsoft.com/office/powerpoint/2010/main" xmlns="" val="410904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20</a:t>
            </a:fld>
            <a:endParaRPr lang="fr-CA"/>
          </a:p>
        </p:txBody>
      </p:sp>
    </p:spTree>
    <p:extLst>
      <p:ext uri="{BB962C8B-B14F-4D97-AF65-F5344CB8AC3E}">
        <p14:creationId xmlns:p14="http://schemas.microsoft.com/office/powerpoint/2010/main" xmlns="" val="2942199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Introduire le sacrement du pardon, appelé aussi sacrement de la pénitence et de la réconciliation.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À votre avis, qu’est-ce c’est? </a:t>
            </a:r>
            <a:r>
              <a:rPr lang="fr-CA" sz="1200" kern="1200" dirty="0" smtClean="0">
                <a:solidFill>
                  <a:schemeClr val="tx1"/>
                </a:solidFill>
                <a:latin typeface="+mn-lt"/>
                <a:ea typeface="+mn-ea"/>
                <a:cs typeface="+mn-cs"/>
              </a:rPr>
              <a:t>(Si les </a:t>
            </a:r>
            <a:r>
              <a:rPr lang="fr-CA" sz="1200" kern="1200" dirty="0" err="1" smtClean="0">
                <a:solidFill>
                  <a:schemeClr val="tx1"/>
                </a:solidFill>
                <a:latin typeface="+mn-lt"/>
                <a:ea typeface="+mn-ea"/>
                <a:cs typeface="+mn-cs"/>
              </a:rPr>
              <a:t>participant.e.s</a:t>
            </a:r>
            <a:r>
              <a:rPr lang="fr-CA" sz="1200" kern="1200" dirty="0" smtClean="0">
                <a:solidFill>
                  <a:schemeClr val="tx1"/>
                </a:solidFill>
                <a:latin typeface="+mn-lt"/>
                <a:ea typeface="+mn-ea"/>
                <a:cs typeface="+mn-cs"/>
              </a:rPr>
              <a:t> sont </a:t>
            </a:r>
            <a:r>
              <a:rPr lang="fr-CA" sz="1200" kern="1200" dirty="0" err="1" smtClean="0">
                <a:solidFill>
                  <a:schemeClr val="tx1"/>
                </a:solidFill>
                <a:latin typeface="+mn-lt"/>
                <a:ea typeface="+mn-ea"/>
                <a:cs typeface="+mn-cs"/>
              </a:rPr>
              <a:t>baptisé.e.s</a:t>
            </a:r>
            <a:r>
              <a:rPr lang="fr-CA" sz="1200" kern="1200" dirty="0" smtClean="0">
                <a:solidFill>
                  <a:schemeClr val="tx1"/>
                </a:solidFill>
                <a:latin typeface="+mn-lt"/>
                <a:ea typeface="+mn-ea"/>
                <a:cs typeface="+mn-cs"/>
              </a:rPr>
              <a:t> : </a:t>
            </a:r>
            <a:r>
              <a:rPr lang="fr-CA" sz="1200" i="1" kern="1200" dirty="0" smtClean="0">
                <a:solidFill>
                  <a:schemeClr val="tx1"/>
                </a:solidFill>
                <a:latin typeface="+mn-lt"/>
                <a:ea typeface="+mn-ea"/>
                <a:cs typeface="+mn-cs"/>
              </a:rPr>
              <a:t>Avez-vous déjà vécu ce sacrement?</a:t>
            </a:r>
            <a:r>
              <a:rPr lang="fr-CA" sz="1200" kern="1200" dirty="0" smtClean="0">
                <a:solidFill>
                  <a:schemeClr val="tx1"/>
                </a:solidFill>
                <a:latin typeface="+mn-lt"/>
                <a:ea typeface="+mn-ea"/>
                <a:cs typeface="+mn-cs"/>
              </a:rPr>
              <a:t>)</a:t>
            </a:r>
            <a:r>
              <a:rPr lang="fr-CA" sz="1200" i="1" kern="1200" dirty="0" smtClean="0">
                <a:solidFill>
                  <a:schemeClr val="tx1"/>
                </a:solidFill>
                <a:latin typeface="+mn-lt"/>
                <a:ea typeface="+mn-ea"/>
                <a:cs typeface="+mn-cs"/>
              </a:rPr>
              <a:t> En avez-vous entendu parler par quelqu’un d’autre?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(Lorsque cela convient, cliquer pour faire apparaître les trois affirmations.)</a:t>
            </a:r>
            <a:endParaRPr lang="fr-CA" b="1"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21</a:t>
            </a:fld>
            <a:endParaRPr lang="fr-CA"/>
          </a:p>
        </p:txBody>
      </p:sp>
    </p:spTree>
    <p:extLst>
      <p:ext uri="{BB962C8B-B14F-4D97-AF65-F5344CB8AC3E}">
        <p14:creationId xmlns:p14="http://schemas.microsoft.com/office/powerpoint/2010/main" xmlns="" val="226353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Explorer la question du pourquoi: </a:t>
            </a:r>
            <a:r>
              <a:rPr lang="fr-CA" sz="1200" i="1" kern="1200" dirty="0" smtClean="0">
                <a:solidFill>
                  <a:schemeClr val="tx1"/>
                </a:solidFill>
                <a:latin typeface="+mn-lt"/>
                <a:ea typeface="+mn-ea"/>
                <a:cs typeface="+mn-cs"/>
              </a:rPr>
              <a:t>Pourquoi ce sacrement?</a:t>
            </a:r>
            <a:r>
              <a:rPr lang="fr-CA" sz="1200" kern="1200" dirty="0" smtClean="0">
                <a:solidFill>
                  <a:schemeClr val="tx1"/>
                </a:solidFill>
                <a:latin typeface="+mn-lt"/>
                <a:ea typeface="+mn-ea"/>
                <a:cs typeface="+mn-cs"/>
              </a:rPr>
              <a:t> </a:t>
            </a: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la bulle.)</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Lire la bulle et ajouter : </a:t>
            </a:r>
            <a:r>
              <a:rPr lang="fr-FR" sz="1200" i="1" kern="1200" dirty="0" smtClean="0">
                <a:solidFill>
                  <a:schemeClr val="tx1"/>
                </a:solidFill>
                <a:latin typeface="+mn-lt"/>
                <a:ea typeface="+mn-ea"/>
                <a:cs typeface="+mn-cs"/>
              </a:rPr>
              <a:t>Quand une personne croit en Dieu, les manques d’amour qu’elle pose envers les autres et envers elle-même concernent Dieu, car Dieu est Amour. Le pardon de Dieu donne une dose d’amour supplémentaire à notre vie. </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22</a:t>
            </a:fld>
            <a:endParaRPr lang="fr-CA"/>
          </a:p>
        </p:txBody>
      </p:sp>
    </p:spTree>
    <p:extLst>
      <p:ext uri="{BB962C8B-B14F-4D97-AF65-F5344CB8AC3E}">
        <p14:creationId xmlns:p14="http://schemas.microsoft.com/office/powerpoint/2010/main" xmlns="" val="642268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Explorer la question du péché: </a:t>
            </a:r>
            <a:r>
              <a:rPr lang="fr-CA" sz="1200" i="1" kern="1200" dirty="0" smtClean="0">
                <a:solidFill>
                  <a:schemeClr val="tx1"/>
                </a:solidFill>
                <a:latin typeface="+mn-lt"/>
                <a:ea typeface="+mn-ea"/>
                <a:cs typeface="+mn-cs"/>
              </a:rPr>
              <a:t>Et le péché, est-ce que ça existe encore?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bulles.)</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Lire la bulle.</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23</a:t>
            </a:fld>
            <a:endParaRPr lang="fr-CA"/>
          </a:p>
        </p:txBody>
      </p:sp>
    </p:spTree>
    <p:extLst>
      <p:ext uri="{BB962C8B-B14F-4D97-AF65-F5344CB8AC3E}">
        <p14:creationId xmlns:p14="http://schemas.microsoft.com/office/powerpoint/2010/main" xmlns="" val="934847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Pécher, c’est rater sa cible! </a:t>
            </a:r>
            <a:r>
              <a:rPr lang="fr-FR" sz="1200" i="1" kern="1200" dirty="0" smtClean="0">
                <a:solidFill>
                  <a:schemeClr val="tx1"/>
                </a:solidFill>
                <a:latin typeface="+mn-lt"/>
                <a:ea typeface="+mn-ea"/>
                <a:cs typeface="+mn-cs"/>
              </a:rPr>
              <a:t>En hébreu, le mot « péché » signifie « manquer sa cible ». Créés pour être à l’image et à la ressemblance de Dieu, nous nous sommes mis nous-mêmes en dehors de la visée d’amour de Dieu pour nous par nos actes et nos paroles, ou dans certaines circonstances, par l’absence d’actes ou de paroles ! Dieu nous veut heureux, libres et féconds. Il nous veut en marche, en mouvement, impliqués dans la construction du Royaume de Dieu à la suite de Jésus. Mais, ce n’est pas l’état dans lequel nous sommes souvent ! Nous sommes comme « désajustés » par rapport au projet d’amour de Dieu pour nous et pour le monde qui nous entoure.</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(Cliquer pour faire apparaître la bulle et en faire la lecture.)</a:t>
            </a:r>
            <a:endParaRPr lang="fr-CA" sz="1200" b="1" i="1"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24</a:t>
            </a:fld>
            <a:endParaRPr lang="fr-CA"/>
          </a:p>
        </p:txBody>
      </p:sp>
    </p:spTree>
    <p:extLst>
      <p:ext uri="{BB962C8B-B14F-4D97-AF65-F5344CB8AC3E}">
        <p14:creationId xmlns:p14="http://schemas.microsoft.com/office/powerpoint/2010/main" xmlns="" val="1344669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les éléments de la diapo et ajouter: </a:t>
            </a:r>
            <a:r>
              <a:rPr lang="fr-CA" sz="1200" i="1" kern="1200" dirty="0" smtClean="0">
                <a:solidFill>
                  <a:schemeClr val="tx1"/>
                </a:solidFill>
                <a:latin typeface="+mn-lt"/>
                <a:ea typeface="+mn-ea"/>
                <a:cs typeface="+mn-cs"/>
              </a:rPr>
              <a:t>Le sacrement du pardon peut être vécu dans une célébration communautaire où des rencontres individuelles avec un prêtre sont prévues.  On peut également vivre ce sacrement dans une rencontre individuelle avec un prêtre sur rendez-vous. Dans les deux cas, ces 4 éléments seront présents sous une forme plus ou moins développée.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Les pratiques peuvent varier d’un diocèse à l’autre. Soyez libres de modifier le texte pour en tenir compte!</a:t>
            </a:r>
            <a:endParaRPr lang="fr-CA" b="1"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25</a:t>
            </a:fld>
            <a:endParaRPr lang="fr-CA"/>
          </a:p>
        </p:txBody>
      </p:sp>
    </p:spTree>
    <p:extLst>
      <p:ext uri="{BB962C8B-B14F-4D97-AF65-F5344CB8AC3E}">
        <p14:creationId xmlns:p14="http://schemas.microsoft.com/office/powerpoint/2010/main" xmlns="" val="362400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la diapo et cliquer pour faire apparaitre la bulle de pensée.</a:t>
            </a: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26</a:t>
            </a:fld>
            <a:endParaRPr lang="fr-CA"/>
          </a:p>
        </p:txBody>
      </p:sp>
    </p:spTree>
    <p:extLst>
      <p:ext uri="{BB962C8B-B14F-4D97-AF65-F5344CB8AC3E}">
        <p14:creationId xmlns:p14="http://schemas.microsoft.com/office/powerpoint/2010/main" xmlns="" val="363610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CA" sz="1800" b="1" kern="1200" dirty="0">
                <a:effectLst/>
                <a:latin typeface="Calibri" panose="020F0502020204030204" pitchFamily="34" charset="0"/>
                <a:ea typeface="Calibri" panose="020F0502020204030204" pitchFamily="34" charset="0"/>
                <a:cs typeface="Calibri" panose="020F0502020204030204" pitchFamily="34" charset="0"/>
              </a:rPr>
              <a:t>Lire la diapo.</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dirty="0">
                <a:effectLst/>
                <a:latin typeface="Calibri" panose="020F0502020204030204" pitchFamily="34" charset="0"/>
                <a:ea typeface="Calibri" panose="020F0502020204030204" pitchFamily="34" charset="0"/>
                <a:cs typeface="Times New Roman" panose="02020603050405020304" pitchFamily="18" charset="0"/>
              </a:rPr>
              <a:t>Note pour l’animation</a:t>
            </a:r>
            <a:r>
              <a:rPr lang="fr-CA" sz="1800" dirty="0">
                <a:effectLst/>
                <a:latin typeface="Calibri" panose="020F0502020204030204" pitchFamily="34" charset="0"/>
                <a:ea typeface="Calibri" panose="020F0502020204030204" pitchFamily="34" charset="0"/>
                <a:cs typeface="Times New Roman" panose="02020603050405020304" pitchFamily="18" charset="0"/>
              </a:rPr>
              <a:t> : Pour chacune des diapos suivantes (28 à 31), il s’agit de favoriser une introspection permettant aux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participant.e.s</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faire une relecture de chacune de ces relations.  Cette démarche invite à découvrir les appels que le Seigneur adresse à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chacun.e</a:t>
            </a:r>
            <a:r>
              <a:rPr lang="fr-CA" sz="1800" dirty="0">
                <a:effectLst/>
                <a:latin typeface="Calibri" panose="020F0502020204030204" pitchFamily="34" charset="0"/>
                <a:ea typeface="Calibri" panose="020F0502020204030204" pitchFamily="34" charset="0"/>
                <a:cs typeface="Times New Roman" panose="02020603050405020304" pitchFamily="18" charset="0"/>
              </a:rPr>
              <a:t> pour être davantage à son image et à sa ressemblance (conversion, réajustement). Il est important de favoriser un climat d’intériorité et de bienveillance, tout en laissant à chacun la liberté de parler ou non.</a:t>
            </a:r>
            <a:endParaRPr lang="fr-CA" b="0"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27</a:t>
            </a:fld>
            <a:endParaRPr lang="fr-CA"/>
          </a:p>
        </p:txBody>
      </p:sp>
    </p:spTree>
    <p:extLst>
      <p:ext uri="{BB962C8B-B14F-4D97-AF65-F5344CB8AC3E}">
        <p14:creationId xmlns:p14="http://schemas.microsoft.com/office/powerpoint/2010/main" xmlns="" val="166529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CA" sz="1800" b="1" kern="1200" dirty="0">
                <a:effectLst/>
                <a:latin typeface="Calibri" panose="020F0502020204030204" pitchFamily="34" charset="0"/>
                <a:ea typeface="Calibri" panose="020F0502020204030204" pitchFamily="34" charset="0"/>
                <a:cs typeface="Calibri" panose="020F0502020204030204" pitchFamily="34" charset="0"/>
              </a:rPr>
              <a:t>Demander: </a:t>
            </a:r>
            <a:r>
              <a:rPr lang="fr-CA" sz="1800" i="1" kern="1200" dirty="0">
                <a:effectLst/>
                <a:latin typeface="Calibri" panose="020F0502020204030204" pitchFamily="34" charset="0"/>
                <a:ea typeface="Calibri" panose="020F0502020204030204" pitchFamily="34" charset="0"/>
                <a:cs typeface="Calibri" panose="020F0502020204030204" pitchFamily="34" charset="0"/>
              </a:rPr>
              <a:t>Comment se manifeste ma relation à Dieu, dans mes paroles, mes actions et ma manière de vivre?</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200" dirty="0" smtClean="0">
                <a:solidFill>
                  <a:schemeClr val="tx1"/>
                </a:solidFill>
                <a:latin typeface="+mn-lt"/>
                <a:ea typeface="+mn-ea"/>
                <a:cs typeface="+mn-cs"/>
              </a:rPr>
              <a:t>(Parole libre, après un temps de réflexion.)</a:t>
            </a:r>
            <a:endParaRPr lang="fr-CA" sz="1800" kern="1200" dirty="0" smtClean="0">
              <a:solidFill>
                <a:schemeClr val="tx1"/>
              </a:solidFill>
              <a:latin typeface="+mn-lt"/>
              <a:ea typeface="+mn-ea"/>
              <a:cs typeface="+mn-cs"/>
            </a:endParaRPr>
          </a:p>
          <a:p>
            <a:pPr>
              <a:lnSpc>
                <a:spcPct val="107000"/>
              </a:lnSpc>
              <a:spcAft>
                <a:spcPts val="800"/>
              </a:spcAft>
            </a:pPr>
            <a:r>
              <a:rPr lang="fr-CA" sz="1800" b="1" kern="1200" dirty="0" smtClean="0">
                <a:effectLst/>
                <a:latin typeface="Calibri" panose="020F0502020204030204" pitchFamily="34" charset="0"/>
                <a:ea typeface="Calibri" panose="020F0502020204030204" pitchFamily="34" charset="0"/>
                <a:cs typeface="Calibri" panose="020F0502020204030204" pitchFamily="34" charset="0"/>
              </a:rPr>
              <a:t>(</a:t>
            </a:r>
            <a:r>
              <a:rPr lang="fr-CA" sz="1800" b="1" kern="1200" dirty="0">
                <a:effectLst/>
                <a:latin typeface="Calibri" panose="020F0502020204030204" pitchFamily="34" charset="0"/>
                <a:ea typeface="Calibri" panose="020F0502020204030204" pitchFamily="34" charset="0"/>
                <a:cs typeface="Calibri" panose="020F0502020204030204" pitchFamily="34" charset="0"/>
              </a:rPr>
              <a:t>Cliquer pour faire apparaître la seconde question.)</a:t>
            </a:r>
          </a:p>
          <a:p>
            <a:pPr>
              <a:lnSpc>
                <a:spcPct val="107000"/>
              </a:lnSpc>
              <a:spcAft>
                <a:spcPts val="800"/>
              </a:spcAft>
            </a:pPr>
            <a:r>
              <a:rPr lang="fr-CA" sz="1800" b="1" kern="1200" dirty="0">
                <a:effectLst/>
                <a:latin typeface="Calibri" panose="020F0502020204030204" pitchFamily="34" charset="0"/>
                <a:ea typeface="Calibri" panose="020F0502020204030204" pitchFamily="34" charset="0"/>
                <a:cs typeface="Calibri" panose="020F0502020204030204" pitchFamily="34" charset="0"/>
              </a:rPr>
              <a:t>Demander: </a:t>
            </a:r>
            <a:r>
              <a:rPr lang="fr-CA" sz="1800" i="1" kern="1200" dirty="0">
                <a:effectLst/>
                <a:latin typeface="Calibri" panose="020F0502020204030204" pitchFamily="34" charset="0"/>
                <a:ea typeface="Calibri" panose="020F0502020204030204" pitchFamily="34" charset="0"/>
                <a:cs typeface="Calibri" panose="020F0502020204030204" pitchFamily="34" charset="0"/>
              </a:rPr>
              <a:t>Quelle(s) conversion(s) ai-je à vivre en rapport avec ma relation à Dieu?</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7000"/>
              </a:lnSpc>
              <a:spcBef>
                <a:spcPts val="0"/>
              </a:spcBef>
              <a:spcAft>
                <a:spcPts val="800"/>
              </a:spcAft>
              <a:buClrTx/>
              <a:buSzTx/>
              <a:buFontTx/>
              <a:buNone/>
              <a:tabLst/>
              <a:defRPr/>
            </a:pPr>
            <a:r>
              <a:rPr lang="fr-CA" sz="1800" b="1" kern="1200" dirty="0" smtClean="0">
                <a:solidFill>
                  <a:schemeClr val="tx1"/>
                </a:solidFill>
                <a:latin typeface="+mn-lt"/>
                <a:ea typeface="+mn-ea"/>
                <a:cs typeface="+mn-cs"/>
              </a:rPr>
              <a:t>(Parole libre, après un temps de réflexion.)</a:t>
            </a:r>
            <a:endParaRPr lang="fr-CA" sz="1800" kern="1200" dirty="0" smtClean="0">
              <a:solidFill>
                <a:schemeClr val="tx1"/>
              </a:solidFill>
              <a:latin typeface="+mn-lt"/>
              <a:ea typeface="+mn-ea"/>
              <a:cs typeface="+mn-cs"/>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28</a:t>
            </a:fld>
            <a:endParaRPr lang="fr-CA"/>
          </a:p>
        </p:txBody>
      </p:sp>
    </p:spTree>
    <p:extLst>
      <p:ext uri="{BB962C8B-B14F-4D97-AF65-F5344CB8AC3E}">
        <p14:creationId xmlns:p14="http://schemas.microsoft.com/office/powerpoint/2010/main" xmlns="" val="72358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se manifeste ma relation à moi-même, dans mes paroles, mes actions et ma manière de vivre?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après un temps de réflexion.)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Quelle(s) conversion(s) ai-je à vivre en rapport avec ma relation à moi-même?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après un temps de réflexion.)</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29</a:t>
            </a:fld>
            <a:endParaRPr lang="fr-CA"/>
          </a:p>
        </p:txBody>
      </p:sp>
    </p:spTree>
    <p:extLst>
      <p:ext uri="{BB962C8B-B14F-4D97-AF65-F5344CB8AC3E}">
        <p14:creationId xmlns:p14="http://schemas.microsoft.com/office/powerpoint/2010/main" xmlns="" val="689489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Retour sur l’activité de réflexion à faire à la maison en préparation à la rencontre.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Partage libre sur les conclusions sans nécessairement raconter les expériences vécues en détail, surtout si elles sont douloureuses. Le but est de saisir la place et l’importance du pardon dans nos vies.</a:t>
            </a:r>
            <a:endParaRPr lang="fr-CA" i="0"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a:t>
            </a:fld>
            <a:endParaRPr lang="fr-CA"/>
          </a:p>
        </p:txBody>
      </p:sp>
    </p:spTree>
    <p:extLst>
      <p:ext uri="{BB962C8B-B14F-4D97-AF65-F5344CB8AC3E}">
        <p14:creationId xmlns:p14="http://schemas.microsoft.com/office/powerpoint/2010/main" xmlns="" val="283309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se manifeste ma relation à l’autre, dans mes paroles, mes actions et ma manière de vivre?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après un temps de réflexion.)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Quelle(s) conversion(s) ai-je à vivre en rapport avec ma relation à l’autre?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après un temps de réflexion.)</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30</a:t>
            </a:fld>
            <a:endParaRPr lang="fr-CA"/>
          </a:p>
        </p:txBody>
      </p:sp>
    </p:spTree>
    <p:extLst>
      <p:ext uri="{BB962C8B-B14F-4D97-AF65-F5344CB8AC3E}">
        <p14:creationId xmlns:p14="http://schemas.microsoft.com/office/powerpoint/2010/main" xmlns="" val="2981546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CA" sz="1800" b="1" kern="1200" dirty="0">
                <a:effectLst/>
                <a:latin typeface="Calibri" panose="020F0502020204030204" pitchFamily="34" charset="0"/>
                <a:ea typeface="Calibri" panose="020F0502020204030204" pitchFamily="34" charset="0"/>
                <a:cs typeface="Calibri" panose="020F0502020204030204" pitchFamily="34" charset="0"/>
              </a:rPr>
              <a:t>Demander: </a:t>
            </a:r>
            <a:r>
              <a:rPr lang="fr-CA" sz="1800" i="1" kern="1200" dirty="0">
                <a:effectLst/>
                <a:latin typeface="Calibri" panose="020F0502020204030204" pitchFamily="34" charset="0"/>
                <a:ea typeface="Calibri" panose="020F0502020204030204" pitchFamily="34" charset="0"/>
                <a:cs typeface="Calibri" panose="020F0502020204030204" pitchFamily="34" charset="0"/>
              </a:rPr>
              <a:t>Comment se manifeste ma relation à la Création, dans mes paroles, mes actions et ma manière de vivre?</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200" dirty="0" smtClean="0">
                <a:solidFill>
                  <a:schemeClr val="tx1"/>
                </a:solidFill>
                <a:latin typeface="+mn-lt"/>
                <a:ea typeface="+mn-ea"/>
                <a:cs typeface="+mn-cs"/>
              </a:rPr>
              <a:t>(Parole libre, après un temps de réflexion.)</a:t>
            </a:r>
            <a:endParaRPr lang="fr-CA" sz="1800" kern="1200" dirty="0" smtClean="0">
              <a:solidFill>
                <a:schemeClr val="tx1"/>
              </a:solidFill>
              <a:latin typeface="+mn-lt"/>
              <a:ea typeface="+mn-ea"/>
              <a:cs typeface="+mn-cs"/>
            </a:endParaRPr>
          </a:p>
          <a:p>
            <a:pPr>
              <a:lnSpc>
                <a:spcPct val="107000"/>
              </a:lnSpc>
              <a:spcAft>
                <a:spcPts val="800"/>
              </a:spcAft>
            </a:pPr>
            <a:r>
              <a:rPr lang="fr-CA" sz="1800" b="1" kern="1200" dirty="0" smtClean="0">
                <a:effectLst/>
                <a:latin typeface="Calibri" panose="020F0502020204030204" pitchFamily="34" charset="0"/>
                <a:ea typeface="Calibri" panose="020F0502020204030204" pitchFamily="34" charset="0"/>
                <a:cs typeface="Calibri" panose="020F0502020204030204" pitchFamily="34" charset="0"/>
              </a:rPr>
              <a:t>(</a:t>
            </a:r>
            <a:r>
              <a:rPr lang="fr-CA" sz="1800" b="1" kern="1200" dirty="0">
                <a:effectLst/>
                <a:latin typeface="Calibri" panose="020F0502020204030204" pitchFamily="34" charset="0"/>
                <a:ea typeface="Calibri" panose="020F0502020204030204" pitchFamily="34" charset="0"/>
                <a:cs typeface="Calibri" panose="020F0502020204030204" pitchFamily="34" charset="0"/>
              </a:rPr>
              <a:t>Cliquer pour faire apparaître la seconde question.)</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kern="1200" dirty="0">
                <a:effectLst/>
                <a:latin typeface="Calibri" panose="020F0502020204030204" pitchFamily="34" charset="0"/>
                <a:ea typeface="Calibri" panose="020F0502020204030204" pitchFamily="34" charset="0"/>
                <a:cs typeface="Calibri" panose="020F0502020204030204" pitchFamily="34" charset="0"/>
              </a:rPr>
              <a:t>Demander: </a:t>
            </a:r>
            <a:r>
              <a:rPr lang="fr-CA" sz="1800" i="1" kern="1200" dirty="0">
                <a:effectLst/>
                <a:latin typeface="Calibri" panose="020F0502020204030204" pitchFamily="34" charset="0"/>
                <a:ea typeface="Calibri" panose="020F0502020204030204" pitchFamily="34" charset="0"/>
                <a:cs typeface="Calibri" panose="020F0502020204030204" pitchFamily="34" charset="0"/>
              </a:rPr>
              <a:t>Quelle(s) conversion(s) ai-je à vivre en rapport avec ma relation à la Création?</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b="1" kern="1200" dirty="0" smtClean="0">
                <a:solidFill>
                  <a:schemeClr val="tx1"/>
                </a:solidFill>
                <a:latin typeface="+mn-lt"/>
                <a:ea typeface="+mn-ea"/>
                <a:cs typeface="+mn-cs"/>
              </a:rPr>
              <a:t>(Parole libre, après un temps de réflexion.)</a:t>
            </a:r>
            <a:endParaRPr lang="fr-CA" sz="1800" kern="1200" dirty="0" smtClean="0">
              <a:solidFill>
                <a:schemeClr val="tx1"/>
              </a:solidFill>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31</a:t>
            </a:fld>
            <a:endParaRPr lang="fr-CA"/>
          </a:p>
        </p:txBody>
      </p:sp>
    </p:spTree>
    <p:extLst>
      <p:ext uri="{BB962C8B-B14F-4D97-AF65-F5344CB8AC3E}">
        <p14:creationId xmlns:p14="http://schemas.microsoft.com/office/powerpoint/2010/main" xmlns="" val="154797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citation du Pape François.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recevez-vous cette citation?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Référence:</a:t>
            </a:r>
            <a:r>
              <a:rPr lang="fr-CA" sz="1200" b="1" i="1" kern="1200" dirty="0" smtClean="0">
                <a:solidFill>
                  <a:schemeClr val="tx1"/>
                </a:solidFill>
                <a:latin typeface="+mn-lt"/>
                <a:ea typeface="+mn-ea"/>
                <a:cs typeface="+mn-cs"/>
              </a:rPr>
              <a:t> </a:t>
            </a:r>
            <a:r>
              <a:rPr lang="fr-CA" sz="1200" u="sng" kern="1200" dirty="0" smtClean="0">
                <a:solidFill>
                  <a:schemeClr val="tx1"/>
                </a:solidFill>
                <a:latin typeface="+mn-lt"/>
                <a:ea typeface="+mn-ea"/>
                <a:cs typeface="+mn-cs"/>
                <a:hlinkClick r:id="rId3"/>
              </a:rPr>
              <a:t>http://www.vatican.va/content/francesco/fr/audiences/2013/documents/papa-francesco_20130626_udienza-generale.html</a:t>
            </a:r>
            <a:endParaRPr lang="fr-CA" b="1"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32</a:t>
            </a:fld>
            <a:endParaRPr lang="fr-CA"/>
          </a:p>
        </p:txBody>
      </p:sp>
    </p:spTree>
    <p:extLst>
      <p:ext uri="{BB962C8B-B14F-4D97-AF65-F5344CB8AC3E}">
        <p14:creationId xmlns:p14="http://schemas.microsoft.com/office/powerpoint/2010/main" xmlns="" val="1400222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Lire la diapo.</a:t>
            </a:r>
            <a:endParaRPr lang="fr-CA" i="1" dirty="0"/>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33</a:t>
            </a:fld>
            <a:endParaRPr lang="fr-CA"/>
          </a:p>
        </p:txBody>
      </p:sp>
    </p:spTree>
    <p:extLst>
      <p:ext uri="{BB962C8B-B14F-4D97-AF65-F5344CB8AC3E}">
        <p14:creationId xmlns:p14="http://schemas.microsoft.com/office/powerpoint/2010/main" xmlns="" val="1731103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la diapo.</a:t>
            </a: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34</a:t>
            </a:fld>
            <a:endParaRPr lang="fr-CA"/>
          </a:p>
        </p:txBody>
      </p:sp>
    </p:spTree>
    <p:extLst>
      <p:ext uri="{BB962C8B-B14F-4D97-AF65-F5344CB8AC3E}">
        <p14:creationId xmlns:p14="http://schemas.microsoft.com/office/powerpoint/2010/main" xmlns="" val="56218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À votre avis, quel est le lien entre le sacrement du pardon et votre baptême?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Conclure en cliquant pour faire apparaître le texte.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Ajouter, au besoin :</a:t>
            </a:r>
            <a:r>
              <a:rPr lang="fr-CA" sz="1200" i="1" kern="1200" dirty="0" smtClean="0">
                <a:solidFill>
                  <a:schemeClr val="tx1"/>
                </a:solidFill>
                <a:latin typeface="+mn-lt"/>
                <a:ea typeface="+mn-ea"/>
                <a:cs typeface="+mn-cs"/>
              </a:rPr>
              <a:t> Le sacrement du pardon et de la réconciliation renouvelle notre baptême : nous redevenons des fils et des filles de Dieu dans leur plus belle expression! Comme le fils de la parabole, nous retrouvons notre vêtement blanc de </a:t>
            </a:r>
            <a:r>
              <a:rPr lang="fr-CA" sz="1200" i="1" kern="1200" dirty="0" err="1" smtClean="0">
                <a:solidFill>
                  <a:schemeClr val="tx1"/>
                </a:solidFill>
                <a:latin typeface="+mn-lt"/>
                <a:ea typeface="+mn-ea"/>
                <a:cs typeface="+mn-cs"/>
              </a:rPr>
              <a:t>ressuscité.e</a:t>
            </a:r>
            <a:r>
              <a:rPr lang="fr-CA" sz="1200" i="1" kern="1200" dirty="0" smtClean="0">
                <a:solidFill>
                  <a:schemeClr val="tx1"/>
                </a:solidFill>
                <a:latin typeface="+mn-lt"/>
                <a:ea typeface="+mn-ea"/>
                <a:cs typeface="+mn-cs"/>
              </a:rPr>
              <a:t>, nos chaussures de marche pour suivre le Christ et l’anneau au doigt qui signifie notre relation de proximité avec Dieu en tant que fils et fille du Père, avec notre frère Jésus, unis par l’Esprit d’amour qui souffle en nous et nous guide plus intimement. </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35</a:t>
            </a:fld>
            <a:endParaRPr lang="fr-CA"/>
          </a:p>
        </p:txBody>
      </p:sp>
    </p:spTree>
    <p:extLst>
      <p:ext uri="{BB962C8B-B14F-4D97-AF65-F5344CB8AC3E}">
        <p14:creationId xmlns:p14="http://schemas.microsoft.com/office/powerpoint/2010/main" xmlns="" val="1505027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Référence: </a:t>
            </a:r>
            <a:r>
              <a:rPr lang="fr-CA" sz="1200" kern="1200" dirty="0" err="1" smtClean="0">
                <a:solidFill>
                  <a:schemeClr val="tx1"/>
                </a:solidFill>
                <a:latin typeface="+mn-lt"/>
                <a:ea typeface="+mn-ea"/>
                <a:cs typeface="+mn-cs"/>
              </a:rPr>
              <a:t>Anselm</a:t>
            </a:r>
            <a:r>
              <a:rPr lang="fr-CA" sz="1200" kern="1200" dirty="0" smtClean="0">
                <a:solidFill>
                  <a:schemeClr val="tx1"/>
                </a:solidFill>
                <a:latin typeface="+mn-lt"/>
                <a:ea typeface="+mn-ea"/>
                <a:cs typeface="+mn-cs"/>
              </a:rPr>
              <a:t> Grün, </a:t>
            </a:r>
            <a:r>
              <a:rPr lang="fr-CA" sz="1200" i="1" kern="1200" dirty="0" smtClean="0">
                <a:solidFill>
                  <a:schemeClr val="tx1"/>
                </a:solidFill>
                <a:latin typeface="+mn-lt"/>
                <a:ea typeface="+mn-ea"/>
                <a:cs typeface="+mn-cs"/>
              </a:rPr>
              <a:t>La réconciliation, avec soi-même et avec les autres</a:t>
            </a:r>
            <a:r>
              <a:rPr lang="fr-CA" sz="1200" kern="1200" dirty="0" smtClean="0">
                <a:solidFill>
                  <a:schemeClr val="tx1"/>
                </a:solidFill>
                <a:latin typeface="+mn-lt"/>
                <a:ea typeface="+mn-ea"/>
                <a:cs typeface="+mn-cs"/>
              </a:rPr>
              <a:t>, Collection Les sacrements, </a:t>
            </a:r>
            <a:r>
              <a:rPr lang="fr-CA" sz="1200" kern="1200" dirty="0" err="1" smtClean="0">
                <a:solidFill>
                  <a:schemeClr val="tx1"/>
                </a:solidFill>
                <a:latin typeface="+mn-lt"/>
                <a:ea typeface="+mn-ea"/>
                <a:cs typeface="+mn-cs"/>
              </a:rPr>
              <a:t>MédiasPaul</a:t>
            </a:r>
            <a:r>
              <a:rPr lang="fr-CA" sz="1200" kern="1200" dirty="0" smtClean="0">
                <a:solidFill>
                  <a:schemeClr val="tx1"/>
                </a:solidFill>
                <a:latin typeface="+mn-lt"/>
                <a:ea typeface="+mn-ea"/>
                <a:cs typeface="+mn-cs"/>
              </a:rPr>
              <a:t>, 2002, p.55.</a:t>
            </a:r>
          </a:p>
          <a:p>
            <a:r>
              <a:rPr lang="fr-CA" sz="1200" kern="1200" dirty="0" smtClean="0">
                <a:solidFill>
                  <a:schemeClr val="tx1"/>
                </a:solidFill>
                <a:latin typeface="+mn-lt"/>
                <a:ea typeface="+mn-ea"/>
                <a:cs typeface="+mn-cs"/>
              </a:rPr>
              <a:t> </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36</a:t>
            </a:fld>
            <a:endParaRPr lang="fr-CA"/>
          </a:p>
        </p:txBody>
      </p:sp>
    </p:spTree>
    <p:extLst>
      <p:ext uri="{BB962C8B-B14F-4D97-AF65-F5344CB8AC3E}">
        <p14:creationId xmlns:p14="http://schemas.microsoft.com/office/powerpoint/2010/main" xmlns="" val="3961473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Pour conclure la rencontre, proposer de dire ensemble la prière du Notre Père.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Quand on dit : </a:t>
            </a:r>
            <a:r>
              <a:rPr lang="fr-FR" sz="1200" kern="1200" dirty="0" smtClean="0">
                <a:solidFill>
                  <a:schemeClr val="tx1"/>
                </a:solidFill>
                <a:latin typeface="+mn-lt"/>
                <a:ea typeface="+mn-ea"/>
                <a:cs typeface="+mn-cs"/>
              </a:rPr>
              <a:t>« Pardonne-nous nos offenses, comme nous pardonnons aussi à ceux qui nous ont offensés », cela ne veut pas dire que Dieu pardonne comme nous ! Cela signifie plutôt : « pardonne-nous nos offenses et, de la même manière, nous serons capables de pardonner à notre tour ! » Encore une nuance dans la traduction !</a:t>
            </a: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37</a:t>
            </a:fld>
            <a:endParaRPr lang="fr-CA"/>
          </a:p>
        </p:txBody>
      </p:sp>
    </p:spTree>
    <p:extLst>
      <p:ext uri="{BB962C8B-B14F-4D97-AF65-F5344CB8AC3E}">
        <p14:creationId xmlns:p14="http://schemas.microsoft.com/office/powerpoint/2010/main" xmlns="" val="755982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Proposer une courte évaluation de la rencontre sous le mode de la relecture personnelle.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Donner la parole aux personnes qui le désirent.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Rappeler la prochaine rencontre et toutes les informations pertinentes à la suite des choses.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Se souhaiter mutuellement « bonne route! »</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38</a:t>
            </a:fld>
            <a:endParaRPr lang="fr-CA"/>
          </a:p>
        </p:txBody>
      </p:sp>
    </p:spTree>
    <p:extLst>
      <p:ext uri="{BB962C8B-B14F-4D97-AF65-F5344CB8AC3E}">
        <p14:creationId xmlns:p14="http://schemas.microsoft.com/office/powerpoint/2010/main" xmlns="" val="109289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39</a:t>
            </a:fld>
            <a:endParaRPr lang="fr-CA"/>
          </a:p>
        </p:txBody>
      </p:sp>
    </p:spTree>
    <p:extLst>
      <p:ext uri="{BB962C8B-B14F-4D97-AF65-F5344CB8AC3E}">
        <p14:creationId xmlns:p14="http://schemas.microsoft.com/office/powerpoint/2010/main" xmlns="" val="43339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pardonner à votre avis?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le dialogue avec ces questions pour engager un débat d’idées sur le pardon: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Le pardon est-il nécessaire?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Faut-il tout pardonner?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Est-ce qu’une relation de couple (ou une relation d’amitié ou une relation familiale) peut exister sans le pardon? </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Est-ce qu’il y a différentes sortes de pardon? </a:t>
            </a:r>
            <a:endParaRPr lang="fr-CA" sz="1200" kern="1200" dirty="0" smtClean="0">
              <a:solidFill>
                <a:schemeClr val="tx1"/>
              </a:solidFill>
              <a:latin typeface="+mn-lt"/>
              <a:ea typeface="+mn-ea"/>
              <a:cs typeface="+mn-cs"/>
            </a:endParaRPr>
          </a:p>
          <a:p>
            <a:r>
              <a:rPr lang="fr-CA" sz="1200" i="1" kern="1200" dirty="0" err="1" smtClean="0">
                <a:solidFill>
                  <a:schemeClr val="tx1"/>
                </a:solidFill>
                <a:latin typeface="+mn-lt"/>
                <a:ea typeface="+mn-ea"/>
                <a:cs typeface="+mn-cs"/>
              </a:rPr>
              <a:t>Etc</a:t>
            </a:r>
            <a:r>
              <a:rPr lang="fr-CA" sz="1200" i="1" kern="1200" dirty="0" smtClean="0">
                <a:solidFill>
                  <a:schemeClr val="tx1"/>
                </a:solidFill>
                <a:latin typeface="+mn-lt"/>
                <a:ea typeface="+mn-ea"/>
                <a:cs typeface="+mn-cs"/>
              </a:rPr>
              <a:t>…</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a:t>
            </a:fld>
            <a:endParaRPr lang="fr-CA"/>
          </a:p>
        </p:txBody>
      </p:sp>
    </p:spTree>
    <p:extLst>
      <p:ext uri="{BB962C8B-B14F-4D97-AF65-F5344CB8AC3E}">
        <p14:creationId xmlns:p14="http://schemas.microsoft.com/office/powerpoint/2010/main" xmlns="" val="403457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les affirmations et poursuivre le dialogue sur le pardon.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Cliquer pour faire apparaître les affirmations l’une après l’autre.</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5</a:t>
            </a:fld>
            <a:endParaRPr lang="fr-CA"/>
          </a:p>
        </p:txBody>
      </p:sp>
    </p:spTree>
    <p:extLst>
      <p:ext uri="{BB962C8B-B14F-4D97-AF65-F5344CB8AC3E}">
        <p14:creationId xmlns:p14="http://schemas.microsoft.com/office/powerpoint/2010/main" xmlns="" val="284858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Voyons maintenant le pardon sous le regard de Dieu.</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Dieu a à faire avec le pardon? Le pardon de Dieu est-il différent du pardon humain?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Annoncer: </a:t>
            </a:r>
            <a:r>
              <a:rPr lang="fr-CA" sz="1200" i="1" kern="1200" dirty="0" smtClean="0">
                <a:solidFill>
                  <a:schemeClr val="tx1"/>
                </a:solidFill>
                <a:latin typeface="+mn-lt"/>
                <a:ea typeface="+mn-ea"/>
                <a:cs typeface="+mn-cs"/>
              </a:rPr>
              <a:t>Pour répondre à cette question, revenons à notre fil conducteur, le Credo.</a:t>
            </a:r>
            <a:r>
              <a:rPr lang="fr-CA" sz="1200" kern="1200" dirty="0" smtClean="0">
                <a:solidFill>
                  <a:schemeClr val="tx1"/>
                </a:solidFill>
                <a:latin typeface="+mn-lt"/>
                <a:ea typeface="+mn-ea"/>
                <a:cs typeface="+mn-cs"/>
              </a:rPr>
              <a:t> </a:t>
            </a:r>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6</a:t>
            </a:fld>
            <a:endParaRPr lang="fr-CA"/>
          </a:p>
        </p:txBody>
      </p:sp>
    </p:spTree>
    <p:extLst>
      <p:ext uri="{BB962C8B-B14F-4D97-AF65-F5344CB8AC3E}">
        <p14:creationId xmlns:p14="http://schemas.microsoft.com/office/powerpoint/2010/main" xmlns="" val="390177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notre Credo que vous commencez à mieux connaître maintenant!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Proclamer le Credo ensemble ou demander à une personne de le lire.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a:t>
            </a:r>
            <a:r>
              <a:rPr lang="fr-CA" sz="1200" i="1" kern="1200" dirty="0" smtClean="0">
                <a:solidFill>
                  <a:schemeClr val="tx1"/>
                </a:solidFill>
                <a:latin typeface="+mn-lt"/>
                <a:ea typeface="+mn-ea"/>
                <a:cs typeface="+mn-cs"/>
              </a:rPr>
              <a:t>Nous croyons à la rémission des péchés. Je me permets à ce moment-ci d’émettre un avertissement très important!</a:t>
            </a:r>
            <a:r>
              <a:rPr lang="fr-CA" sz="1200" kern="1200" dirty="0" smtClean="0">
                <a:solidFill>
                  <a:schemeClr val="tx1"/>
                </a:solidFill>
                <a:latin typeface="+mn-lt"/>
                <a:ea typeface="+mn-ea"/>
                <a:cs typeface="+mn-cs"/>
              </a:rPr>
              <a:t> </a:t>
            </a:r>
            <a:r>
              <a:rPr lang="fr-CA" sz="1200" b="1" kern="1200" dirty="0" smtClean="0">
                <a:solidFill>
                  <a:schemeClr val="tx1"/>
                </a:solidFill>
                <a:latin typeface="+mn-lt"/>
                <a:ea typeface="+mn-ea"/>
                <a:cs typeface="+mn-cs"/>
              </a:rPr>
              <a:t>(Cliquer pour animer l’avertissement qui peut surprendre: c’est le but!)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l’avertissement.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Introduire le texte biblique qui suivra: </a:t>
            </a:r>
            <a:r>
              <a:rPr lang="fr-CA" sz="1200" i="1" kern="1200" dirty="0" smtClean="0">
                <a:solidFill>
                  <a:schemeClr val="tx1"/>
                </a:solidFill>
                <a:latin typeface="+mn-lt"/>
                <a:ea typeface="+mn-ea"/>
                <a:cs typeface="+mn-cs"/>
              </a:rPr>
              <a:t>Pour mieux comprendre le pardon de Dieu, la Bible nous offre une parabole de Jésus que l’on appelle la parabole du fils prodigue. Elle se retrouve au chapitre 15 de l’évangile de Luc.</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7</a:t>
            </a:fld>
            <a:endParaRPr lang="fr-CA"/>
          </a:p>
        </p:txBody>
      </p:sp>
    </p:spTree>
    <p:extLst>
      <p:ext uri="{BB962C8B-B14F-4D97-AF65-F5344CB8AC3E}">
        <p14:creationId xmlns:p14="http://schemas.microsoft.com/office/powerpoint/2010/main" xmlns="" val="95279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(Cliquer pour faire apparaître la définition d’une parabole.)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définition d’une parabole ou la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la question à garder en mémoire lors de la lecture du texte biblique.)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question ou la faire lire par une personne du groupe.</a:t>
            </a:r>
            <a:endParaRPr lang="fr-CA" sz="1200" kern="1200" dirty="0" smtClean="0">
              <a:solidFill>
                <a:schemeClr val="tx1"/>
              </a:solidFill>
              <a:latin typeface="+mn-lt"/>
              <a:ea typeface="+mn-ea"/>
              <a:cs typeface="+mn-cs"/>
            </a:endParaRPr>
          </a:p>
          <a:p>
            <a:pPr defTabSz="932871">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8</a:t>
            </a:fld>
            <a:endParaRPr lang="fr-CA"/>
          </a:p>
        </p:txBody>
      </p:sp>
    </p:spTree>
    <p:extLst>
      <p:ext uri="{BB962C8B-B14F-4D97-AF65-F5344CB8AC3E}">
        <p14:creationId xmlns:p14="http://schemas.microsoft.com/office/powerpoint/2010/main" xmlns="" val="2803913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biblique ou le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Poser les questions de compréhension suivantes:</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Quels sont les personnages du récit? </a:t>
            </a:r>
            <a:r>
              <a:rPr lang="fr-CA" sz="1200" kern="1200" dirty="0" smtClean="0">
                <a:solidFill>
                  <a:schemeClr val="tx1"/>
                </a:solidFill>
                <a:latin typeface="+mn-lt"/>
                <a:ea typeface="+mn-ea"/>
                <a:cs typeface="+mn-cs"/>
              </a:rPr>
              <a:t>(Le père et deux fils) </a:t>
            </a:r>
          </a:p>
          <a:p>
            <a:r>
              <a:rPr lang="fr-CA" sz="1200" i="1" kern="1200" dirty="0" smtClean="0">
                <a:solidFill>
                  <a:schemeClr val="tx1"/>
                </a:solidFill>
                <a:latin typeface="+mn-lt"/>
                <a:ea typeface="+mn-ea"/>
                <a:cs typeface="+mn-cs"/>
              </a:rPr>
              <a:t>Que se passe-t-il pour chacun d’eux? </a:t>
            </a:r>
            <a:r>
              <a:rPr lang="fr-CA" sz="1200" kern="1200" dirty="0" smtClean="0">
                <a:solidFill>
                  <a:schemeClr val="tx1"/>
                </a:solidFill>
                <a:latin typeface="+mn-lt"/>
                <a:ea typeface="+mn-ea"/>
                <a:cs typeface="+mn-cs"/>
              </a:rPr>
              <a:t>(Le père divise ses biens entre ses deux fils; le plus jeune demande sa part qui lui revient, se prépare et part la dépenser dans une vie de désordre! Mais, une famine arrive. Il est mal pris! On ne sait rien de l’autre fils encore.)</a:t>
            </a:r>
            <a:endParaRPr lang="fr-CA" i="0"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9</a:t>
            </a:fld>
            <a:endParaRPr lang="fr-CA"/>
          </a:p>
        </p:txBody>
      </p:sp>
    </p:spTree>
    <p:extLst>
      <p:ext uri="{BB962C8B-B14F-4D97-AF65-F5344CB8AC3E}">
        <p14:creationId xmlns:p14="http://schemas.microsoft.com/office/powerpoint/2010/main" xmlns="" val="693180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61194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8989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89067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564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11751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118322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387948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112097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1678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00007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44889A-084E-40C8-BDC4-C233736E16F7}" type="datetimeFigureOut">
              <a:rPr lang="fr-CA" smtClean="0"/>
              <a:pPr/>
              <a:t>2020-09-24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97367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4889A-084E-40C8-BDC4-C233736E16F7}" type="datetimeFigureOut">
              <a:rPr lang="fr-CA" smtClean="0"/>
              <a:pPr/>
              <a:t>2020-09-24</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174652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1.jpeg"/><Relationship Id="rId7" Type="http://schemas.openxmlformats.org/officeDocument/2006/relationships/image" Target="../media/image14.sv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artbible.info/art/large/370.html" TargetMode="External"/><Relationship Id="rId4" Type="http://schemas.openxmlformats.org/officeDocument/2006/relationships/hyperlink" Target="https://www.aelf.org/bible" TargetMode="Externa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crépuscule, eau, frisbee&#10;&#10;Description générée automatiquement">
            <a:extLst>
              <a:ext uri="{FF2B5EF4-FFF2-40B4-BE49-F238E27FC236}">
                <a16:creationId xmlns:a16="http://schemas.microsoft.com/office/drawing/2014/main" xmlns="" id="{573D0E19-9D66-4D73-8D78-263F1A6D59D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313" r="11763" b="10084"/>
          <a:stretch/>
        </p:blipFill>
        <p:spPr>
          <a:xfrm>
            <a:off x="0" y="0"/>
            <a:ext cx="9144000" cy="6858000"/>
          </a:xfrm>
          <a:prstGeom prst="rect">
            <a:avLst/>
          </a:prstGeom>
        </p:spPr>
      </p:pic>
      <p:sp>
        <p:nvSpPr>
          <p:cNvPr id="4" name="Rectangle 3">
            <a:extLst>
              <a:ext uri="{FF2B5EF4-FFF2-40B4-BE49-F238E27FC236}">
                <a16:creationId xmlns:a16="http://schemas.microsoft.com/office/drawing/2014/main" xmlns="" id="{0CE57AC0-8404-429B-A0FB-F7B2FE9173BE}"/>
              </a:ext>
            </a:extLst>
          </p:cNvPr>
          <p:cNvSpPr/>
          <p:nvPr/>
        </p:nvSpPr>
        <p:spPr>
          <a:xfrm>
            <a:off x="1817476" y="255312"/>
            <a:ext cx="5971636"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8000" b="1" dirty="0">
                <a:ln/>
                <a:solidFill>
                  <a:schemeClr val="accent5">
                    <a:lumMod val="75000"/>
                  </a:schemeClr>
                </a:solidFill>
              </a:rPr>
              <a:t>Bien-venu(e)!</a:t>
            </a:r>
          </a:p>
        </p:txBody>
      </p:sp>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3048603" y="5627806"/>
            <a:ext cx="3509382" cy="974882"/>
          </a:xfrm>
          <a:gradFill flip="none" rotWithShape="1">
            <a:gsLst>
              <a:gs pos="0">
                <a:srgbClr val="FFA76D"/>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r>
              <a:rPr lang="fr-CA" sz="6000" b="1" dirty="0">
                <a:solidFill>
                  <a:schemeClr val="tx2">
                    <a:lumMod val="50000"/>
                  </a:schemeClr>
                </a:solidFill>
              </a:rPr>
              <a:t>Le Pardon</a:t>
            </a:r>
            <a:endParaRPr lang="fr-CA" sz="6000" dirty="0"/>
          </a:p>
        </p:txBody>
      </p:sp>
    </p:spTree>
    <p:extLst>
      <p:ext uri="{BB962C8B-B14F-4D97-AF65-F5344CB8AC3E}">
        <p14:creationId xmlns:p14="http://schemas.microsoft.com/office/powerpoint/2010/main" xmlns="" val="138296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B529FF12-0329-4969-9716-33D1F2BE6AB7}"/>
              </a:ext>
            </a:extLst>
          </p:cNvPr>
          <p:cNvPicPr>
            <a:picLocks noChangeAspect="1"/>
          </p:cNvPicPr>
          <p:nvPr/>
        </p:nvPicPr>
        <p:blipFill>
          <a:blip r:embed="rId3" cstate="print"/>
          <a:stretch>
            <a:fillRect/>
          </a:stretch>
        </p:blipFill>
        <p:spPr>
          <a:xfrm>
            <a:off x="344454" y="2926036"/>
            <a:ext cx="8449788" cy="1005927"/>
          </a:xfrm>
          <a:prstGeom prst="rect">
            <a:avLst/>
          </a:prstGeom>
          <a:effectLst>
            <a:softEdge rad="63500"/>
          </a:effectLst>
        </p:spPr>
      </p:pic>
      <p:sp>
        <p:nvSpPr>
          <p:cNvPr id="6" name="Rectangle 5">
            <a:extLst>
              <a:ext uri="{FF2B5EF4-FFF2-40B4-BE49-F238E27FC236}">
                <a16:creationId xmlns:a16="http://schemas.microsoft.com/office/drawing/2014/main" xmlns="" id="{700AF80E-2193-4298-95B4-B443F29CA9EC}"/>
              </a:ext>
            </a:extLst>
          </p:cNvPr>
          <p:cNvSpPr/>
          <p:nvPr/>
        </p:nvSpPr>
        <p:spPr>
          <a:xfrm>
            <a:off x="349758" y="1273080"/>
            <a:ext cx="8444484" cy="172329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baseline="30000" dirty="0">
                <a:solidFill>
                  <a:schemeClr val="tx1"/>
                </a:solidFill>
                <a:latin typeface="Avenir Next LT Pro" panose="020B0504020202020204" pitchFamily="34" charset="0"/>
              </a:rPr>
              <a:t>17</a:t>
            </a:r>
            <a:r>
              <a:rPr lang="fr-FR" sz="2000" dirty="0">
                <a:solidFill>
                  <a:schemeClr val="tx1"/>
                </a:solidFill>
                <a:latin typeface="Avenir Next LT Pro" panose="020B0504020202020204" pitchFamily="34" charset="0"/>
              </a:rPr>
              <a:t> Alors il rentra en lui-même et se dit : “Combien d’ouvriers de mon père ont du pain en abondance, et moi, ici, je meurs de faim ! </a:t>
            </a:r>
            <a:r>
              <a:rPr lang="fr-FR" sz="2000" b="1" baseline="30000" dirty="0">
                <a:solidFill>
                  <a:schemeClr val="tx1"/>
                </a:solidFill>
                <a:latin typeface="Avenir Next LT Pro" panose="020B0504020202020204" pitchFamily="34" charset="0"/>
              </a:rPr>
              <a:t>18</a:t>
            </a:r>
            <a:r>
              <a:rPr lang="fr-FR" sz="2000" dirty="0">
                <a:solidFill>
                  <a:schemeClr val="tx1"/>
                </a:solidFill>
                <a:latin typeface="Avenir Next LT Pro" panose="020B0504020202020204" pitchFamily="34" charset="0"/>
              </a:rPr>
              <a:t> Je me lèverai, j’irai vers mon père, et je lui dirai : Père, j’ai péché contre le ciel et envers toi. </a:t>
            </a:r>
            <a:r>
              <a:rPr lang="fr-FR" sz="2000" b="1" baseline="30000" dirty="0">
                <a:solidFill>
                  <a:schemeClr val="tx1"/>
                </a:solidFill>
                <a:latin typeface="Avenir Next LT Pro" panose="020B0504020202020204" pitchFamily="34" charset="0"/>
              </a:rPr>
              <a:t>19</a:t>
            </a:r>
            <a:r>
              <a:rPr lang="fr-FR" sz="2000" dirty="0">
                <a:solidFill>
                  <a:schemeClr val="tx1"/>
                </a:solidFill>
                <a:latin typeface="Avenir Next LT Pro" panose="020B0504020202020204" pitchFamily="34" charset="0"/>
              </a:rPr>
              <a:t> Je ne suis plus digne d’être appelé ton fils. Traite-moi comme l’un de tes ouvriers.” </a:t>
            </a:r>
            <a:r>
              <a:rPr lang="fr-FR" sz="2000" b="1" baseline="30000" dirty="0">
                <a:solidFill>
                  <a:schemeClr val="tx1"/>
                </a:solidFill>
                <a:latin typeface="Avenir Next LT Pro" panose="020B0504020202020204" pitchFamily="34" charset="0"/>
              </a:rPr>
              <a:t>20</a:t>
            </a:r>
            <a:r>
              <a:rPr lang="fr-FR" sz="2000" dirty="0">
                <a:solidFill>
                  <a:schemeClr val="tx1"/>
                </a:solidFill>
                <a:latin typeface="Avenir Next LT Pro" panose="020B0504020202020204" pitchFamily="34" charset="0"/>
              </a:rPr>
              <a:t> Il se leva et s’en alla vers son père. </a:t>
            </a:r>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349758" y="336466"/>
            <a:ext cx="8444484" cy="824119"/>
          </a:xfrm>
          <a:solidFill>
            <a:schemeClr val="accent6">
              <a:lumMod val="75000"/>
            </a:schemeClr>
          </a:solidFill>
        </p:spPr>
        <p:txBody>
          <a:bodyPr>
            <a:normAutofit/>
          </a:bodyPr>
          <a:lstStyle/>
          <a:p>
            <a:pPr algn="ctr"/>
            <a:r>
              <a:rPr lang="fr-CA" dirty="0">
                <a:solidFill>
                  <a:schemeClr val="bg1"/>
                </a:solidFill>
              </a:rPr>
              <a:t>Parabole du fils prodigue </a:t>
            </a:r>
            <a:r>
              <a:rPr lang="fr-CA" sz="3600" dirty="0">
                <a:solidFill>
                  <a:schemeClr val="bg1"/>
                </a:solidFill>
              </a:rPr>
              <a:t>(</a:t>
            </a:r>
            <a:r>
              <a:rPr lang="fr-CA" sz="3600" dirty="0" err="1">
                <a:solidFill>
                  <a:schemeClr val="bg1"/>
                </a:solidFill>
              </a:rPr>
              <a:t>Lc</a:t>
            </a:r>
            <a:r>
              <a:rPr lang="fr-CA" sz="3600" dirty="0">
                <a:solidFill>
                  <a:schemeClr val="bg1"/>
                </a:solidFill>
              </a:rPr>
              <a:t> 15, 11-32)</a:t>
            </a:r>
          </a:p>
        </p:txBody>
      </p:sp>
      <p:sp>
        <p:nvSpPr>
          <p:cNvPr id="4" name="Rectangle 3">
            <a:extLst>
              <a:ext uri="{FF2B5EF4-FFF2-40B4-BE49-F238E27FC236}">
                <a16:creationId xmlns:a16="http://schemas.microsoft.com/office/drawing/2014/main" xmlns="" id="{36AF1F15-A9B9-439F-97A6-C6E0991F9DE2}"/>
              </a:ext>
            </a:extLst>
          </p:cNvPr>
          <p:cNvSpPr/>
          <p:nvPr/>
        </p:nvSpPr>
        <p:spPr>
          <a:xfrm>
            <a:off x="349758" y="3956537"/>
            <a:ext cx="8444484" cy="27432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Avenir Next LT Pro" panose="020B0504020202020204" pitchFamily="34" charset="0"/>
              </a:rPr>
              <a:t>Comme il était encore loin, son père l’aperçut et fut saisi de compassion ; il courut se jeter à son cou et le couvrit de baisers. </a:t>
            </a:r>
          </a:p>
          <a:p>
            <a:r>
              <a:rPr lang="fr-FR" sz="2000" b="1" baseline="30000" dirty="0">
                <a:solidFill>
                  <a:schemeClr val="tx1"/>
                </a:solidFill>
                <a:latin typeface="Avenir Next LT Pro" panose="020B0504020202020204" pitchFamily="34" charset="0"/>
              </a:rPr>
              <a:t>21 </a:t>
            </a:r>
            <a:r>
              <a:rPr lang="fr-FR" sz="2000" dirty="0">
                <a:solidFill>
                  <a:schemeClr val="tx1"/>
                </a:solidFill>
                <a:latin typeface="Avenir Next LT Pro" panose="020B0504020202020204" pitchFamily="34" charset="0"/>
              </a:rPr>
              <a:t>Le fils lui dit : “Père, j’ai péché contre le ciel et envers toi. Je ne suis plus digne d’être appelé ton fils.”  </a:t>
            </a:r>
            <a:r>
              <a:rPr lang="fr-FR" sz="2000" b="1" baseline="30000" dirty="0">
                <a:solidFill>
                  <a:schemeClr val="tx1"/>
                </a:solidFill>
                <a:latin typeface="Avenir Next LT Pro" panose="020B0504020202020204" pitchFamily="34" charset="0"/>
              </a:rPr>
              <a:t>22</a:t>
            </a:r>
            <a:r>
              <a:rPr lang="fr-FR" sz="2000" dirty="0">
                <a:solidFill>
                  <a:schemeClr val="tx1"/>
                </a:solidFill>
                <a:latin typeface="Avenir Next LT Pro" panose="020B0504020202020204" pitchFamily="34" charset="0"/>
              </a:rPr>
              <a:t> Mais le père dit à ses serviteurs : “Vite, apportez le plus beau vêtement pour l’habiller, mettez-lui une bague au doigt et des sandales aux pieds, </a:t>
            </a:r>
            <a:r>
              <a:rPr lang="fr-FR" sz="2000" b="1" baseline="30000" dirty="0">
                <a:solidFill>
                  <a:schemeClr val="tx1"/>
                </a:solidFill>
                <a:latin typeface="Avenir Next LT Pro" panose="020B0504020202020204" pitchFamily="34" charset="0"/>
              </a:rPr>
              <a:t>23</a:t>
            </a:r>
            <a:r>
              <a:rPr lang="fr-FR" sz="2000" dirty="0">
                <a:solidFill>
                  <a:schemeClr val="tx1"/>
                </a:solidFill>
                <a:latin typeface="Avenir Next LT Pro" panose="020B0504020202020204" pitchFamily="34" charset="0"/>
              </a:rPr>
              <a:t> allez chercher le veau gras, tuez-le, mangeons et festoyons,</a:t>
            </a:r>
            <a:r>
              <a:rPr lang="fr-FR" sz="2000" b="1" baseline="30000" dirty="0">
                <a:solidFill>
                  <a:schemeClr val="tx1"/>
                </a:solidFill>
                <a:latin typeface="Avenir Next LT Pro" panose="020B0504020202020204" pitchFamily="34" charset="0"/>
              </a:rPr>
              <a:t>24 </a:t>
            </a:r>
            <a:r>
              <a:rPr lang="fr-FR" sz="2000" dirty="0">
                <a:solidFill>
                  <a:schemeClr val="tx1"/>
                </a:solidFill>
                <a:latin typeface="Avenir Next LT Pro" panose="020B0504020202020204" pitchFamily="34" charset="0"/>
              </a:rPr>
              <a:t>car mon fils que voilà était mort, et il est revenu à la vie ; il était perdu, et il est retrouvé.” Et ils commencèrent à festoyer.</a:t>
            </a:r>
          </a:p>
        </p:txBody>
      </p:sp>
    </p:spTree>
    <p:extLst>
      <p:ext uri="{BB962C8B-B14F-4D97-AF65-F5344CB8AC3E}">
        <p14:creationId xmlns:p14="http://schemas.microsoft.com/office/powerpoint/2010/main" xmlns="" val="351767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B529FF12-0329-4969-9716-33D1F2BE6AB7}"/>
              </a:ext>
            </a:extLst>
          </p:cNvPr>
          <p:cNvPicPr>
            <a:picLocks noChangeAspect="1"/>
          </p:cNvPicPr>
          <p:nvPr/>
        </p:nvPicPr>
        <p:blipFill>
          <a:blip r:embed="rId3" cstate="print"/>
          <a:stretch>
            <a:fillRect/>
          </a:stretch>
        </p:blipFill>
        <p:spPr>
          <a:xfrm>
            <a:off x="344454" y="2996373"/>
            <a:ext cx="8449788" cy="1005927"/>
          </a:xfrm>
          <a:prstGeom prst="rect">
            <a:avLst/>
          </a:prstGeom>
          <a:effectLst>
            <a:softEdge rad="63500"/>
          </a:effectLst>
        </p:spPr>
      </p:pic>
      <p:sp>
        <p:nvSpPr>
          <p:cNvPr id="6" name="Rectangle 5">
            <a:extLst>
              <a:ext uri="{FF2B5EF4-FFF2-40B4-BE49-F238E27FC236}">
                <a16:creationId xmlns:a16="http://schemas.microsoft.com/office/drawing/2014/main" xmlns="" id="{700AF80E-2193-4298-95B4-B443F29CA9EC}"/>
              </a:ext>
            </a:extLst>
          </p:cNvPr>
          <p:cNvSpPr/>
          <p:nvPr/>
        </p:nvSpPr>
        <p:spPr>
          <a:xfrm>
            <a:off x="349758" y="1273080"/>
            <a:ext cx="8444484" cy="18569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baseline="30000" dirty="0">
                <a:solidFill>
                  <a:schemeClr val="tx1"/>
                </a:solidFill>
                <a:latin typeface="Avenir Next LT Pro" panose="020B0504020202020204" pitchFamily="34" charset="0"/>
              </a:rPr>
              <a:t>25</a:t>
            </a:r>
            <a:r>
              <a:rPr lang="fr-FR" sz="2000" dirty="0">
                <a:solidFill>
                  <a:schemeClr val="tx1"/>
                </a:solidFill>
                <a:latin typeface="Avenir Next LT Pro" panose="020B0504020202020204" pitchFamily="34" charset="0"/>
              </a:rPr>
              <a:t> Or le fils aîné était aux champs. Quand il revint et fut près de la maison, il entendit la musique et les danses.</a:t>
            </a:r>
            <a:r>
              <a:rPr lang="fr-FR" sz="2000" b="1" baseline="30000" dirty="0">
                <a:solidFill>
                  <a:schemeClr val="tx1"/>
                </a:solidFill>
                <a:latin typeface="Avenir Next LT Pro" panose="020B0504020202020204" pitchFamily="34" charset="0"/>
              </a:rPr>
              <a:t>26</a:t>
            </a:r>
            <a:r>
              <a:rPr lang="fr-FR" sz="2000" dirty="0">
                <a:solidFill>
                  <a:schemeClr val="tx1"/>
                </a:solidFill>
                <a:latin typeface="Avenir Next LT Pro" panose="020B0504020202020204" pitchFamily="34" charset="0"/>
              </a:rPr>
              <a:t> Appelant un des serviteurs, il s’informa de ce qui se passait. </a:t>
            </a:r>
            <a:r>
              <a:rPr lang="fr-FR" sz="2000" b="1" baseline="30000" dirty="0">
                <a:solidFill>
                  <a:schemeClr val="tx1"/>
                </a:solidFill>
                <a:latin typeface="Avenir Next LT Pro" panose="020B0504020202020204" pitchFamily="34" charset="0"/>
              </a:rPr>
              <a:t>27</a:t>
            </a:r>
            <a:r>
              <a:rPr lang="fr-FR" sz="2000" dirty="0">
                <a:solidFill>
                  <a:schemeClr val="tx1"/>
                </a:solidFill>
                <a:latin typeface="Avenir Next LT Pro" panose="020B0504020202020204" pitchFamily="34" charset="0"/>
              </a:rPr>
              <a:t> Celui-ci répondit : “Ton frère est arrivé, et ton père a tué le veau gras, parce qu’il a retrouvé ton frère en bonne santé.” </a:t>
            </a:r>
            <a:r>
              <a:rPr lang="fr-FR" sz="2000" b="1" baseline="30000" dirty="0">
                <a:solidFill>
                  <a:schemeClr val="tx1"/>
                </a:solidFill>
                <a:latin typeface="Avenir Next LT Pro" panose="020B0504020202020204" pitchFamily="34" charset="0"/>
              </a:rPr>
              <a:t>28</a:t>
            </a:r>
            <a:r>
              <a:rPr lang="fr-FR" sz="2000" dirty="0">
                <a:solidFill>
                  <a:schemeClr val="tx1"/>
                </a:solidFill>
                <a:latin typeface="Avenir Next LT Pro" panose="020B0504020202020204" pitchFamily="34" charset="0"/>
              </a:rPr>
              <a:t> Alors le fils aîné se mit en colère, et il refusait d’entrer. </a:t>
            </a:r>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349758" y="336466"/>
            <a:ext cx="8444484" cy="824119"/>
          </a:xfrm>
          <a:solidFill>
            <a:schemeClr val="accent6">
              <a:lumMod val="75000"/>
            </a:schemeClr>
          </a:solidFill>
        </p:spPr>
        <p:txBody>
          <a:bodyPr>
            <a:normAutofit/>
          </a:bodyPr>
          <a:lstStyle/>
          <a:p>
            <a:pPr algn="ctr"/>
            <a:r>
              <a:rPr lang="fr-CA" dirty="0">
                <a:solidFill>
                  <a:schemeClr val="bg1"/>
                </a:solidFill>
              </a:rPr>
              <a:t>Parabole du fils prodigue </a:t>
            </a:r>
            <a:r>
              <a:rPr lang="fr-CA" sz="3600" dirty="0">
                <a:solidFill>
                  <a:schemeClr val="bg1"/>
                </a:solidFill>
              </a:rPr>
              <a:t>(</a:t>
            </a:r>
            <a:r>
              <a:rPr lang="fr-CA" sz="3600" dirty="0" err="1">
                <a:solidFill>
                  <a:schemeClr val="bg1"/>
                </a:solidFill>
              </a:rPr>
              <a:t>Lc</a:t>
            </a:r>
            <a:r>
              <a:rPr lang="fr-CA" sz="3600" dirty="0">
                <a:solidFill>
                  <a:schemeClr val="bg1"/>
                </a:solidFill>
              </a:rPr>
              <a:t> 15, 11-32)</a:t>
            </a:r>
          </a:p>
        </p:txBody>
      </p:sp>
      <p:sp>
        <p:nvSpPr>
          <p:cNvPr id="4" name="Rectangle 3">
            <a:extLst>
              <a:ext uri="{FF2B5EF4-FFF2-40B4-BE49-F238E27FC236}">
                <a16:creationId xmlns:a16="http://schemas.microsoft.com/office/drawing/2014/main" xmlns="" id="{36AF1F15-A9B9-439F-97A6-C6E0991F9DE2}"/>
              </a:ext>
            </a:extLst>
          </p:cNvPr>
          <p:cNvSpPr/>
          <p:nvPr/>
        </p:nvSpPr>
        <p:spPr>
          <a:xfrm>
            <a:off x="349758" y="3956537"/>
            <a:ext cx="8444484" cy="27432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venir Next LT Pro" panose="020B0504020202020204" pitchFamily="34" charset="0"/>
              </a:rPr>
              <a:t>Son père sortit le supplier. </a:t>
            </a:r>
            <a:r>
              <a:rPr lang="fr-FR" sz="2000" b="1" baseline="30000" dirty="0">
                <a:solidFill>
                  <a:schemeClr val="tx1"/>
                </a:solidFill>
                <a:latin typeface="Avenir Next LT Pro" panose="020B0504020202020204" pitchFamily="34" charset="0"/>
              </a:rPr>
              <a:t>29</a:t>
            </a:r>
            <a:r>
              <a:rPr lang="fr-FR" sz="2000" dirty="0">
                <a:solidFill>
                  <a:schemeClr val="tx1"/>
                </a:solidFill>
                <a:latin typeface="Avenir Next LT Pro" panose="020B0504020202020204" pitchFamily="34" charset="0"/>
              </a:rPr>
              <a:t> Mais il répliqua à son père : “Il y a tant d’années que je suis à ton service sans avoir jamais transgressé tes ordres, et jamais tu ne m’as donné un chevreau pour festoyer avec mes amis. </a:t>
            </a:r>
            <a:r>
              <a:rPr lang="fr-FR" sz="2000" b="1" baseline="30000" dirty="0">
                <a:solidFill>
                  <a:schemeClr val="tx1"/>
                </a:solidFill>
                <a:latin typeface="Avenir Next LT Pro" panose="020B0504020202020204" pitchFamily="34" charset="0"/>
              </a:rPr>
              <a:t>30</a:t>
            </a:r>
            <a:r>
              <a:rPr lang="fr-FR" sz="2000" dirty="0">
                <a:solidFill>
                  <a:schemeClr val="tx1"/>
                </a:solidFill>
                <a:latin typeface="Avenir Next LT Pro" panose="020B0504020202020204" pitchFamily="34" charset="0"/>
              </a:rPr>
              <a:t> Mais, quand ton fils que voilà est revenu après avoir dévoré ton bien avec des prostituées, tu as fait tuer pour lui le veau gras !”</a:t>
            </a:r>
          </a:p>
          <a:p>
            <a:r>
              <a:rPr lang="fr-FR" sz="2000" b="1" baseline="30000" dirty="0">
                <a:solidFill>
                  <a:schemeClr val="tx1"/>
                </a:solidFill>
                <a:latin typeface="Avenir Next LT Pro" panose="020B0504020202020204" pitchFamily="34" charset="0"/>
              </a:rPr>
              <a:t>31</a:t>
            </a:r>
            <a:r>
              <a:rPr lang="fr-FR" sz="2000" dirty="0">
                <a:solidFill>
                  <a:schemeClr val="tx1"/>
                </a:solidFill>
                <a:latin typeface="Avenir Next LT Pro" panose="020B0504020202020204" pitchFamily="34" charset="0"/>
              </a:rPr>
              <a:t> Le père répondit : “Toi, mon enfant, tu es toujours avec moi, et tout ce qui est à moi est à toi. </a:t>
            </a:r>
            <a:r>
              <a:rPr lang="fr-FR" sz="2000" b="1" baseline="30000" dirty="0">
                <a:solidFill>
                  <a:schemeClr val="tx1"/>
                </a:solidFill>
                <a:latin typeface="Avenir Next LT Pro" panose="020B0504020202020204" pitchFamily="34" charset="0"/>
              </a:rPr>
              <a:t>32</a:t>
            </a:r>
            <a:r>
              <a:rPr lang="fr-FR" sz="2000" dirty="0">
                <a:solidFill>
                  <a:schemeClr val="tx1"/>
                </a:solidFill>
                <a:latin typeface="Avenir Next LT Pro" panose="020B0504020202020204" pitchFamily="34" charset="0"/>
              </a:rPr>
              <a:t> Il fallait festoyer et se réjouir ; car ton frère que voilà était mort, et il est revenu à la vie ; il était perdu, et il est retrouvé !” »</a:t>
            </a:r>
          </a:p>
        </p:txBody>
      </p:sp>
    </p:spTree>
    <p:extLst>
      <p:ext uri="{BB962C8B-B14F-4D97-AF65-F5344CB8AC3E}">
        <p14:creationId xmlns:p14="http://schemas.microsoft.com/office/powerpoint/2010/main" xmlns="" val="38907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B529FF12-0329-4969-9716-33D1F2BE6AB7}"/>
              </a:ext>
            </a:extLst>
          </p:cNvPr>
          <p:cNvPicPr>
            <a:picLocks noChangeAspect="1"/>
          </p:cNvPicPr>
          <p:nvPr/>
        </p:nvPicPr>
        <p:blipFill>
          <a:blip r:embed="rId3" cstate="print"/>
          <a:stretch>
            <a:fillRect/>
          </a:stretch>
        </p:blipFill>
        <p:spPr>
          <a:xfrm>
            <a:off x="344454" y="4379496"/>
            <a:ext cx="8449788" cy="2050658"/>
          </a:xfrm>
          <a:prstGeom prst="rect">
            <a:avLst/>
          </a:prstGeom>
          <a:effectLst>
            <a:softEdge rad="63500"/>
          </a:effectLst>
        </p:spPr>
      </p:pic>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349758" y="336466"/>
            <a:ext cx="8444484" cy="824119"/>
          </a:xfrm>
          <a:solidFill>
            <a:schemeClr val="accent6">
              <a:lumMod val="75000"/>
            </a:schemeClr>
          </a:solidFill>
        </p:spPr>
        <p:txBody>
          <a:bodyPr>
            <a:normAutofit/>
          </a:bodyPr>
          <a:lstStyle/>
          <a:p>
            <a:pPr algn="ctr"/>
            <a:r>
              <a:rPr lang="fr-CA" dirty="0">
                <a:solidFill>
                  <a:schemeClr val="bg1"/>
                </a:solidFill>
              </a:rPr>
              <a:t>Parabole du fils prodigue </a:t>
            </a:r>
            <a:r>
              <a:rPr lang="fr-CA" sz="3600" dirty="0">
                <a:solidFill>
                  <a:schemeClr val="bg1"/>
                </a:solidFill>
              </a:rPr>
              <a:t>(</a:t>
            </a:r>
            <a:r>
              <a:rPr lang="fr-CA" sz="3600" dirty="0" err="1">
                <a:solidFill>
                  <a:schemeClr val="bg1"/>
                </a:solidFill>
              </a:rPr>
              <a:t>Lc</a:t>
            </a:r>
            <a:r>
              <a:rPr lang="fr-CA" sz="3600" dirty="0">
                <a:solidFill>
                  <a:schemeClr val="bg1"/>
                </a:solidFill>
              </a:rPr>
              <a:t> 15, 11-32)</a:t>
            </a:r>
          </a:p>
        </p:txBody>
      </p:sp>
      <p:sp>
        <p:nvSpPr>
          <p:cNvPr id="7" name="ZoneTexte 6">
            <a:extLst>
              <a:ext uri="{FF2B5EF4-FFF2-40B4-BE49-F238E27FC236}">
                <a16:creationId xmlns:a16="http://schemas.microsoft.com/office/drawing/2014/main" xmlns="" id="{04999620-710F-4CA4-8A99-EB07F79CAD4F}"/>
              </a:ext>
            </a:extLst>
          </p:cNvPr>
          <p:cNvSpPr txBox="1"/>
          <p:nvPr/>
        </p:nvSpPr>
        <p:spPr>
          <a:xfrm>
            <a:off x="784069" y="1415267"/>
            <a:ext cx="7670119" cy="3108543"/>
          </a:xfrm>
          <a:prstGeom prst="rect">
            <a:avLst/>
          </a:prstGeom>
          <a:noFill/>
        </p:spPr>
        <p:txBody>
          <a:bodyPr wrap="square" rtlCol="0">
            <a:spAutoFit/>
          </a:bodyPr>
          <a:lstStyle/>
          <a:p>
            <a:r>
              <a:rPr lang="fr-CA" sz="2800" dirty="0"/>
              <a:t>En quoi ressemblons-nous …</a:t>
            </a:r>
          </a:p>
          <a:p>
            <a:pPr marL="2114550" lvl="4" indent="-285750">
              <a:buFont typeface="Wingdings" panose="05000000000000000000" pitchFamily="2" charset="2"/>
              <a:buChar char="ü"/>
            </a:pPr>
            <a:r>
              <a:rPr lang="fr-CA" sz="2800" dirty="0"/>
              <a:t>au plus jeune fils?</a:t>
            </a:r>
          </a:p>
          <a:p>
            <a:pPr marL="2114550" lvl="4" indent="-285750">
              <a:buFont typeface="Wingdings" panose="05000000000000000000" pitchFamily="2" charset="2"/>
              <a:buChar char="ü"/>
            </a:pPr>
            <a:r>
              <a:rPr lang="fr-CA" sz="2800" dirty="0"/>
              <a:t>au frère ainé?</a:t>
            </a:r>
          </a:p>
          <a:p>
            <a:pPr marL="2114550" lvl="4" indent="-285750">
              <a:buFont typeface="Wingdings" panose="05000000000000000000" pitchFamily="2" charset="2"/>
              <a:buChar char="ü"/>
            </a:pPr>
            <a:r>
              <a:rPr lang="fr-CA" sz="2800" dirty="0"/>
              <a:t>au père?</a:t>
            </a:r>
          </a:p>
          <a:p>
            <a:pPr lvl="4"/>
            <a:endParaRPr lang="fr-CA" sz="2800" dirty="0"/>
          </a:p>
          <a:p>
            <a:pPr marL="0" lvl="4"/>
            <a:r>
              <a:rPr lang="fr-FR" sz="2800" dirty="0"/>
              <a:t>Que nous dit cette parabole sur le pardon de Dieu?</a:t>
            </a:r>
          </a:p>
          <a:p>
            <a:pPr marL="2114550" lvl="4" indent="-285750">
              <a:buFont typeface="Wingdings" panose="05000000000000000000" pitchFamily="2" charset="2"/>
              <a:buChar char="ü"/>
            </a:pPr>
            <a:endParaRPr lang="fr-CA" sz="2800" dirty="0"/>
          </a:p>
        </p:txBody>
      </p:sp>
      <p:sp>
        <p:nvSpPr>
          <p:cNvPr id="6" name="Croix 5">
            <a:extLst>
              <a:ext uri="{FF2B5EF4-FFF2-40B4-BE49-F238E27FC236}">
                <a16:creationId xmlns:a16="http://schemas.microsoft.com/office/drawing/2014/main" xmlns="" id="{DACF9A60-5BFA-430C-B7EC-60E0231A5732}"/>
              </a:ext>
            </a:extLst>
          </p:cNvPr>
          <p:cNvSpPr/>
          <p:nvPr/>
        </p:nvSpPr>
        <p:spPr>
          <a:xfrm rot="2519642">
            <a:off x="2940524" y="70994"/>
            <a:ext cx="1348680" cy="1355060"/>
          </a:xfrm>
          <a:prstGeom prst="plus">
            <a:avLst>
              <a:gd name="adj" fmla="val 42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xmlns="" id="{77121DC1-4CB1-4B67-AF0B-3C60600D0FC2}"/>
              </a:ext>
            </a:extLst>
          </p:cNvPr>
          <p:cNvSpPr/>
          <p:nvPr/>
        </p:nvSpPr>
        <p:spPr>
          <a:xfrm>
            <a:off x="2876360" y="445590"/>
            <a:ext cx="1477007"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Père</a:t>
            </a:r>
          </a:p>
        </p:txBody>
      </p:sp>
    </p:spTree>
    <p:extLst>
      <p:ext uri="{BB962C8B-B14F-4D97-AF65-F5344CB8AC3E}">
        <p14:creationId xmlns:p14="http://schemas.microsoft.com/office/powerpoint/2010/main" xmlns="" val="28232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400" decel="100000"/>
                                        <p:tgtEl>
                                          <p:spTgt spid="6"/>
                                        </p:tgtEl>
                                      </p:cBhvr>
                                    </p:animEffect>
                                    <p:anim calcmode="lin" valueType="num">
                                      <p:cBhvr>
                                        <p:cTn id="8" dur="2400" decel="100000" fill="hold"/>
                                        <p:tgtEl>
                                          <p:spTgt spid="6"/>
                                        </p:tgtEl>
                                        <p:attrNameLst>
                                          <p:attrName>style.rotation</p:attrName>
                                        </p:attrNameLst>
                                      </p:cBhvr>
                                      <p:tavLst>
                                        <p:tav tm="0">
                                          <p:val>
                                            <p:fltVal val="-90"/>
                                          </p:val>
                                        </p:tav>
                                        <p:tav tm="100000">
                                          <p:val>
                                            <p:fltVal val="0"/>
                                          </p:val>
                                        </p:tav>
                                      </p:tavLst>
                                    </p:anim>
                                    <p:anim calcmode="lin" valueType="num">
                                      <p:cBhvr>
                                        <p:cTn id="9" dur="2400" decel="100000" fill="hold"/>
                                        <p:tgtEl>
                                          <p:spTgt spid="6"/>
                                        </p:tgtEl>
                                        <p:attrNameLst>
                                          <p:attrName>ppt_x</p:attrName>
                                        </p:attrNameLst>
                                      </p:cBhvr>
                                      <p:tavLst>
                                        <p:tav tm="0">
                                          <p:val>
                                            <p:strVal val="#ppt_x+0.4"/>
                                          </p:val>
                                        </p:tav>
                                        <p:tav tm="100000">
                                          <p:val>
                                            <p:strVal val="#ppt_x-0.05"/>
                                          </p:val>
                                        </p:tav>
                                      </p:tavLst>
                                    </p:anim>
                                    <p:anim calcmode="lin" valueType="num">
                                      <p:cBhvr>
                                        <p:cTn id="10" dur="2400" decel="100000" fill="hold"/>
                                        <p:tgtEl>
                                          <p:spTgt spid="6"/>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6"/>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3000"/>
                            </p:stCondLst>
                            <p:childTnLst>
                              <p:par>
                                <p:cTn id="14" presetID="3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000" fill="hold"/>
                                        <p:tgtEl>
                                          <p:spTgt spid="8"/>
                                        </p:tgtEl>
                                        <p:attrNameLst>
                                          <p:attrName>ppt_w</p:attrName>
                                        </p:attrNameLst>
                                      </p:cBhvr>
                                      <p:tavLst>
                                        <p:tav tm="0">
                                          <p:val>
                                            <p:fltVal val="0"/>
                                          </p:val>
                                        </p:tav>
                                        <p:tav tm="100000">
                                          <p:val>
                                            <p:strVal val="#ppt_w"/>
                                          </p:val>
                                        </p:tav>
                                      </p:tavLst>
                                    </p:anim>
                                    <p:anim calcmode="lin" valueType="num">
                                      <p:cBhvr>
                                        <p:cTn id="17" dur="2000" fill="hold"/>
                                        <p:tgtEl>
                                          <p:spTgt spid="8"/>
                                        </p:tgtEl>
                                        <p:attrNameLst>
                                          <p:attrName>ppt_h</p:attrName>
                                        </p:attrNameLst>
                                      </p:cBhvr>
                                      <p:tavLst>
                                        <p:tav tm="0">
                                          <p:val>
                                            <p:fltVal val="0"/>
                                          </p:val>
                                        </p:tav>
                                        <p:tav tm="100000">
                                          <p:val>
                                            <p:strVal val="#ppt_h"/>
                                          </p:val>
                                        </p:tav>
                                      </p:tavLst>
                                    </p:anim>
                                    <p:anim calcmode="lin" valueType="num">
                                      <p:cBhvr>
                                        <p:cTn id="18" dur="2000" fill="hold"/>
                                        <p:tgtEl>
                                          <p:spTgt spid="8"/>
                                        </p:tgtEl>
                                        <p:attrNameLst>
                                          <p:attrName>style.rotation</p:attrName>
                                        </p:attrNameLst>
                                      </p:cBhvr>
                                      <p:tavLst>
                                        <p:tav tm="0">
                                          <p:val>
                                            <p:fltVal val="90"/>
                                          </p:val>
                                        </p:tav>
                                        <p:tav tm="100000">
                                          <p:val>
                                            <p:fltVal val="0"/>
                                          </p:val>
                                        </p:tav>
                                      </p:tavLst>
                                    </p:anim>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D9294853-F16F-45EA-A569-B76CD698D67D}"/>
              </a:ext>
            </a:extLst>
          </p:cNvPr>
          <p:cNvSpPr txBox="1"/>
          <p:nvPr/>
        </p:nvSpPr>
        <p:spPr>
          <a:xfrm>
            <a:off x="7423574" y="5903495"/>
            <a:ext cx="1720426" cy="830997"/>
          </a:xfrm>
          <a:prstGeom prst="rect">
            <a:avLst/>
          </a:prstGeom>
          <a:noFill/>
        </p:spPr>
        <p:txBody>
          <a:bodyPr wrap="square" rtlCol="0">
            <a:spAutoFit/>
          </a:bodyPr>
          <a:lstStyle/>
          <a:p>
            <a:r>
              <a:rPr lang="fr-CA" sz="2400" dirty="0">
                <a:latin typeface="Agency FB" panose="020B0503020202020204" pitchFamily="34" charset="0"/>
              </a:rPr>
              <a:t>Rembrandt</a:t>
            </a:r>
          </a:p>
          <a:p>
            <a:r>
              <a:rPr lang="fr-CA" sz="2400" dirty="0">
                <a:latin typeface="Agency FB" panose="020B0503020202020204" pitchFamily="34" charset="0"/>
              </a:rPr>
              <a:t>1668</a:t>
            </a:r>
          </a:p>
        </p:txBody>
      </p:sp>
      <p:pic>
        <p:nvPicPr>
          <p:cNvPr id="5" name="Image 4" descr="Une image contenant intérieur, assis, photo, peinture&#10;&#10;Description générée automatiquement">
            <a:extLst>
              <a:ext uri="{FF2B5EF4-FFF2-40B4-BE49-F238E27FC236}">
                <a16:creationId xmlns:a16="http://schemas.microsoft.com/office/drawing/2014/main" xmlns="" id="{C72375EC-E9B9-4E70-9980-6292FA50822F}"/>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1943323" y="0"/>
            <a:ext cx="5257354" cy="6858000"/>
          </a:xfrm>
          <a:prstGeom prst="rect">
            <a:avLst/>
          </a:prstGeom>
        </p:spPr>
      </p:pic>
    </p:spTree>
    <p:extLst>
      <p:ext uri="{BB962C8B-B14F-4D97-AF65-F5344CB8AC3E}">
        <p14:creationId xmlns:p14="http://schemas.microsoft.com/office/powerpoint/2010/main" xmlns="" val="152644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homme, eau, extérieur, fenêtre&#10;&#10;Description générée automatiquement">
            <a:extLst>
              <a:ext uri="{FF2B5EF4-FFF2-40B4-BE49-F238E27FC236}">
                <a16:creationId xmlns:a16="http://schemas.microsoft.com/office/drawing/2014/main" xmlns="" id="{56F8044E-84AA-4F1E-BAAF-2B36FDDE232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93" r="-102" b="-1"/>
          <a:stretch/>
        </p:blipFill>
        <p:spPr>
          <a:xfrm>
            <a:off x="-42603" y="1865376"/>
            <a:ext cx="9406059" cy="5141366"/>
          </a:xfrm>
          <a:prstGeom prst="rect">
            <a:avLst/>
          </a:prstGeom>
        </p:spPr>
      </p:pic>
      <p:pic>
        <p:nvPicPr>
          <p:cNvPr id="8" name="Image 7" descr="Une image contenant homme, eau, extérieur, fenêtre&#10;&#10;Description générée automatiquement">
            <a:extLst>
              <a:ext uri="{FF2B5EF4-FFF2-40B4-BE49-F238E27FC236}">
                <a16:creationId xmlns:a16="http://schemas.microsoft.com/office/drawing/2014/main" xmlns="" id="{32DBBCB6-EF00-4ABD-87EB-714F5A0E814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66628"/>
          <a:stretch/>
        </p:blipFill>
        <p:spPr>
          <a:xfrm>
            <a:off x="-841248" y="-310896"/>
            <a:ext cx="10479024" cy="3739896"/>
          </a:xfrm>
          <a:prstGeom prst="rect">
            <a:avLst/>
          </a:prstGeom>
          <a:ln>
            <a:noFill/>
          </a:ln>
          <a:effectLst>
            <a:softEdge rad="254000"/>
          </a:effectLst>
        </p:spPr>
      </p:pic>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ZoneTexte 4">
            <a:extLst>
              <a:ext uri="{FF2B5EF4-FFF2-40B4-BE49-F238E27FC236}">
                <a16:creationId xmlns:a16="http://schemas.microsoft.com/office/drawing/2014/main" xmlns="" id="{7137A1F4-A23E-4E43-986E-18F3CC0ADD1F}"/>
              </a:ext>
            </a:extLst>
          </p:cNvPr>
          <p:cNvSpPr txBox="1"/>
          <p:nvPr/>
        </p:nvSpPr>
        <p:spPr>
          <a:xfrm>
            <a:off x="1280160" y="157216"/>
            <a:ext cx="6931152" cy="3785652"/>
          </a:xfrm>
          <a:prstGeom prst="rect">
            <a:avLst/>
          </a:prstGeom>
          <a:noFill/>
        </p:spPr>
        <p:txBody>
          <a:bodyPr wrap="square" rtlCol="0">
            <a:spAutoFit/>
          </a:bodyPr>
          <a:lstStyle/>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Le visage de Dieu est celui d’un père miséricordieux qui a toujours de la patience. Avez-vous pensé, vous, à la patience de Dieu,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à la patience qu’il a avec chacun de nous?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Telle est sa miséricorde.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Il a toujours de la patience,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de la patience avec nous,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il nous comprend, nous attend,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Il ne se fatigue pas de nous pardonner </a:t>
            </a:r>
          </a:p>
          <a:p>
            <a:pPr algn="ctr"/>
            <a:r>
              <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rPr>
              <a:t>si nous savons revenir à lui le cœur contrit.</a:t>
            </a:r>
          </a:p>
        </p:txBody>
      </p:sp>
      <p:sp>
        <p:nvSpPr>
          <p:cNvPr id="11" name="ZoneTexte 10">
            <a:extLst>
              <a:ext uri="{FF2B5EF4-FFF2-40B4-BE49-F238E27FC236}">
                <a16:creationId xmlns:a16="http://schemas.microsoft.com/office/drawing/2014/main" xmlns="" id="{98E96E2A-96AE-4D71-8220-ED68FE1DFCDB}"/>
              </a:ext>
            </a:extLst>
          </p:cNvPr>
          <p:cNvSpPr txBox="1"/>
          <p:nvPr/>
        </p:nvSpPr>
        <p:spPr>
          <a:xfrm>
            <a:off x="5821783" y="4342278"/>
            <a:ext cx="3188174" cy="1015663"/>
          </a:xfrm>
          <a:prstGeom prst="rect">
            <a:avLst/>
          </a:prstGeom>
          <a:noFill/>
        </p:spPr>
        <p:txBody>
          <a:bodyPr wrap="square" rtlCol="0">
            <a:spAutoFit/>
          </a:bodyPr>
          <a:lstStyle/>
          <a:p>
            <a:pPr algn="ctr"/>
            <a:r>
              <a:rPr lang="fr-CA" sz="2400" i="1" dirty="0">
                <a:latin typeface="Microsoft Sans Serif" panose="020B0604020202020204" pitchFamily="34" charset="0"/>
                <a:ea typeface="Microsoft Sans Serif" panose="020B0604020202020204" pitchFamily="34" charset="0"/>
                <a:cs typeface="Microsoft Sans Serif" panose="020B0604020202020204" pitchFamily="34" charset="0"/>
              </a:rPr>
              <a:t>Pape François</a:t>
            </a:r>
          </a:p>
          <a:p>
            <a:pPr algn="ctr"/>
            <a:r>
              <a:rPr lang="fr-CA" i="1" dirty="0">
                <a:latin typeface="Microsoft Sans Serif" panose="020B0604020202020204" pitchFamily="34" charset="0"/>
                <a:ea typeface="Microsoft Sans Serif" panose="020B0604020202020204" pitchFamily="34" charset="0"/>
                <a:cs typeface="Microsoft Sans Serif" panose="020B0604020202020204" pitchFamily="34" charset="0"/>
              </a:rPr>
              <a:t>Place Saint-Pierre,</a:t>
            </a:r>
          </a:p>
          <a:p>
            <a:pPr algn="ctr"/>
            <a:r>
              <a:rPr lang="fr-CA" i="1" dirty="0">
                <a:latin typeface="Microsoft Sans Serif" panose="020B0604020202020204" pitchFamily="34" charset="0"/>
                <a:ea typeface="Microsoft Sans Serif" panose="020B0604020202020204" pitchFamily="34" charset="0"/>
                <a:cs typeface="Microsoft Sans Serif" panose="020B0604020202020204" pitchFamily="34" charset="0"/>
              </a:rPr>
              <a:t>Angelus du 17 mars 2013</a:t>
            </a:r>
          </a:p>
        </p:txBody>
      </p:sp>
      <p:pic>
        <p:nvPicPr>
          <p:cNvPr id="17" name="Graphique 16" descr="Guillemet fermé">
            <a:extLst>
              <a:ext uri="{FF2B5EF4-FFF2-40B4-BE49-F238E27FC236}">
                <a16:creationId xmlns:a16="http://schemas.microsoft.com/office/drawing/2014/main" xmlns="" id="{7DF6934C-49C3-4F72-A28D-5EEBD295F32D}"/>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7614127" y="2490368"/>
            <a:ext cx="1368000" cy="1368000"/>
          </a:xfrm>
          <a:prstGeom prst="rect">
            <a:avLst/>
          </a:prstGeom>
        </p:spPr>
      </p:pic>
      <p:pic>
        <p:nvPicPr>
          <p:cNvPr id="19" name="Graphique 18" descr="Guillemet ouvert">
            <a:extLst>
              <a:ext uri="{FF2B5EF4-FFF2-40B4-BE49-F238E27FC236}">
                <a16:creationId xmlns:a16="http://schemas.microsoft.com/office/drawing/2014/main" xmlns="" id="{0122016D-E23D-4D4C-8C87-EDAC0DEC8DAE}"/>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338725" y="-148742"/>
            <a:ext cx="1368000" cy="1368000"/>
          </a:xfrm>
          <a:prstGeom prst="rect">
            <a:avLst/>
          </a:prstGeom>
        </p:spPr>
      </p:pic>
    </p:spTree>
    <p:extLst>
      <p:ext uri="{BB962C8B-B14F-4D97-AF65-F5344CB8AC3E}">
        <p14:creationId xmlns:p14="http://schemas.microsoft.com/office/powerpoint/2010/main" xmlns="" val="232285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répuscule, eau, frisbee&#10;&#10;Description générée automatiquement">
            <a:extLst>
              <a:ext uri="{FF2B5EF4-FFF2-40B4-BE49-F238E27FC236}">
                <a16:creationId xmlns:a16="http://schemas.microsoft.com/office/drawing/2014/main" xmlns="" id="{2FD7012F-347C-42F6-89D5-7472CFB6A8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00" t="1" r="10241" b="73453"/>
          <a:stretch/>
        </p:blipFill>
        <p:spPr>
          <a:xfrm>
            <a:off x="-195943" y="-1"/>
            <a:ext cx="9339943" cy="4536831"/>
          </a:xfrm>
          <a:prstGeom prst="rect">
            <a:avLst/>
          </a:prstGeom>
        </p:spPr>
      </p:pic>
      <p:pic>
        <p:nvPicPr>
          <p:cNvPr id="6" name="Image 5" descr="Une image contenant extérieur, crépuscule, eau, frisbee&#10;&#10;Description générée automatiquement">
            <a:extLst>
              <a:ext uri="{FF2B5EF4-FFF2-40B4-BE49-F238E27FC236}">
                <a16:creationId xmlns:a16="http://schemas.microsoft.com/office/drawing/2014/main" xmlns="" id="{B6E6B52F-0644-44DC-93B4-DB294C886F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69" t="24691" r="8528" b="22501"/>
          <a:stretch/>
        </p:blipFill>
        <p:spPr>
          <a:xfrm>
            <a:off x="-195943" y="4288972"/>
            <a:ext cx="9480620" cy="2569028"/>
          </a:xfrm>
          <a:prstGeom prst="rect">
            <a:avLst/>
          </a:prstGeom>
          <a:effectLst>
            <a:softEdge rad="63500"/>
          </a:effectLst>
        </p:spPr>
      </p:pic>
      <p:sp>
        <p:nvSpPr>
          <p:cNvPr id="2" name="Rectangle 1">
            <a:extLst>
              <a:ext uri="{FF2B5EF4-FFF2-40B4-BE49-F238E27FC236}">
                <a16:creationId xmlns:a16="http://schemas.microsoft.com/office/drawing/2014/main" xmlns="" id="{0C16EE0D-4C3D-464B-91F5-BF69034BBFAF}"/>
              </a:ext>
            </a:extLst>
          </p:cNvPr>
          <p:cNvSpPr/>
          <p:nvPr/>
        </p:nvSpPr>
        <p:spPr>
          <a:xfrm>
            <a:off x="385605" y="503320"/>
            <a:ext cx="8176846" cy="2677656"/>
          </a:xfrm>
          <a:prstGeom prst="rect">
            <a:avLst/>
          </a:prstGeom>
        </p:spPr>
        <p:txBody>
          <a:bodyPr wrap="square">
            <a:spAutoFit/>
          </a:bodyPr>
          <a:lstStyle/>
          <a:p>
            <a:pPr algn="ctr">
              <a:spcAft>
                <a:spcPts val="0"/>
              </a:spcAft>
            </a:pPr>
            <a:r>
              <a:rPr lang="fr-FR" sz="3000" b="1" cap="all" dirty="0">
                <a:solidFill>
                  <a:srgbClr val="3D2916"/>
                </a:solidFill>
                <a:latin typeface="Imprint MT Shadow" panose="04020605060303030202" pitchFamily="82" charset="0"/>
                <a:ea typeface="MS Mincho" panose="02020609040205080304" pitchFamily="49" charset="-128"/>
                <a:cs typeface="Verdana" panose="020B0604030504040204" pitchFamily="34" charset="0"/>
              </a:rPr>
              <a:t>Méditation</a:t>
            </a:r>
            <a:r>
              <a:rPr lang="fr-FR" sz="2400" dirty="0">
                <a:solidFill>
                  <a:srgbClr val="3D2916"/>
                </a:solidFill>
                <a:latin typeface="Imprint MT Shadow" panose="04020605060303030202" pitchFamily="82" charset="0"/>
                <a:ea typeface="MS Mincho" panose="02020609040205080304" pitchFamily="49" charset="-128"/>
                <a:cs typeface="Verdana" panose="020B0604030504040204" pitchFamily="34" charset="0"/>
              </a:rPr>
              <a:t> </a:t>
            </a:r>
          </a:p>
          <a:p>
            <a:pPr algn="ctr">
              <a:spcAft>
                <a:spcPts val="0"/>
              </a:spcAft>
            </a:pPr>
            <a:endParaRPr lang="fr-FR" sz="2400" dirty="0">
              <a:solidFill>
                <a:srgbClr val="3D2916"/>
              </a:solidFill>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endParaRPr lang="fr-FR" sz="2400" dirty="0">
              <a:solidFill>
                <a:srgbClr val="3D2916"/>
              </a:solidFill>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endParaRPr lang="fr-FR" sz="3000" dirty="0">
              <a:solidFill>
                <a:srgbClr val="3D2916"/>
              </a:solidFill>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r>
              <a:rPr lang="fr-FR" sz="3000" dirty="0">
                <a:solidFill>
                  <a:srgbClr val="3D2916"/>
                </a:solidFill>
                <a:latin typeface="Imprint MT Shadow" panose="04020605060303030202" pitchFamily="82" charset="0"/>
                <a:ea typeface="MS Mincho" panose="02020609040205080304" pitchFamily="49" charset="-128"/>
                <a:cs typeface="Verdana" panose="020B0604030504040204" pitchFamily="34" charset="0"/>
              </a:rPr>
              <a:t>JE SUIS TON ENFANT PRODIGUE </a:t>
            </a:r>
          </a:p>
          <a:p>
            <a:pPr algn="ctr">
              <a:spcAft>
                <a:spcPts val="0"/>
              </a:spcAft>
            </a:pPr>
            <a:r>
              <a:rPr lang="fr-FR" sz="3000" dirty="0">
                <a:solidFill>
                  <a:srgbClr val="3D2916"/>
                </a:solidFill>
                <a:latin typeface="Imprint MT Shadow" panose="04020605060303030202" pitchFamily="82" charset="0"/>
                <a:ea typeface="MS Mincho" panose="02020609040205080304" pitchFamily="49" charset="-128"/>
                <a:cs typeface="Verdana" panose="020B0604030504040204" pitchFamily="34" charset="0"/>
              </a:rPr>
              <a:t>de Michel Hubaut </a:t>
            </a:r>
            <a:r>
              <a:rPr lang="fr-FR" sz="3000" dirty="0" err="1">
                <a:solidFill>
                  <a:srgbClr val="3D2916"/>
                </a:solidFill>
                <a:latin typeface="Imprint MT Shadow" panose="04020605060303030202" pitchFamily="82" charset="0"/>
                <a:ea typeface="MS Mincho" panose="02020609040205080304" pitchFamily="49" charset="-128"/>
                <a:cs typeface="Verdana" panose="020B0604030504040204" pitchFamily="34" charset="0"/>
              </a:rPr>
              <a:t>o.f.m</a:t>
            </a:r>
            <a:r>
              <a:rPr lang="fr-FR" sz="3000" dirty="0">
                <a:solidFill>
                  <a:srgbClr val="3D2916"/>
                </a:solidFill>
                <a:latin typeface="Imprint MT Shadow" panose="04020605060303030202" pitchFamily="82" charset="0"/>
                <a:ea typeface="MS Mincho" panose="02020609040205080304" pitchFamily="49" charset="-128"/>
                <a:cs typeface="Verdana" panose="020B0604030504040204" pitchFamily="34" charset="0"/>
              </a:rPr>
              <a:t>.</a:t>
            </a:r>
          </a:p>
        </p:txBody>
      </p:sp>
    </p:spTree>
    <p:extLst>
      <p:ext uri="{BB962C8B-B14F-4D97-AF65-F5344CB8AC3E}">
        <p14:creationId xmlns:p14="http://schemas.microsoft.com/office/powerpoint/2010/main" xmlns="" val="3921762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répuscule, eau, frisbee&#10;&#10;Description générée automatiquement">
            <a:extLst>
              <a:ext uri="{FF2B5EF4-FFF2-40B4-BE49-F238E27FC236}">
                <a16:creationId xmlns:a16="http://schemas.microsoft.com/office/drawing/2014/main" xmlns="" id="{2FD7012F-347C-42F6-89D5-7472CFB6A8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00" t="1" r="10241" b="73453"/>
          <a:stretch/>
        </p:blipFill>
        <p:spPr>
          <a:xfrm>
            <a:off x="-195943" y="-1"/>
            <a:ext cx="9339943" cy="4536831"/>
          </a:xfrm>
          <a:prstGeom prst="rect">
            <a:avLst/>
          </a:prstGeom>
        </p:spPr>
      </p:pic>
      <p:pic>
        <p:nvPicPr>
          <p:cNvPr id="6" name="Image 5" descr="Une image contenant extérieur, crépuscule, eau, frisbee&#10;&#10;Description générée automatiquement">
            <a:extLst>
              <a:ext uri="{FF2B5EF4-FFF2-40B4-BE49-F238E27FC236}">
                <a16:creationId xmlns:a16="http://schemas.microsoft.com/office/drawing/2014/main" xmlns="" id="{B6E6B52F-0644-44DC-93B4-DB294C886F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69" t="24691" r="8528" b="22501"/>
          <a:stretch/>
        </p:blipFill>
        <p:spPr>
          <a:xfrm>
            <a:off x="-195943" y="4288972"/>
            <a:ext cx="9480620" cy="2569028"/>
          </a:xfrm>
          <a:prstGeom prst="rect">
            <a:avLst/>
          </a:prstGeom>
          <a:effectLst>
            <a:softEdge rad="63500"/>
          </a:effectLst>
        </p:spPr>
      </p:pic>
      <p:sp>
        <p:nvSpPr>
          <p:cNvPr id="2" name="Rectangle 1">
            <a:extLst>
              <a:ext uri="{FF2B5EF4-FFF2-40B4-BE49-F238E27FC236}">
                <a16:creationId xmlns:a16="http://schemas.microsoft.com/office/drawing/2014/main" xmlns="" id="{0C16EE0D-4C3D-464B-91F5-BF69034BBFAF}"/>
              </a:ext>
            </a:extLst>
          </p:cNvPr>
          <p:cNvSpPr/>
          <p:nvPr/>
        </p:nvSpPr>
        <p:spPr>
          <a:xfrm>
            <a:off x="385605" y="503320"/>
            <a:ext cx="8176846" cy="3785652"/>
          </a:xfrm>
          <a:prstGeom prst="rect">
            <a:avLst/>
          </a:prstGeom>
        </p:spPr>
        <p:txBody>
          <a:bodyPr wrap="square">
            <a:spAutoFit/>
          </a:bodyPr>
          <a:lstStyle/>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Je suis ton enfant prodigue. </a:t>
            </a:r>
            <a:endParaRPr lang="fr-CA" sz="2400" dirty="0">
              <a:latin typeface="Imprint MT Shadow" panose="04020605060303030202" pitchFamily="82" charset="0"/>
              <a:ea typeface="MS Mincho" panose="02020609040205080304" pitchFamily="49" charset="-128"/>
              <a:cs typeface="Times New Roman" panose="02020603050405020304" pitchFamily="18" charset="0"/>
            </a:endParaRP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Enfant prodigue, enfant ingrat,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j’ai rompu la relation avec Toi, mon Père. </a:t>
            </a:r>
            <a:endParaRPr lang="fr-CA" sz="2400" dirty="0">
              <a:latin typeface="Imprint MT Shadow" panose="04020605060303030202" pitchFamily="82" charset="0"/>
              <a:ea typeface="MS Mincho" panose="02020609040205080304" pitchFamily="49" charset="-128"/>
              <a:cs typeface="Times New Roman" panose="02020603050405020304" pitchFamily="18" charset="0"/>
            </a:endParaRP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J’ai voulu faire ma vie tout seul ! </a:t>
            </a:r>
            <a:endParaRPr lang="fr-CA" sz="2400" dirty="0">
              <a:latin typeface="Imprint MT Shadow" panose="04020605060303030202" pitchFamily="82" charset="0"/>
              <a:ea typeface="MS Mincho" panose="02020609040205080304" pitchFamily="49" charset="-128"/>
              <a:cs typeface="Times New Roman" panose="02020603050405020304" pitchFamily="18" charset="0"/>
            </a:endParaRP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Inventer mon bonheur loin de Toi ! </a:t>
            </a:r>
            <a:endParaRPr lang="fr-CA" sz="2400" dirty="0">
              <a:latin typeface="Imprint MT Shadow" panose="04020605060303030202" pitchFamily="82" charset="0"/>
              <a:ea typeface="MS Mincho" panose="02020609040205080304" pitchFamily="49" charset="-128"/>
              <a:cs typeface="Times New Roman" panose="02020603050405020304" pitchFamily="18" charset="0"/>
            </a:endParaRP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Je n’avais pas compris la gratuité de Ton Amour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qui était ma maison, ma richesse et ma vie.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J’ai voulu prendre l’héritage, tout de suite, pour moi tout seul. </a:t>
            </a:r>
            <a:endParaRPr lang="fr-CA" sz="2400" dirty="0">
              <a:latin typeface="Imprint MT Shadow" panose="04020605060303030202" pitchFamily="82" charset="0"/>
              <a:ea typeface="MS Mincho" panose="02020609040205080304" pitchFamily="49" charset="-128"/>
              <a:cs typeface="Times New Roman" panose="02020603050405020304" pitchFamily="18" charset="0"/>
            </a:endParaRP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J’ai raflé tes dons comme un dû,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aveugle et inconscient que j’étais. </a:t>
            </a:r>
            <a:endParaRPr lang="fr-CA" sz="2400" dirty="0">
              <a:latin typeface="Imprint MT Shadow" panose="04020605060303030202" pitchFamily="82"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xmlns="" val="3124771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répuscule, eau, frisbee&#10;&#10;Description générée automatiquement">
            <a:extLst>
              <a:ext uri="{FF2B5EF4-FFF2-40B4-BE49-F238E27FC236}">
                <a16:creationId xmlns:a16="http://schemas.microsoft.com/office/drawing/2014/main" xmlns="" id="{2FD7012F-347C-42F6-89D5-7472CFB6A8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00" t="1" r="10241" b="73453"/>
          <a:stretch/>
        </p:blipFill>
        <p:spPr>
          <a:xfrm>
            <a:off x="-195943" y="-1"/>
            <a:ext cx="9339943" cy="4536831"/>
          </a:xfrm>
          <a:prstGeom prst="rect">
            <a:avLst/>
          </a:prstGeom>
        </p:spPr>
      </p:pic>
      <p:pic>
        <p:nvPicPr>
          <p:cNvPr id="6" name="Image 5" descr="Une image contenant extérieur, crépuscule, eau, frisbee&#10;&#10;Description générée automatiquement">
            <a:extLst>
              <a:ext uri="{FF2B5EF4-FFF2-40B4-BE49-F238E27FC236}">
                <a16:creationId xmlns:a16="http://schemas.microsoft.com/office/drawing/2014/main" xmlns="" id="{B6E6B52F-0644-44DC-93B4-DB294C886F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69" t="24691" r="8528" b="22501"/>
          <a:stretch/>
        </p:blipFill>
        <p:spPr>
          <a:xfrm>
            <a:off x="-195943" y="4288972"/>
            <a:ext cx="9480620" cy="2569028"/>
          </a:xfrm>
          <a:prstGeom prst="rect">
            <a:avLst/>
          </a:prstGeom>
          <a:effectLst>
            <a:softEdge rad="63500"/>
          </a:effectLst>
        </p:spPr>
      </p:pic>
      <p:sp>
        <p:nvSpPr>
          <p:cNvPr id="2" name="Rectangle 1">
            <a:extLst>
              <a:ext uri="{FF2B5EF4-FFF2-40B4-BE49-F238E27FC236}">
                <a16:creationId xmlns:a16="http://schemas.microsoft.com/office/drawing/2014/main" xmlns="" id="{0C16EE0D-4C3D-464B-91F5-BF69034BBFAF}"/>
              </a:ext>
            </a:extLst>
          </p:cNvPr>
          <p:cNvSpPr/>
          <p:nvPr/>
        </p:nvSpPr>
        <p:spPr>
          <a:xfrm>
            <a:off x="483577" y="929586"/>
            <a:ext cx="8176846" cy="2677656"/>
          </a:xfrm>
          <a:prstGeom prst="rect">
            <a:avLst/>
          </a:prstGeom>
        </p:spPr>
        <p:txBody>
          <a:bodyPr wrap="square">
            <a:spAutoFit/>
          </a:bodyPr>
          <a:lstStyle/>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ne m’as rien dit, Seigneur.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m’as laissé partir vers le pays lointain de mon rêve,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où j’ai gaspillé tous tes biens.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Cette parcelle de vie, cette parcelle d’Amour,</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je les ai dilapidées égoïstement, goulûment, bêtement.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Et, quand j’ai eu tout dépensé,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une grande famine est survenue dans mon cœur. </a:t>
            </a:r>
          </a:p>
        </p:txBody>
      </p:sp>
    </p:spTree>
    <p:extLst>
      <p:ext uri="{BB962C8B-B14F-4D97-AF65-F5344CB8AC3E}">
        <p14:creationId xmlns:p14="http://schemas.microsoft.com/office/powerpoint/2010/main" xmlns="" val="420384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répuscule, eau, frisbee&#10;&#10;Description générée automatiquement">
            <a:extLst>
              <a:ext uri="{FF2B5EF4-FFF2-40B4-BE49-F238E27FC236}">
                <a16:creationId xmlns:a16="http://schemas.microsoft.com/office/drawing/2014/main" xmlns="" id="{2FD7012F-347C-42F6-89D5-7472CFB6A8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00" t="1" r="10241" b="73453"/>
          <a:stretch/>
        </p:blipFill>
        <p:spPr>
          <a:xfrm>
            <a:off x="-195943" y="-1"/>
            <a:ext cx="9339943" cy="4536831"/>
          </a:xfrm>
          <a:prstGeom prst="rect">
            <a:avLst/>
          </a:prstGeom>
        </p:spPr>
      </p:pic>
      <p:pic>
        <p:nvPicPr>
          <p:cNvPr id="6" name="Image 5" descr="Une image contenant extérieur, crépuscule, eau, frisbee&#10;&#10;Description générée automatiquement">
            <a:extLst>
              <a:ext uri="{FF2B5EF4-FFF2-40B4-BE49-F238E27FC236}">
                <a16:creationId xmlns:a16="http://schemas.microsoft.com/office/drawing/2014/main" xmlns="" id="{B6E6B52F-0644-44DC-93B4-DB294C886F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69" t="24691" r="8528" b="22501"/>
          <a:stretch/>
        </p:blipFill>
        <p:spPr>
          <a:xfrm>
            <a:off x="-195943" y="4288972"/>
            <a:ext cx="9480620" cy="2569028"/>
          </a:xfrm>
          <a:prstGeom prst="rect">
            <a:avLst/>
          </a:prstGeom>
          <a:effectLst>
            <a:softEdge rad="63500"/>
          </a:effectLst>
        </p:spPr>
      </p:pic>
      <p:sp>
        <p:nvSpPr>
          <p:cNvPr id="2" name="Rectangle 1">
            <a:extLst>
              <a:ext uri="{FF2B5EF4-FFF2-40B4-BE49-F238E27FC236}">
                <a16:creationId xmlns:a16="http://schemas.microsoft.com/office/drawing/2014/main" xmlns="" id="{0C16EE0D-4C3D-464B-91F5-BF69034BBFAF}"/>
              </a:ext>
            </a:extLst>
          </p:cNvPr>
          <p:cNvSpPr/>
          <p:nvPr/>
        </p:nvSpPr>
        <p:spPr>
          <a:xfrm>
            <a:off x="483577" y="929586"/>
            <a:ext cx="8176846" cy="2677656"/>
          </a:xfrm>
          <a:prstGeom prst="rect">
            <a:avLst/>
          </a:prstGeom>
        </p:spPr>
        <p:txBody>
          <a:bodyPr wrap="square">
            <a:spAutoFit/>
          </a:bodyPr>
          <a:lstStyle/>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Le pêché est le pays de la faim et de l’ennui,</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du dégoût et de la privation.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Déçu, inassouvi, j’ai refermé les mains sur du vide.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Je suis rentré en moi-même,</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 j’ai eu soif d’autre chose,</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 je me suis souvenu de ta maison,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j’ai décidé de me lever et de revenir. </a:t>
            </a:r>
          </a:p>
        </p:txBody>
      </p:sp>
    </p:spTree>
    <p:extLst>
      <p:ext uri="{BB962C8B-B14F-4D97-AF65-F5344CB8AC3E}">
        <p14:creationId xmlns:p14="http://schemas.microsoft.com/office/powerpoint/2010/main" xmlns="" val="291384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répuscule, eau, frisbee&#10;&#10;Description générée automatiquement">
            <a:extLst>
              <a:ext uri="{FF2B5EF4-FFF2-40B4-BE49-F238E27FC236}">
                <a16:creationId xmlns:a16="http://schemas.microsoft.com/office/drawing/2014/main" xmlns="" id="{2FD7012F-347C-42F6-89D5-7472CFB6A8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00" t="1" r="10241" b="73453"/>
          <a:stretch/>
        </p:blipFill>
        <p:spPr>
          <a:xfrm>
            <a:off x="-195943" y="-1"/>
            <a:ext cx="9339943" cy="4536831"/>
          </a:xfrm>
          <a:prstGeom prst="rect">
            <a:avLst/>
          </a:prstGeom>
        </p:spPr>
      </p:pic>
      <p:pic>
        <p:nvPicPr>
          <p:cNvPr id="6" name="Image 5" descr="Une image contenant extérieur, crépuscule, eau, frisbee&#10;&#10;Description générée automatiquement">
            <a:extLst>
              <a:ext uri="{FF2B5EF4-FFF2-40B4-BE49-F238E27FC236}">
                <a16:creationId xmlns:a16="http://schemas.microsoft.com/office/drawing/2014/main" xmlns="" id="{B6E6B52F-0644-44DC-93B4-DB294C886F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69" t="24691" r="8528" b="22501"/>
          <a:stretch/>
        </p:blipFill>
        <p:spPr>
          <a:xfrm>
            <a:off x="-195943" y="4288972"/>
            <a:ext cx="9480620" cy="2569028"/>
          </a:xfrm>
          <a:prstGeom prst="rect">
            <a:avLst/>
          </a:prstGeom>
          <a:effectLst>
            <a:softEdge rad="63500"/>
          </a:effectLst>
        </p:spPr>
      </p:pic>
      <p:sp>
        <p:nvSpPr>
          <p:cNvPr id="2" name="Rectangle 1">
            <a:extLst>
              <a:ext uri="{FF2B5EF4-FFF2-40B4-BE49-F238E27FC236}">
                <a16:creationId xmlns:a16="http://schemas.microsoft.com/office/drawing/2014/main" xmlns="" id="{0C16EE0D-4C3D-464B-91F5-BF69034BBFAF}"/>
              </a:ext>
            </a:extLst>
          </p:cNvPr>
          <p:cNvSpPr/>
          <p:nvPr/>
        </p:nvSpPr>
        <p:spPr>
          <a:xfrm>
            <a:off x="483577" y="648233"/>
            <a:ext cx="8176846" cy="4154984"/>
          </a:xfrm>
          <a:prstGeom prst="rect">
            <a:avLst/>
          </a:prstGeom>
        </p:spPr>
        <p:txBody>
          <a:bodyPr wrap="square">
            <a:spAutoFit/>
          </a:bodyPr>
          <a:lstStyle/>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m’aperçois de loin ;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m’attends depuis si longtemps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au carrefour de mes chemins !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cours vers moi.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m’enfouis dans tes larges épaules.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es plus ému que moi.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ne me poses aucune question sur mon passé.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sais.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sais que ton enfant a mal.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sais quelle amère expérience je viens de faire. </a:t>
            </a:r>
          </a:p>
          <a:p>
            <a:pPr algn="ctr">
              <a:spcAft>
                <a:spcPts val="0"/>
              </a:spcAft>
            </a:pPr>
            <a:endParaRPr lang="fr-FR" sz="2400" dirty="0">
              <a:solidFill>
                <a:srgbClr val="3D2916"/>
              </a:solidFill>
              <a:latin typeface="Imprint MT Shadow" panose="04020605060303030202" pitchFamily="82" charset="0"/>
              <a:ea typeface="MS Mincho" panose="02020609040205080304" pitchFamily="49" charset="-128"/>
              <a:cs typeface="Verdana" panose="020B0604030504040204" pitchFamily="34" charset="0"/>
            </a:endParaRPr>
          </a:p>
        </p:txBody>
      </p:sp>
    </p:spTree>
    <p:extLst>
      <p:ext uri="{BB962C8B-B14F-4D97-AF65-F5344CB8AC3E}">
        <p14:creationId xmlns:p14="http://schemas.microsoft.com/office/powerpoint/2010/main" xmlns="" val="330209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BA513B0-82FF-4F41-8178-885375D1C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68CDC35A-AFC5-4FB0-B84B-064433BF8870}"/>
              </a:ext>
            </a:extLst>
          </p:cNvPr>
          <p:cNvPicPr>
            <a:picLocks noChangeAspect="1"/>
          </p:cNvPicPr>
          <p:nvPr/>
        </p:nvPicPr>
        <p:blipFill rotWithShape="1">
          <a:blip r:embed="rId3" cstate="print"/>
          <a:srcRect l="-1" t="26643" r="2" b="14720"/>
          <a:stretch/>
        </p:blipFill>
        <p:spPr>
          <a:xfrm>
            <a:off x="-27305" y="0"/>
            <a:ext cx="9171076" cy="4033326"/>
          </a:xfrm>
          <a:prstGeom prst="rect">
            <a:avLst/>
          </a:prstGeom>
        </p:spPr>
      </p:pic>
      <p:grpSp>
        <p:nvGrpSpPr>
          <p:cNvPr id="16" name="Group 15">
            <a:extLst>
              <a:ext uri="{FF2B5EF4-FFF2-40B4-BE49-F238E27FC236}">
                <a16:creationId xmlns:a16="http://schemas.microsoft.com/office/drawing/2014/main" xmlns="" id="{93DB8501-F9F2-4ACD-B56A-9019CD5006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28" y="2987478"/>
            <a:ext cx="9171095" cy="1828800"/>
            <a:chOff x="-305" y="2987478"/>
            <a:chExt cx="12188952" cy="1828800"/>
          </a:xfrm>
        </p:grpSpPr>
        <p:sp>
          <p:nvSpPr>
            <p:cNvPr id="17" name="Freeform: Shape 16">
              <a:extLst>
                <a:ext uri="{FF2B5EF4-FFF2-40B4-BE49-F238E27FC236}">
                  <a16:creationId xmlns:a16="http://schemas.microsoft.com/office/drawing/2014/main" xmlns="" id="{DD03A94A-ADF5-4334-86B1-DBA5F70ACD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385A18E1-CBE3-4BBD-B1B7-CDBCA685E0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33EDCAA-1D6C-4710-9DA1-C7FC946D8E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 name="Freeform: Shape 19">
              <a:extLst>
                <a:ext uri="{FF2B5EF4-FFF2-40B4-BE49-F238E27FC236}">
                  <a16:creationId xmlns:a16="http://schemas.microsoft.com/office/drawing/2014/main" xmlns="" id="{3916FBF2-1CC9-460D-A42B-FB77E515E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re 1">
            <a:extLst>
              <a:ext uri="{FF2B5EF4-FFF2-40B4-BE49-F238E27FC236}">
                <a16:creationId xmlns:a16="http://schemas.microsoft.com/office/drawing/2014/main" xmlns="" id="{B02287D8-0245-4107-A500-886AB816186D}"/>
              </a:ext>
            </a:extLst>
          </p:cNvPr>
          <p:cNvSpPr>
            <a:spLocks noGrp="1"/>
          </p:cNvSpPr>
          <p:nvPr>
            <p:ph type="title"/>
          </p:nvPr>
        </p:nvSpPr>
        <p:spPr>
          <a:xfrm>
            <a:off x="603504" y="4551037"/>
            <a:ext cx="3766336" cy="1509931"/>
          </a:xfrm>
        </p:spPr>
        <p:txBody>
          <a:bodyPr>
            <a:normAutofit/>
          </a:bodyPr>
          <a:lstStyle/>
          <a:p>
            <a:r>
              <a:rPr lang="fr-CA" sz="3100" b="1">
                <a:solidFill>
                  <a:schemeClr val="tx2"/>
                </a:solidFill>
                <a:latin typeface="Verdana" panose="020B0604030504040204" pitchFamily="34" charset="0"/>
                <a:ea typeface="Verdana" panose="020B0604030504040204" pitchFamily="34" charset="0"/>
              </a:rPr>
              <a:t>Objectifs de la rencontre</a:t>
            </a:r>
          </a:p>
        </p:txBody>
      </p:sp>
      <p:sp>
        <p:nvSpPr>
          <p:cNvPr id="9" name="Content Placeholder 8">
            <a:extLst>
              <a:ext uri="{FF2B5EF4-FFF2-40B4-BE49-F238E27FC236}">
                <a16:creationId xmlns:a16="http://schemas.microsoft.com/office/drawing/2014/main" xmlns="" id="{921C515C-1BC7-4281-9EB6-735D64F4F0D3}"/>
              </a:ext>
            </a:extLst>
          </p:cNvPr>
          <p:cNvSpPr>
            <a:spLocks noGrp="1"/>
          </p:cNvSpPr>
          <p:nvPr>
            <p:ph idx="1"/>
          </p:nvPr>
        </p:nvSpPr>
        <p:spPr>
          <a:xfrm>
            <a:off x="4185138" y="4102075"/>
            <a:ext cx="4695093" cy="2386648"/>
          </a:xfrm>
          <a:ln>
            <a:noFill/>
          </a:ln>
        </p:spPr>
        <p:txBody>
          <a:bodyPr anchor="ctr">
            <a:noAutofit/>
          </a:bodyPr>
          <a:lstStyle/>
          <a:p>
            <a:r>
              <a:rPr lang="fr-CA" sz="1800" dirty="0">
                <a:solidFill>
                  <a:schemeClr val="tx2"/>
                </a:solidFill>
              </a:rPr>
              <a:t>Se retrouver et partager sur notre vécu.</a:t>
            </a:r>
          </a:p>
          <a:p>
            <a:r>
              <a:rPr lang="fr-CA" sz="1800" dirty="0">
                <a:solidFill>
                  <a:schemeClr val="tx2"/>
                </a:solidFill>
              </a:rPr>
              <a:t>Approfondir le sens du pardon dans nos vies.</a:t>
            </a:r>
            <a:endParaRPr lang="fr-CA" sz="1800" i="1" dirty="0">
              <a:solidFill>
                <a:schemeClr val="tx2"/>
              </a:solidFill>
            </a:endParaRPr>
          </a:p>
          <a:p>
            <a:r>
              <a:rPr lang="fr-CA" sz="1800" dirty="0">
                <a:solidFill>
                  <a:schemeClr val="tx2"/>
                </a:solidFill>
              </a:rPr>
              <a:t>Découvrir les qualités du pardon de Dieu.</a:t>
            </a:r>
          </a:p>
          <a:p>
            <a:r>
              <a:rPr lang="fr-CA" sz="1800" dirty="0">
                <a:solidFill>
                  <a:schemeClr val="tx2"/>
                </a:solidFill>
              </a:rPr>
              <a:t>Apprivoiser le sacrement de pénitence et de réconciliation comme signe du pardon de Dieu.</a:t>
            </a:r>
            <a:endParaRPr lang="en-US" sz="1800" dirty="0">
              <a:solidFill>
                <a:schemeClr val="tx2"/>
              </a:solidFill>
            </a:endParaRPr>
          </a:p>
        </p:txBody>
      </p:sp>
    </p:spTree>
    <p:extLst>
      <p:ext uri="{BB962C8B-B14F-4D97-AF65-F5344CB8AC3E}">
        <p14:creationId xmlns:p14="http://schemas.microsoft.com/office/powerpoint/2010/main" xmlns="" val="273283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crépuscule, eau, frisbee&#10;&#10;Description générée automatiquement">
            <a:extLst>
              <a:ext uri="{FF2B5EF4-FFF2-40B4-BE49-F238E27FC236}">
                <a16:creationId xmlns:a16="http://schemas.microsoft.com/office/drawing/2014/main" xmlns="" id="{2FD7012F-347C-42F6-89D5-7472CFB6A85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00" t="1" r="10241" b="73453"/>
          <a:stretch/>
        </p:blipFill>
        <p:spPr>
          <a:xfrm>
            <a:off x="-195943" y="-1"/>
            <a:ext cx="9339943" cy="4536831"/>
          </a:xfrm>
          <a:prstGeom prst="rect">
            <a:avLst/>
          </a:prstGeom>
        </p:spPr>
      </p:pic>
      <p:pic>
        <p:nvPicPr>
          <p:cNvPr id="6" name="Image 5" descr="Une image contenant extérieur, crépuscule, eau, frisbee&#10;&#10;Description générée automatiquement">
            <a:extLst>
              <a:ext uri="{FF2B5EF4-FFF2-40B4-BE49-F238E27FC236}">
                <a16:creationId xmlns:a16="http://schemas.microsoft.com/office/drawing/2014/main" xmlns="" id="{B6E6B52F-0644-44DC-93B4-DB294C886FC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69" t="24691" r="8528" b="22501"/>
          <a:stretch/>
        </p:blipFill>
        <p:spPr>
          <a:xfrm>
            <a:off x="-195943" y="4288972"/>
            <a:ext cx="9480620" cy="2569028"/>
          </a:xfrm>
          <a:prstGeom prst="rect">
            <a:avLst/>
          </a:prstGeom>
          <a:effectLst>
            <a:softEdge rad="63500"/>
          </a:effectLst>
        </p:spPr>
      </p:pic>
      <p:sp>
        <p:nvSpPr>
          <p:cNvPr id="2" name="Rectangle 1">
            <a:extLst>
              <a:ext uri="{FF2B5EF4-FFF2-40B4-BE49-F238E27FC236}">
                <a16:creationId xmlns:a16="http://schemas.microsoft.com/office/drawing/2014/main" xmlns="" id="{0C16EE0D-4C3D-464B-91F5-BF69034BBFAF}"/>
              </a:ext>
            </a:extLst>
          </p:cNvPr>
          <p:cNvSpPr/>
          <p:nvPr/>
        </p:nvSpPr>
        <p:spPr>
          <a:xfrm>
            <a:off x="659423" y="665818"/>
            <a:ext cx="8176846" cy="6001643"/>
          </a:xfrm>
          <a:prstGeom prst="rect">
            <a:avLst/>
          </a:prstGeom>
        </p:spPr>
        <p:txBody>
          <a:bodyPr wrap="square">
            <a:spAutoFit/>
          </a:bodyPr>
          <a:lstStyle/>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me donnes un habit neuf,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des sandales neuves.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ajoutes simplement un couvert à la table familiale.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TU dis mangeons,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faisons la fête mon enfant est revenu !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Merci, mon PERE,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ma Maison, mon Amour, ma Vie.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Je n’oublierai jamais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que Tu n’as pas voulu l’humiliation de ton fils </a:t>
            </a: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car tu veux qu’il vive ! </a:t>
            </a:r>
          </a:p>
          <a:p>
            <a:pPr algn="ctr">
              <a:spcAft>
                <a:spcPts val="0"/>
              </a:spcAft>
            </a:pPr>
            <a:endParaRPr lang="fr-FR" sz="2400" dirty="0">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endParaRPr lang="fr-FR" sz="2400" dirty="0">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endParaRPr lang="fr-FR" sz="2400" dirty="0">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r>
              <a:rPr lang="fr-FR" sz="2400" dirty="0">
                <a:latin typeface="Imprint MT Shadow" panose="04020605060303030202" pitchFamily="82" charset="0"/>
                <a:ea typeface="MS Mincho" panose="02020609040205080304" pitchFamily="49" charset="-128"/>
                <a:cs typeface="Verdana" panose="020B0604030504040204" pitchFamily="34" charset="0"/>
              </a:rPr>
              <a:t>Amen</a:t>
            </a:r>
          </a:p>
          <a:p>
            <a:pPr algn="ctr">
              <a:spcAft>
                <a:spcPts val="0"/>
              </a:spcAft>
            </a:pPr>
            <a:endParaRPr lang="fr-FR" sz="2400" dirty="0">
              <a:solidFill>
                <a:srgbClr val="3D2916"/>
              </a:solidFill>
              <a:latin typeface="Imprint MT Shadow" panose="04020605060303030202" pitchFamily="82" charset="0"/>
              <a:ea typeface="MS Mincho" panose="02020609040205080304" pitchFamily="49" charset="-128"/>
              <a:cs typeface="Verdana" panose="020B0604030504040204" pitchFamily="34" charset="0"/>
            </a:endParaRPr>
          </a:p>
          <a:p>
            <a:pPr algn="ctr">
              <a:spcAft>
                <a:spcPts val="0"/>
              </a:spcAft>
            </a:pPr>
            <a:endParaRPr lang="fr-FR" sz="2400" dirty="0">
              <a:solidFill>
                <a:srgbClr val="3D2916"/>
              </a:solidFill>
              <a:latin typeface="Imprint MT Shadow" panose="04020605060303030202" pitchFamily="82" charset="0"/>
              <a:ea typeface="MS Mincho" panose="02020609040205080304" pitchFamily="49" charset="-128"/>
              <a:cs typeface="Verdana" panose="020B0604030504040204" pitchFamily="34" charset="0"/>
            </a:endParaRPr>
          </a:p>
        </p:txBody>
      </p:sp>
    </p:spTree>
    <p:extLst>
      <p:ext uri="{BB962C8B-B14F-4D97-AF65-F5344CB8AC3E}">
        <p14:creationId xmlns:p14="http://schemas.microsoft.com/office/powerpoint/2010/main" xmlns="" val="4080142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D6C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088"/>
          <a:stretch/>
        </p:blipFill>
        <p:spPr>
          <a:xfrm>
            <a:off x="4572000" y="0"/>
            <a:ext cx="4625331" cy="685799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360771" y="767473"/>
            <a:ext cx="4211229" cy="1325563"/>
          </a:xfrm>
        </p:spPr>
        <p:txBody>
          <a:bodyPr>
            <a:normAutofit fontScale="90000"/>
          </a:body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
        <p:nvSpPr>
          <p:cNvPr id="2" name="Rectangle 1">
            <a:extLst>
              <a:ext uri="{FF2B5EF4-FFF2-40B4-BE49-F238E27FC236}">
                <a16:creationId xmlns:a16="http://schemas.microsoft.com/office/drawing/2014/main" xmlns="" id="{F007E873-0248-47A7-AB4D-19B87B3D4D10}"/>
              </a:ext>
            </a:extLst>
          </p:cNvPr>
          <p:cNvSpPr/>
          <p:nvPr/>
        </p:nvSpPr>
        <p:spPr>
          <a:xfrm>
            <a:off x="305199" y="2366387"/>
            <a:ext cx="6501384" cy="1354089"/>
          </a:xfrm>
          <a:prstGeom prst="rect">
            <a:avLst/>
          </a:prstGeom>
        </p:spPr>
        <p:txBody>
          <a:bodyPr wrap="square">
            <a:spAutoFit/>
          </a:bodyPr>
          <a:lstStyle/>
          <a:p>
            <a:pPr>
              <a:lnSpc>
                <a:spcPct val="115000"/>
              </a:lnSpc>
            </a:pPr>
            <a:r>
              <a:rPr lang="fr-CA" sz="3000" b="1" dirty="0">
                <a:latin typeface="Bradley Hand ITC" panose="03070402050302030203" pitchFamily="66" charset="0"/>
                <a:ea typeface="+mj-ea"/>
                <a:cs typeface="+mj-cs"/>
              </a:rPr>
              <a:t>C’est quoi? </a:t>
            </a:r>
          </a:p>
          <a:p>
            <a:pPr>
              <a:lnSpc>
                <a:spcPct val="115000"/>
              </a:lnSpc>
              <a:spcAft>
                <a:spcPts val="0"/>
              </a:spcAft>
            </a:pPr>
            <a:endParaRPr lang="fr-CA" sz="3000" b="1" dirty="0">
              <a:latin typeface="Bradley Hand ITC" panose="03070402050302030203" pitchFamily="66" charset="0"/>
              <a:ea typeface="+mj-ea"/>
              <a:cs typeface="+mj-cs"/>
            </a:endParaRPr>
          </a:p>
          <a:p>
            <a:pPr algn="ctr">
              <a:lnSpc>
                <a:spcPct val="115000"/>
              </a:lnSpc>
              <a:spcAft>
                <a:spcPts val="0"/>
              </a:spcAft>
            </a:pPr>
            <a:r>
              <a:rPr lang="fr-CA" sz="12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Phylactère : pensées 2">
            <a:extLst>
              <a:ext uri="{FF2B5EF4-FFF2-40B4-BE49-F238E27FC236}">
                <a16:creationId xmlns:a16="http://schemas.microsoft.com/office/drawing/2014/main" xmlns="" id="{7B691C3A-B3F3-4770-935C-05C1D17B954B}"/>
              </a:ext>
            </a:extLst>
          </p:cNvPr>
          <p:cNvSpPr/>
          <p:nvPr/>
        </p:nvSpPr>
        <p:spPr>
          <a:xfrm>
            <a:off x="2248259" y="1756707"/>
            <a:ext cx="4700814" cy="1834606"/>
          </a:xfrm>
          <a:prstGeom prst="cloudCallout">
            <a:avLst>
              <a:gd name="adj1" fmla="val 37786"/>
              <a:gd name="adj2" fmla="val -7083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200" dirty="0"/>
              <a:t>C’est d’abord une rencontre entre Dieu et la personne qui désire vivre ce sacrement.</a:t>
            </a:r>
          </a:p>
        </p:txBody>
      </p:sp>
      <p:sp>
        <p:nvSpPr>
          <p:cNvPr id="14" name="Phylactère : pensées 13">
            <a:extLst>
              <a:ext uri="{FF2B5EF4-FFF2-40B4-BE49-F238E27FC236}">
                <a16:creationId xmlns:a16="http://schemas.microsoft.com/office/drawing/2014/main" xmlns="" id="{48686346-FBC0-4C2F-A96A-E4FF9A3EE834}"/>
              </a:ext>
            </a:extLst>
          </p:cNvPr>
          <p:cNvSpPr/>
          <p:nvPr/>
        </p:nvSpPr>
        <p:spPr>
          <a:xfrm>
            <a:off x="148735" y="3428995"/>
            <a:ext cx="3809265" cy="2819325"/>
          </a:xfrm>
          <a:prstGeom prst="cloudCallout">
            <a:avLst>
              <a:gd name="adj1" fmla="val -36733"/>
              <a:gd name="adj2" fmla="val -6373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200" dirty="0"/>
              <a:t>Une rencontre où Dieu nous accueille, avec amour et miséricorde,</a:t>
            </a:r>
          </a:p>
          <a:p>
            <a:pPr algn="ctr"/>
            <a:r>
              <a:rPr lang="fr-CA" sz="2200" dirty="0"/>
              <a:t> tel que nous sommes.</a:t>
            </a:r>
          </a:p>
        </p:txBody>
      </p:sp>
      <p:sp>
        <p:nvSpPr>
          <p:cNvPr id="16" name="Phylactère : pensées 15">
            <a:extLst>
              <a:ext uri="{FF2B5EF4-FFF2-40B4-BE49-F238E27FC236}">
                <a16:creationId xmlns:a16="http://schemas.microsoft.com/office/drawing/2014/main" xmlns="" id="{1BE5AC6D-1A31-4720-B19D-ACE67056F824}"/>
              </a:ext>
            </a:extLst>
          </p:cNvPr>
          <p:cNvSpPr/>
          <p:nvPr/>
        </p:nvSpPr>
        <p:spPr>
          <a:xfrm>
            <a:off x="4331216" y="2860509"/>
            <a:ext cx="4950734" cy="4488246"/>
          </a:xfrm>
          <a:prstGeom prst="cloudCallout">
            <a:avLst>
              <a:gd name="adj1" fmla="val -63701"/>
              <a:gd name="adj2" fmla="val -3143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sz="2200" dirty="0"/>
              <a:t>Une rencontre où Dieu vient  nous retourner intérieurement pour que nous soyons mieux ajustés à l’appel de notre baptême « car c’est en lui que nous avons la vie, le mouvement et l’être » </a:t>
            </a:r>
          </a:p>
          <a:p>
            <a:pPr algn="ctr"/>
            <a:r>
              <a:rPr lang="fr-CA" sz="2200" dirty="0"/>
              <a:t>(</a:t>
            </a:r>
            <a:r>
              <a:rPr lang="fr-CA" sz="2200" dirty="0" err="1"/>
              <a:t>Ac</a:t>
            </a:r>
            <a:r>
              <a:rPr lang="fr-CA" sz="2200" dirty="0"/>
              <a:t> 17,28)</a:t>
            </a:r>
          </a:p>
        </p:txBody>
      </p:sp>
    </p:spTree>
    <p:extLst>
      <p:ext uri="{BB962C8B-B14F-4D97-AF65-F5344CB8AC3E}">
        <p14:creationId xmlns:p14="http://schemas.microsoft.com/office/powerpoint/2010/main" xmlns="" val="27660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D6C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088"/>
          <a:stretch/>
        </p:blipFill>
        <p:spPr>
          <a:xfrm>
            <a:off x="4648241" y="10"/>
            <a:ext cx="4625331" cy="685799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05199" y="2366387"/>
            <a:ext cx="6501384" cy="1354089"/>
          </a:xfrm>
          <a:prstGeom prst="rect">
            <a:avLst/>
          </a:prstGeom>
        </p:spPr>
        <p:txBody>
          <a:bodyPr wrap="square">
            <a:spAutoFit/>
          </a:bodyPr>
          <a:lstStyle/>
          <a:p>
            <a:pPr>
              <a:lnSpc>
                <a:spcPct val="115000"/>
              </a:lnSpc>
            </a:pPr>
            <a:r>
              <a:rPr lang="fr-CA" sz="3000" b="1" dirty="0">
                <a:latin typeface="Bradley Hand ITC" panose="03070402050302030203" pitchFamily="66" charset="0"/>
                <a:ea typeface="+mj-ea"/>
                <a:cs typeface="+mj-cs"/>
              </a:rPr>
              <a:t>Pourquoi?</a:t>
            </a:r>
          </a:p>
          <a:p>
            <a:pPr>
              <a:lnSpc>
                <a:spcPct val="115000"/>
              </a:lnSpc>
              <a:spcAft>
                <a:spcPts val="0"/>
              </a:spcAft>
            </a:pPr>
            <a:endParaRPr lang="fr-CA" sz="3000" b="1" dirty="0">
              <a:latin typeface="Bradley Hand ITC" panose="03070402050302030203" pitchFamily="66" charset="0"/>
              <a:ea typeface="+mj-ea"/>
              <a:cs typeface="+mj-cs"/>
            </a:endParaRPr>
          </a:p>
          <a:p>
            <a:pPr algn="ctr">
              <a:lnSpc>
                <a:spcPct val="115000"/>
              </a:lnSpc>
              <a:spcAft>
                <a:spcPts val="0"/>
              </a:spcAft>
            </a:pPr>
            <a:r>
              <a:rPr lang="fr-CA" sz="12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Phylactère : pensées 2">
            <a:extLst>
              <a:ext uri="{FF2B5EF4-FFF2-40B4-BE49-F238E27FC236}">
                <a16:creationId xmlns:a16="http://schemas.microsoft.com/office/drawing/2014/main" xmlns="" id="{7B691C3A-B3F3-4770-935C-05C1D17B954B}"/>
              </a:ext>
            </a:extLst>
          </p:cNvPr>
          <p:cNvSpPr/>
          <p:nvPr/>
        </p:nvSpPr>
        <p:spPr>
          <a:xfrm>
            <a:off x="461963" y="3470223"/>
            <a:ext cx="4838597" cy="2964111"/>
          </a:xfrm>
          <a:prstGeom prst="cloudCallout">
            <a:avLst>
              <a:gd name="adj1" fmla="val 75163"/>
              <a:gd name="adj2" fmla="val -8152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Pour repartir à neuf, </a:t>
            </a:r>
          </a:p>
          <a:p>
            <a:pPr algn="ctr"/>
            <a:r>
              <a:rPr lang="fr-FR" sz="2200" dirty="0"/>
              <a:t>pour renouer des relations brisées par nos manques d’amour, </a:t>
            </a:r>
          </a:p>
          <a:p>
            <a:pPr algn="ctr"/>
            <a:r>
              <a:rPr lang="fr-FR" sz="2200" dirty="0"/>
              <a:t>pour mettre Dieu dans nos histoires d’amours! </a:t>
            </a:r>
            <a:endParaRPr lang="fr-CA" sz="2200" dirty="0"/>
          </a:p>
        </p:txBody>
      </p:sp>
      <p:sp>
        <p:nvSpPr>
          <p:cNvPr id="16" name="Titre 5">
            <a:extLst>
              <a:ext uri="{FF2B5EF4-FFF2-40B4-BE49-F238E27FC236}">
                <a16:creationId xmlns:a16="http://schemas.microsoft.com/office/drawing/2014/main" xmlns="" id="{BD4DE0CE-4256-47F4-9C67-8BCC98227EAF}"/>
              </a:ext>
            </a:extLst>
          </p:cNvPr>
          <p:cNvSpPr>
            <a:spLocks noGrp="1"/>
          </p:cNvSpPr>
          <p:nvPr>
            <p:ph type="title"/>
          </p:nvPr>
        </p:nvSpPr>
        <p:spPr>
          <a:xfrm>
            <a:off x="360771" y="767473"/>
            <a:ext cx="4211229" cy="1325563"/>
          </a:xfrm>
        </p:spPr>
        <p:txBody>
          <a:bodyPr>
            <a:normAutofit fontScale="90000"/>
          </a:body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17083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5D6C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088"/>
          <a:stretch/>
        </p:blipFill>
        <p:spPr>
          <a:xfrm>
            <a:off x="4572000" y="0"/>
            <a:ext cx="4625331" cy="685799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05199" y="2366387"/>
            <a:ext cx="6501384" cy="1354089"/>
          </a:xfrm>
          <a:prstGeom prst="rect">
            <a:avLst/>
          </a:prstGeom>
        </p:spPr>
        <p:txBody>
          <a:bodyPr wrap="square" lIns="91440" tIns="45720" rIns="91440" bIns="45720" anchor="t">
            <a:spAutoFit/>
          </a:bodyPr>
          <a:lstStyle/>
          <a:p>
            <a:pPr>
              <a:lnSpc>
                <a:spcPct val="115000"/>
              </a:lnSpc>
            </a:pPr>
            <a:r>
              <a:rPr lang="fr-CA" sz="3000" b="1" dirty="0">
                <a:latin typeface="Bradley Hand ITC" panose="03070402050302030203" pitchFamily="66" charset="0"/>
                <a:ea typeface="+mj-ea"/>
                <a:cs typeface="+mj-cs"/>
              </a:rPr>
              <a:t>Et le péché,</a:t>
            </a:r>
          </a:p>
          <a:p>
            <a:pPr>
              <a:lnSpc>
                <a:spcPct val="115000"/>
              </a:lnSpc>
            </a:pPr>
            <a:r>
              <a:rPr lang="fr-CA" sz="3000" b="1" dirty="0">
                <a:latin typeface="Bradley Hand ITC"/>
                <a:ea typeface="+mj-ea"/>
                <a:cs typeface="+mj-cs"/>
              </a:rPr>
              <a:t>Ça existe encore?</a:t>
            </a:r>
          </a:p>
          <a:p>
            <a:pPr>
              <a:lnSpc>
                <a:spcPct val="115000"/>
              </a:lnSpc>
              <a:spcAft>
                <a:spcPts val="0"/>
              </a:spcAft>
            </a:pPr>
            <a:endParaRPr lang="fr-C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Phylactère : pensées 15">
            <a:extLst>
              <a:ext uri="{FF2B5EF4-FFF2-40B4-BE49-F238E27FC236}">
                <a16:creationId xmlns:a16="http://schemas.microsoft.com/office/drawing/2014/main" xmlns="" id="{BAF3CEB2-44C7-4ADE-8BED-948456B46C3E}"/>
              </a:ext>
            </a:extLst>
          </p:cNvPr>
          <p:cNvSpPr/>
          <p:nvPr/>
        </p:nvSpPr>
        <p:spPr>
          <a:xfrm>
            <a:off x="0" y="3927407"/>
            <a:ext cx="3333360" cy="1999964"/>
          </a:xfrm>
          <a:prstGeom prst="cloudCallout">
            <a:avLst>
              <a:gd name="adj1" fmla="val 4907"/>
              <a:gd name="adj2" fmla="val -9835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Le mot « péché » n’est pas très populaire de nos jours!</a:t>
            </a:r>
            <a:endParaRPr lang="fr-CA" sz="2200" i="1" dirty="0"/>
          </a:p>
        </p:txBody>
      </p:sp>
      <p:sp>
        <p:nvSpPr>
          <p:cNvPr id="12" name="Phylactère : pensées 11">
            <a:extLst>
              <a:ext uri="{FF2B5EF4-FFF2-40B4-BE49-F238E27FC236}">
                <a16:creationId xmlns:a16="http://schemas.microsoft.com/office/drawing/2014/main" xmlns="" id="{EDD0DFF3-C09E-478B-A831-E4CDF0843904}"/>
              </a:ext>
            </a:extLst>
          </p:cNvPr>
          <p:cNvSpPr/>
          <p:nvPr/>
        </p:nvSpPr>
        <p:spPr>
          <a:xfrm>
            <a:off x="2376709" y="4724111"/>
            <a:ext cx="3571093" cy="1999964"/>
          </a:xfrm>
          <a:prstGeom prst="cloudCallout">
            <a:avLst>
              <a:gd name="adj1" fmla="val -34935"/>
              <a:gd name="adj2" fmla="val -10864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Le péché existe en lien avec notre relation à Dieu. </a:t>
            </a:r>
            <a:endParaRPr lang="fr-CA" sz="2200" i="1" dirty="0"/>
          </a:p>
        </p:txBody>
      </p:sp>
      <p:sp>
        <p:nvSpPr>
          <p:cNvPr id="3" name="Phylactère : pensées 2">
            <a:extLst>
              <a:ext uri="{FF2B5EF4-FFF2-40B4-BE49-F238E27FC236}">
                <a16:creationId xmlns:a16="http://schemas.microsoft.com/office/drawing/2014/main" xmlns="" id="{7B691C3A-B3F3-4770-935C-05C1D17B954B}"/>
              </a:ext>
            </a:extLst>
          </p:cNvPr>
          <p:cNvSpPr/>
          <p:nvPr/>
        </p:nvSpPr>
        <p:spPr>
          <a:xfrm>
            <a:off x="5282709" y="1946856"/>
            <a:ext cx="3981197" cy="4600028"/>
          </a:xfrm>
          <a:prstGeom prst="cloudCallout">
            <a:avLst>
              <a:gd name="adj1" fmla="val -104480"/>
              <a:gd name="adj2" fmla="val -3411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i="1" dirty="0"/>
              <a:t>Un péché, c’est donc tout ce qui empêche, freine ou dénature l’amour de Dieu, </a:t>
            </a:r>
          </a:p>
          <a:p>
            <a:pPr algn="ctr"/>
            <a:r>
              <a:rPr lang="fr-FR" sz="2200" i="1" dirty="0"/>
              <a:t>que ce soit dans mes relations aux autres, avec moi-même, avec Dieu ou avec tout ce qui m’entoure!</a:t>
            </a:r>
            <a:endParaRPr lang="fr-CA" sz="2200" i="1" dirty="0"/>
          </a:p>
        </p:txBody>
      </p:sp>
      <p:sp>
        <p:nvSpPr>
          <p:cNvPr id="17" name="Titre 5">
            <a:extLst>
              <a:ext uri="{FF2B5EF4-FFF2-40B4-BE49-F238E27FC236}">
                <a16:creationId xmlns:a16="http://schemas.microsoft.com/office/drawing/2014/main" xmlns="" id="{E8EBE8A0-ECE8-4B8A-B820-F15D57E1B5B8}"/>
              </a:ext>
            </a:extLst>
          </p:cNvPr>
          <p:cNvSpPr>
            <a:spLocks noGrp="1"/>
          </p:cNvSpPr>
          <p:nvPr>
            <p:ph type="title"/>
          </p:nvPr>
        </p:nvSpPr>
        <p:spPr>
          <a:xfrm>
            <a:off x="360771" y="767473"/>
            <a:ext cx="4211229" cy="1325563"/>
          </a:xfrm>
        </p:spPr>
        <p:txBody>
          <a:bodyPr>
            <a:normAutofit fontScale="90000"/>
          </a:body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31762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5D6C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20209"/>
          <a:stretch/>
        </p:blipFill>
        <p:spPr>
          <a:xfrm>
            <a:off x="4251833" y="36644"/>
            <a:ext cx="4892168" cy="6516417"/>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89483" y="2360288"/>
            <a:ext cx="5227495" cy="823174"/>
          </a:xfrm>
          <a:prstGeom prst="rect">
            <a:avLst/>
          </a:prstGeom>
        </p:spPr>
        <p:txBody>
          <a:bodyPr wrap="square">
            <a:spAutoFit/>
          </a:bodyPr>
          <a:lstStyle/>
          <a:p>
            <a:pPr>
              <a:lnSpc>
                <a:spcPct val="115000"/>
              </a:lnSpc>
            </a:pPr>
            <a:r>
              <a:rPr lang="fr-CA" sz="3000" b="1" dirty="0">
                <a:latin typeface="Bradley Hand ITC" panose="03070402050302030203" pitchFamily="66" charset="0"/>
                <a:ea typeface="+mj-ea"/>
                <a:cs typeface="+mj-cs"/>
              </a:rPr>
              <a:t>Pécher, c’est rater sa cible!</a:t>
            </a:r>
          </a:p>
          <a:p>
            <a:pPr>
              <a:lnSpc>
                <a:spcPct val="115000"/>
              </a:lnSpc>
              <a:spcAft>
                <a:spcPts val="0"/>
              </a:spcAft>
            </a:pPr>
            <a:endParaRPr lang="fr-C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Phylactère : pensées 16">
            <a:extLst>
              <a:ext uri="{FF2B5EF4-FFF2-40B4-BE49-F238E27FC236}">
                <a16:creationId xmlns:a16="http://schemas.microsoft.com/office/drawing/2014/main" xmlns="" id="{2BB1514F-9628-4CFE-AD3D-3812F182EFD0}"/>
              </a:ext>
            </a:extLst>
          </p:cNvPr>
          <p:cNvSpPr/>
          <p:nvPr/>
        </p:nvSpPr>
        <p:spPr>
          <a:xfrm>
            <a:off x="-645646" y="2965423"/>
            <a:ext cx="6315349" cy="3854890"/>
          </a:xfrm>
          <a:prstGeom prst="cloudCallout">
            <a:avLst>
              <a:gd name="adj1" fmla="val 60943"/>
              <a:gd name="adj2" fmla="val 30301"/>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i="1" dirty="0"/>
              <a:t>Le sacrement du pardon nous offre </a:t>
            </a:r>
          </a:p>
          <a:p>
            <a:pPr algn="ctr"/>
            <a:r>
              <a:rPr lang="fr-FR" sz="2200" i="1" dirty="0"/>
              <a:t>un retour sur le chemin de Vie,</a:t>
            </a:r>
          </a:p>
          <a:p>
            <a:pPr algn="ctr"/>
            <a:r>
              <a:rPr lang="fr-FR" sz="2200" i="1" dirty="0"/>
              <a:t>nous remet en marche, </a:t>
            </a:r>
          </a:p>
          <a:p>
            <a:pPr algn="ctr"/>
            <a:r>
              <a:rPr lang="fr-FR" sz="2200" i="1" dirty="0"/>
              <a:t>en mouvement,  </a:t>
            </a:r>
          </a:p>
          <a:p>
            <a:pPr algn="ctr"/>
            <a:r>
              <a:rPr lang="fr-FR" sz="2200" i="1" dirty="0"/>
              <a:t>réoriente notre regard vers Dieu</a:t>
            </a:r>
          </a:p>
          <a:p>
            <a:pPr algn="ctr"/>
            <a:r>
              <a:rPr lang="fr-FR" sz="2200" i="1" dirty="0"/>
              <a:t> et son projet d’amour </a:t>
            </a:r>
          </a:p>
          <a:p>
            <a:pPr algn="ctr"/>
            <a:r>
              <a:rPr lang="fr-FR" sz="2200" i="1" dirty="0"/>
              <a:t>pour l’humanité.</a:t>
            </a:r>
            <a:endParaRPr lang="fr-CA" sz="2200" i="1" dirty="0"/>
          </a:p>
        </p:txBody>
      </p:sp>
      <p:sp>
        <p:nvSpPr>
          <p:cNvPr id="18" name="Titre 5">
            <a:extLst>
              <a:ext uri="{FF2B5EF4-FFF2-40B4-BE49-F238E27FC236}">
                <a16:creationId xmlns:a16="http://schemas.microsoft.com/office/drawing/2014/main" xmlns="" id="{ED9EA28E-A923-48C6-B333-CE1469378170}"/>
              </a:ext>
            </a:extLst>
          </p:cNvPr>
          <p:cNvSpPr>
            <a:spLocks noGrp="1"/>
          </p:cNvSpPr>
          <p:nvPr>
            <p:ph type="title"/>
          </p:nvPr>
        </p:nvSpPr>
        <p:spPr>
          <a:xfrm>
            <a:off x="360771" y="767473"/>
            <a:ext cx="4211229" cy="1325563"/>
          </a:xfrm>
        </p:spPr>
        <p:txBody>
          <a:bodyPr>
            <a:normAutofit fontScale="90000"/>
          </a:body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361635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xmlns="" val="0"/>
              </a:ext>
            </a:extLst>
          </a:blip>
          <a:srcRect r="23587"/>
          <a:stretch/>
        </p:blipFill>
        <p:spPr>
          <a:xfrm>
            <a:off x="1843295" y="0"/>
            <a:ext cx="7317450" cy="685800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44026" y="2341951"/>
            <a:ext cx="4571994" cy="3203826"/>
          </a:xfrm>
          <a:prstGeom prst="rect">
            <a:avLst/>
          </a:prstGeom>
        </p:spPr>
        <p:txBody>
          <a:bodyPr wrap="square">
            <a:spAutoFit/>
          </a:bodyPr>
          <a:lstStyle/>
          <a:p>
            <a:pPr>
              <a:lnSpc>
                <a:spcPct val="115000"/>
              </a:lnSpc>
              <a:spcAft>
                <a:spcPts val="0"/>
              </a:spcAft>
            </a:pPr>
            <a:r>
              <a:rPr lang="fr-CA" sz="3000" b="1" dirty="0">
                <a:latin typeface="Bradley Hand ITC" panose="03070402050302030203" pitchFamily="66" charset="0"/>
                <a:ea typeface="+mj-ea"/>
                <a:cs typeface="+mj-cs"/>
              </a:rPr>
              <a:t>Comment cela se passe-t-il?</a:t>
            </a:r>
          </a:p>
          <a:p>
            <a:pPr algn="ctr">
              <a:lnSpc>
                <a:spcPct val="115000"/>
              </a:lnSpc>
              <a:spcAft>
                <a:spcPts val="0"/>
              </a:spcAft>
            </a:pPr>
            <a:r>
              <a:rPr lang="fr-CA"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fr-CA" sz="2200" b="1" dirty="0">
                <a:latin typeface="Calibri" panose="020F0502020204030204" pitchFamily="34" charset="0"/>
                <a:ea typeface="Calibri" panose="020F0502020204030204" pitchFamily="34" charset="0"/>
                <a:cs typeface="Times New Roman" panose="02020603050405020304" pitchFamily="18" charset="0"/>
              </a:rPr>
              <a:t>Une démarche en 4 temps :</a:t>
            </a:r>
          </a:p>
          <a:p>
            <a:pPr marL="3600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L’accueil mutuel</a:t>
            </a:r>
          </a:p>
          <a:p>
            <a:pPr marL="3600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L’écoute de la Parole de Dieu</a:t>
            </a:r>
          </a:p>
          <a:p>
            <a:pPr marL="3600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Le moment de la confession</a:t>
            </a:r>
          </a:p>
          <a:p>
            <a:pPr marL="3600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L’accueil du pardon de Dieu</a:t>
            </a:r>
            <a:endParaRPr lang="fr-CA" sz="2200" dirty="0"/>
          </a:p>
        </p:txBody>
      </p:sp>
      <p:sp>
        <p:nvSpPr>
          <p:cNvPr id="14" name="Titre 5">
            <a:extLst>
              <a:ext uri="{FF2B5EF4-FFF2-40B4-BE49-F238E27FC236}">
                <a16:creationId xmlns:a16="http://schemas.microsoft.com/office/drawing/2014/main" xmlns="" id="{A5F81D9C-A9B4-4B13-9617-0F2F4D861AAB}"/>
              </a:ext>
            </a:extLst>
          </p:cNvPr>
          <p:cNvSpPr>
            <a:spLocks noGrp="1"/>
          </p:cNvSpPr>
          <p:nvPr>
            <p:ph type="title"/>
          </p:nvPr>
        </p:nvSpPr>
        <p:spPr>
          <a:xfrm>
            <a:off x="360771" y="767473"/>
            <a:ext cx="4211229" cy="1325563"/>
          </a:xfrm>
        </p:spPr>
        <p:txBody>
          <a:bodyPr>
            <a:normAutofit fontScale="90000"/>
          </a:body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121090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4210"/>
          <a:stretch/>
        </p:blipFill>
        <p:spPr>
          <a:xfrm>
            <a:off x="4764505" y="10"/>
            <a:ext cx="4379495" cy="685799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112494" y="3682508"/>
            <a:ext cx="4539517" cy="3323987"/>
          </a:xfrm>
          <a:prstGeom prst="rect">
            <a:avLst/>
          </a:prstGeom>
        </p:spPr>
        <p:txBody>
          <a:bodyPr wrap="square">
            <a:spAutoFit/>
          </a:bodyPr>
          <a:lstStyle/>
          <a:p>
            <a:pPr marL="360000" lvl="1" indent="-342900">
              <a:buFont typeface="Wingdings" panose="05000000000000000000" pitchFamily="2" charset="2"/>
              <a:buChar char="v"/>
            </a:pPr>
            <a:r>
              <a:rPr lang="fr-CA" sz="2200" dirty="0">
                <a:latin typeface="Calibri" panose="020F0502020204030204" pitchFamily="34" charset="0"/>
                <a:ea typeface="Calibri" panose="020F0502020204030204" pitchFamily="34" charset="0"/>
                <a:cs typeface="Times New Roman" panose="02020603050405020304" pitchFamily="18" charset="0"/>
              </a:rPr>
              <a:t>Reconnaître l’amour de Dieu pour nous.</a:t>
            </a:r>
          </a:p>
          <a:p>
            <a:pPr marL="360000" lvl="1" indent="-342900">
              <a:buFont typeface="Wingdings" panose="05000000000000000000" pitchFamily="2" charset="2"/>
              <a:buChar char="v"/>
            </a:pPr>
            <a:endParaRPr lang="fr-CA" sz="1200" dirty="0">
              <a:latin typeface="Calibri" panose="020F0502020204030204" pitchFamily="34" charset="0"/>
              <a:ea typeface="Calibri" panose="020F0502020204030204" pitchFamily="34" charset="0"/>
              <a:cs typeface="Times New Roman" panose="02020603050405020304" pitchFamily="18" charset="0"/>
            </a:endParaRPr>
          </a:p>
          <a:p>
            <a:pPr marL="360000" lvl="1" indent="-342900">
              <a:buFont typeface="Wingdings" panose="05000000000000000000" pitchFamily="2" charset="2"/>
              <a:buChar char="v"/>
            </a:pPr>
            <a:r>
              <a:rPr lang="fr-CA" sz="2200" dirty="0">
                <a:latin typeface="Calibri" panose="020F0502020204030204" pitchFamily="34" charset="0"/>
                <a:ea typeface="Calibri" panose="020F0502020204030204" pitchFamily="34" charset="0"/>
                <a:cs typeface="Times New Roman" panose="02020603050405020304" pitchFamily="18" charset="0"/>
              </a:rPr>
              <a:t>Reconnaître notre difficulté à répondre concrètement à cet amour en confiant à un prêtre ce qui nous amène à demander le pardon de Dieu et témoigner d’un désir sincère de conversion.</a:t>
            </a:r>
          </a:p>
          <a:p>
            <a:pPr marL="360000" lvl="1" indent="-342900">
              <a:buFont typeface="Wingdings" panose="05000000000000000000" pitchFamily="2" charset="2"/>
              <a:buChar char="v"/>
            </a:pPr>
            <a:endParaRPr lang="fr-CA"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re 5">
            <a:extLst>
              <a:ext uri="{FF2B5EF4-FFF2-40B4-BE49-F238E27FC236}">
                <a16:creationId xmlns:a16="http://schemas.microsoft.com/office/drawing/2014/main" xmlns="" id="{70424C2C-D95B-46E0-B39E-76970802F96C}"/>
              </a:ext>
            </a:extLst>
          </p:cNvPr>
          <p:cNvSpPr txBox="1">
            <a:spLocks/>
          </p:cNvSpPr>
          <p:nvPr/>
        </p:nvSpPr>
        <p:spPr>
          <a:xfrm>
            <a:off x="360771" y="767473"/>
            <a:ext cx="421122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
        <p:nvSpPr>
          <p:cNvPr id="5" name="Phylactère : pensées 4">
            <a:extLst>
              <a:ext uri="{FF2B5EF4-FFF2-40B4-BE49-F238E27FC236}">
                <a16:creationId xmlns:a16="http://schemas.microsoft.com/office/drawing/2014/main" xmlns="" id="{828E39E7-0E12-4B82-A2E7-226B5621F55A}"/>
              </a:ext>
            </a:extLst>
          </p:cNvPr>
          <p:cNvSpPr/>
          <p:nvPr/>
        </p:nvSpPr>
        <p:spPr>
          <a:xfrm>
            <a:off x="5666898" y="4217696"/>
            <a:ext cx="4022632" cy="2937294"/>
          </a:xfrm>
          <a:prstGeom prst="cloudCallout">
            <a:avLst>
              <a:gd name="adj1" fmla="val -7225"/>
              <a:gd name="adj2" fmla="val -896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panose="020B0503020202020204" pitchFamily="34" charset="0"/>
                <a:ea typeface="Calibri" panose="020F0502020204030204" pitchFamily="34" charset="0"/>
                <a:cs typeface="Times New Roman" panose="02020603050405020304" pitchFamily="18" charset="0"/>
              </a:rPr>
              <a:t>J’aimerais confier à Dieu ce geste, </a:t>
            </a:r>
          </a:p>
          <a:p>
            <a:pPr algn="ctr"/>
            <a:r>
              <a:rPr lang="fr-CA" dirty="0">
                <a:latin typeface="Univers" panose="020B0503020202020204" pitchFamily="34" charset="0"/>
                <a:ea typeface="Calibri" panose="020F0502020204030204" pitchFamily="34" charset="0"/>
                <a:cs typeface="Times New Roman" panose="02020603050405020304" pitchFamily="18" charset="0"/>
              </a:rPr>
              <a:t>cette parole, ce conflit, cette situation pour qu’Il les transforme par son pardon. </a:t>
            </a:r>
            <a:endParaRPr lang="fr-CA" dirty="0"/>
          </a:p>
        </p:txBody>
      </p:sp>
      <p:sp>
        <p:nvSpPr>
          <p:cNvPr id="14" name="Rectangle 13">
            <a:extLst>
              <a:ext uri="{FF2B5EF4-FFF2-40B4-BE49-F238E27FC236}">
                <a16:creationId xmlns:a16="http://schemas.microsoft.com/office/drawing/2014/main" xmlns="" id="{60016FCB-2D28-4A6E-99DD-ED007BBBCB90}"/>
              </a:ext>
            </a:extLst>
          </p:cNvPr>
          <p:cNvSpPr/>
          <p:nvPr/>
        </p:nvSpPr>
        <p:spPr>
          <a:xfrm>
            <a:off x="360770" y="2095898"/>
            <a:ext cx="4572001" cy="1154162"/>
          </a:xfrm>
          <a:prstGeom prst="rect">
            <a:avLst/>
          </a:prstGeom>
        </p:spPr>
        <p:txBody>
          <a:bodyPr wrap="square">
            <a:spAutoFit/>
          </a:bodyPr>
          <a:lstStyle/>
          <a:p>
            <a:pPr>
              <a:lnSpc>
                <a:spcPct val="115000"/>
              </a:lnSpc>
            </a:pPr>
            <a:r>
              <a:rPr lang="fr-CA" sz="3000" b="1" dirty="0">
                <a:latin typeface="Bradley Hand ITC" panose="03070402050302030203" pitchFamily="66" charset="0"/>
                <a:ea typeface="+mj-ea"/>
                <a:cs typeface="+mj-cs"/>
              </a:rPr>
              <a:t>Deux mouvements:</a:t>
            </a:r>
          </a:p>
          <a:p>
            <a:pPr>
              <a:lnSpc>
                <a:spcPct val="115000"/>
              </a:lnSpc>
              <a:spcAft>
                <a:spcPts val="0"/>
              </a:spcAft>
            </a:pPr>
            <a:r>
              <a:rPr lang="fr-CA" sz="3000" b="1" dirty="0">
                <a:latin typeface="Bradley Hand ITC" panose="03070402050302030203" pitchFamily="66" charset="0"/>
                <a:ea typeface="+mj-ea"/>
                <a:cs typeface="+mj-cs"/>
              </a:rPr>
              <a:t>Se confesser, se réconcilier </a:t>
            </a:r>
          </a:p>
        </p:txBody>
      </p:sp>
    </p:spTree>
    <p:extLst>
      <p:ext uri="{BB962C8B-B14F-4D97-AF65-F5344CB8AC3E}">
        <p14:creationId xmlns:p14="http://schemas.microsoft.com/office/powerpoint/2010/main" xmlns="" val="132848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21154"/>
          <a:stretch/>
        </p:blipFill>
        <p:spPr>
          <a:xfrm>
            <a:off x="1175844" y="168034"/>
            <a:ext cx="7968156" cy="6689966"/>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05199" y="2366387"/>
            <a:ext cx="6501384" cy="3734740"/>
          </a:xfrm>
          <a:prstGeom prst="rect">
            <a:avLst/>
          </a:prstGeom>
        </p:spPr>
        <p:txBody>
          <a:bodyPr wrap="square">
            <a:spAutoFit/>
          </a:bodyPr>
          <a:lstStyle/>
          <a:p>
            <a:pPr>
              <a:lnSpc>
                <a:spcPct val="115000"/>
              </a:lnSpc>
              <a:spcAft>
                <a:spcPts val="0"/>
              </a:spcAft>
            </a:pPr>
            <a:r>
              <a:rPr lang="fr-CA" sz="3000" b="1" dirty="0">
                <a:latin typeface="Bradley Hand ITC" panose="03070402050302030203" pitchFamily="66" charset="0"/>
                <a:ea typeface="+mj-ea"/>
                <a:cs typeface="+mj-cs"/>
              </a:rPr>
              <a:t>Comment s’y préparer ?</a:t>
            </a:r>
          </a:p>
          <a:p>
            <a:pPr>
              <a:lnSpc>
                <a:spcPct val="115000"/>
              </a:lnSpc>
              <a:spcAft>
                <a:spcPts val="0"/>
              </a:spcAft>
            </a:pPr>
            <a:r>
              <a:rPr lang="fr-CA" sz="3000" b="1" dirty="0">
                <a:latin typeface="Bradley Hand ITC" panose="03070402050302030203" pitchFamily="66" charset="0"/>
                <a:ea typeface="+mj-ea"/>
                <a:cs typeface="+mj-cs"/>
              </a:rPr>
              <a:t>(avant de rencontrer un prêtre)</a:t>
            </a:r>
          </a:p>
          <a:p>
            <a:pPr algn="ctr">
              <a:lnSpc>
                <a:spcPct val="115000"/>
              </a:lnSpc>
              <a:spcAft>
                <a:spcPts val="0"/>
              </a:spcAft>
            </a:pPr>
            <a:r>
              <a:rPr lang="fr-CA"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fr-CA" sz="2200" b="1" dirty="0">
                <a:latin typeface="Calibri" panose="020F0502020204030204" pitchFamily="34" charset="0"/>
                <a:ea typeface="Calibri" panose="020F0502020204030204" pitchFamily="34" charset="0"/>
                <a:cs typeface="Times New Roman" panose="02020603050405020304" pitchFamily="18" charset="0"/>
              </a:rPr>
              <a:t>Une démarche de réflexion en 4 volets :</a:t>
            </a:r>
          </a:p>
          <a:p>
            <a:pPr marL="8001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Ma relation à Dieu</a:t>
            </a:r>
          </a:p>
          <a:p>
            <a:pPr marL="8001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Ma relation à moi-même</a:t>
            </a:r>
          </a:p>
          <a:p>
            <a:pPr marL="8001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Ma relation à l’autre</a:t>
            </a:r>
          </a:p>
          <a:p>
            <a:pPr marL="800100" lvl="1" indent="-342900">
              <a:lnSpc>
                <a:spcPct val="150000"/>
              </a:lnSpc>
              <a:buFont typeface="+mj-lt"/>
              <a:buAutoNum type="arabicPeriod"/>
            </a:pPr>
            <a:r>
              <a:rPr lang="fr-CA" sz="2200" dirty="0">
                <a:latin typeface="Calibri" panose="020F0502020204030204" pitchFamily="34" charset="0"/>
                <a:ea typeface="Calibri" panose="020F0502020204030204" pitchFamily="34" charset="0"/>
                <a:cs typeface="Times New Roman" panose="02020603050405020304" pitchFamily="18" charset="0"/>
              </a:rPr>
              <a:t>Ma relation à la création</a:t>
            </a:r>
            <a:endParaRPr lang="fr-CA" sz="2200" dirty="0"/>
          </a:p>
        </p:txBody>
      </p:sp>
      <p:sp>
        <p:nvSpPr>
          <p:cNvPr id="12" name="Titre 5">
            <a:extLst>
              <a:ext uri="{FF2B5EF4-FFF2-40B4-BE49-F238E27FC236}">
                <a16:creationId xmlns:a16="http://schemas.microsoft.com/office/drawing/2014/main" xmlns="" id="{4AC545F6-A501-4EA3-A7F2-1019FE79CD21}"/>
              </a:ext>
            </a:extLst>
          </p:cNvPr>
          <p:cNvSpPr txBox="1">
            <a:spLocks/>
          </p:cNvSpPr>
          <p:nvPr/>
        </p:nvSpPr>
        <p:spPr>
          <a:xfrm>
            <a:off x="360771" y="767473"/>
            <a:ext cx="421122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657177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6633"/>
          <a:stretch/>
        </p:blipFill>
        <p:spPr>
          <a:xfrm>
            <a:off x="1394771" y="0"/>
            <a:ext cx="7763508" cy="685800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992523" y="36053"/>
            <a:ext cx="4740620" cy="1325563"/>
          </a:xfrm>
        </p:spPr>
        <p:txBody>
          <a:bodyPr/>
          <a:lstStyle/>
          <a:p>
            <a:r>
              <a:rPr lang="fr-CA" dirty="0"/>
              <a:t>Ma relation à Dieu</a:t>
            </a:r>
          </a:p>
        </p:txBody>
      </p:sp>
      <p:sp>
        <p:nvSpPr>
          <p:cNvPr id="12" name="ZoneTexte 11">
            <a:extLst>
              <a:ext uri="{FF2B5EF4-FFF2-40B4-BE49-F238E27FC236}">
                <a16:creationId xmlns:a16="http://schemas.microsoft.com/office/drawing/2014/main" xmlns="" id="{E22457A8-4270-4994-BEFE-98FFC6E80155}"/>
              </a:ext>
            </a:extLst>
          </p:cNvPr>
          <p:cNvSpPr txBox="1"/>
          <p:nvPr/>
        </p:nvSpPr>
        <p:spPr>
          <a:xfrm>
            <a:off x="360771" y="1249251"/>
            <a:ext cx="8351450" cy="3170099"/>
          </a:xfrm>
          <a:prstGeom prst="rect">
            <a:avLst/>
          </a:prstGeom>
          <a:noFill/>
        </p:spPr>
        <p:txBody>
          <a:bodyPr wrap="square">
            <a:spAutoFit/>
          </a:bodyPr>
          <a:lstStyle/>
          <a:p>
            <a:r>
              <a:rPr lang="fr-CA" sz="4000" dirty="0">
                <a:latin typeface="+mj-lt"/>
                <a:ea typeface="+mj-ea"/>
                <a:cs typeface="+mj-cs"/>
              </a:rPr>
              <a:t>Comment se manifeste </a:t>
            </a:r>
          </a:p>
          <a:p>
            <a:r>
              <a:rPr lang="fr-CA" sz="4200" b="1" dirty="0">
                <a:solidFill>
                  <a:schemeClr val="accent2">
                    <a:lumMod val="75000"/>
                  </a:schemeClr>
                </a:solidFill>
                <a:latin typeface="Bradley Hand ITC" panose="03070402050302030203" pitchFamily="66" charset="0"/>
                <a:ea typeface="+mj-ea"/>
                <a:cs typeface="+mj-cs"/>
              </a:rPr>
              <a:t>ma relation à Dieu</a:t>
            </a:r>
            <a:r>
              <a:rPr lang="fr-CA" sz="4000" dirty="0">
                <a:latin typeface="+mj-lt"/>
                <a:ea typeface="+mj-ea"/>
                <a:cs typeface="+mj-cs"/>
              </a:rPr>
              <a:t>, </a:t>
            </a:r>
          </a:p>
          <a:p>
            <a:r>
              <a:rPr lang="fr-CA" sz="4000" dirty="0">
                <a:latin typeface="+mj-lt"/>
                <a:ea typeface="+mj-ea"/>
                <a:cs typeface="+mj-cs"/>
              </a:rPr>
              <a:t>dans mes paroles, </a:t>
            </a:r>
          </a:p>
          <a:p>
            <a:r>
              <a:rPr lang="fr-CA" sz="4000" dirty="0">
                <a:latin typeface="+mj-lt"/>
                <a:ea typeface="+mj-ea"/>
                <a:cs typeface="+mj-cs"/>
              </a:rPr>
              <a:t>mes actions et </a:t>
            </a:r>
          </a:p>
          <a:p>
            <a:r>
              <a:rPr lang="fr-CA" sz="4000" dirty="0">
                <a:latin typeface="+mj-lt"/>
                <a:ea typeface="+mj-ea"/>
                <a:cs typeface="+mj-cs"/>
              </a:rPr>
              <a:t>ma manière de vivre?</a:t>
            </a:r>
          </a:p>
        </p:txBody>
      </p:sp>
      <p:sp>
        <p:nvSpPr>
          <p:cNvPr id="14" name="ZoneTexte 13">
            <a:extLst>
              <a:ext uri="{FF2B5EF4-FFF2-40B4-BE49-F238E27FC236}">
                <a16:creationId xmlns:a16="http://schemas.microsoft.com/office/drawing/2014/main" xmlns="" id="{D2E0AB5A-7EC2-4D53-BBC3-17F2C7268166}"/>
              </a:ext>
            </a:extLst>
          </p:cNvPr>
          <p:cNvSpPr txBox="1"/>
          <p:nvPr/>
        </p:nvSpPr>
        <p:spPr>
          <a:xfrm>
            <a:off x="360771" y="4755989"/>
            <a:ext cx="6956679" cy="1911229"/>
          </a:xfrm>
          <a:prstGeom prst="rect">
            <a:avLst/>
          </a:prstGeom>
          <a:noFill/>
        </p:spPr>
        <p:txBody>
          <a:bodyPr wrap="square">
            <a:spAutoFit/>
          </a:bodyPr>
          <a:lstStyle/>
          <a:p>
            <a:pPr>
              <a:lnSpc>
                <a:spcPct val="107000"/>
              </a:lnSpc>
              <a:spcAft>
                <a:spcPts val="800"/>
              </a:spcAft>
            </a:pPr>
            <a:r>
              <a:rPr lang="fr-CA" sz="3200" b="1" dirty="0">
                <a:latin typeface="+mj-lt"/>
                <a:ea typeface="+mj-ea"/>
                <a:cs typeface="+mj-cs"/>
              </a:rPr>
              <a:t>Quelle(s) conversion(s) </a:t>
            </a:r>
          </a:p>
          <a:p>
            <a:pPr>
              <a:lnSpc>
                <a:spcPct val="107000"/>
              </a:lnSpc>
              <a:spcAft>
                <a:spcPts val="800"/>
              </a:spcAft>
            </a:pPr>
            <a:r>
              <a:rPr lang="fr-CA" sz="3200" b="1" dirty="0">
                <a:latin typeface="+mj-lt"/>
                <a:ea typeface="+mj-ea"/>
                <a:cs typeface="+mj-cs"/>
              </a:rPr>
              <a:t>ai-je à vivre en rapport avec </a:t>
            </a:r>
          </a:p>
          <a:p>
            <a:pPr>
              <a:lnSpc>
                <a:spcPct val="107000"/>
              </a:lnSpc>
              <a:spcAft>
                <a:spcPts val="800"/>
              </a:spcAft>
            </a:pPr>
            <a:r>
              <a:rPr lang="fr-CA" sz="3400" b="1" dirty="0">
                <a:solidFill>
                  <a:schemeClr val="accent2">
                    <a:lumMod val="75000"/>
                  </a:schemeClr>
                </a:solidFill>
                <a:latin typeface="Bradley Hand ITC" panose="03070402050302030203" pitchFamily="66" charset="0"/>
                <a:ea typeface="+mj-ea"/>
                <a:cs typeface="+mj-cs"/>
              </a:rPr>
              <a:t>ma relation à Dieu</a:t>
            </a:r>
            <a:r>
              <a:rPr lang="fr-CA" sz="3200" b="1" dirty="0">
                <a:latin typeface="+mj-lt"/>
                <a:ea typeface="+mj-ea"/>
                <a:cs typeface="+mj-cs"/>
              </a:rPr>
              <a:t>?</a:t>
            </a:r>
          </a:p>
        </p:txBody>
      </p:sp>
    </p:spTree>
    <p:extLst>
      <p:ext uri="{BB962C8B-B14F-4D97-AF65-F5344CB8AC3E}">
        <p14:creationId xmlns:p14="http://schemas.microsoft.com/office/powerpoint/2010/main" xmlns="" val="175522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3941"/>
          <a:stretch/>
        </p:blipFill>
        <p:spPr>
          <a:xfrm flipH="1">
            <a:off x="263410" y="0"/>
            <a:ext cx="8880590" cy="685800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1017520" y="37271"/>
            <a:ext cx="6094480" cy="1325563"/>
          </a:xfrm>
        </p:spPr>
        <p:txBody>
          <a:bodyPr/>
          <a:lstStyle/>
          <a:p>
            <a:r>
              <a:rPr lang="fr-CA" dirty="0"/>
              <a:t>Ma relation à moi-même</a:t>
            </a:r>
          </a:p>
        </p:txBody>
      </p:sp>
      <p:sp>
        <p:nvSpPr>
          <p:cNvPr id="3" name="ZoneTexte 2">
            <a:extLst>
              <a:ext uri="{FF2B5EF4-FFF2-40B4-BE49-F238E27FC236}">
                <a16:creationId xmlns:a16="http://schemas.microsoft.com/office/drawing/2014/main" xmlns="" id="{60B9B2DD-F266-4AA0-A3C9-9898B88689B0}"/>
              </a:ext>
            </a:extLst>
          </p:cNvPr>
          <p:cNvSpPr txBox="1"/>
          <p:nvPr/>
        </p:nvSpPr>
        <p:spPr>
          <a:xfrm>
            <a:off x="360771" y="1249251"/>
            <a:ext cx="8351450" cy="3170099"/>
          </a:xfrm>
          <a:prstGeom prst="rect">
            <a:avLst/>
          </a:prstGeom>
          <a:noFill/>
        </p:spPr>
        <p:txBody>
          <a:bodyPr wrap="square">
            <a:spAutoFit/>
          </a:bodyPr>
          <a:lstStyle/>
          <a:p>
            <a:r>
              <a:rPr lang="fr-CA" sz="4000" dirty="0">
                <a:latin typeface="+mj-lt"/>
                <a:ea typeface="+mj-ea"/>
                <a:cs typeface="+mj-cs"/>
              </a:rPr>
              <a:t>Comment se manifeste </a:t>
            </a:r>
          </a:p>
          <a:p>
            <a:r>
              <a:rPr lang="fr-CA" sz="4200" b="1" dirty="0">
                <a:solidFill>
                  <a:schemeClr val="accent2">
                    <a:lumMod val="75000"/>
                  </a:schemeClr>
                </a:solidFill>
                <a:latin typeface="Bradley Hand ITC" panose="03070402050302030203" pitchFamily="66" charset="0"/>
                <a:ea typeface="+mj-ea"/>
                <a:cs typeface="+mj-cs"/>
              </a:rPr>
              <a:t>ma relation à moi-même</a:t>
            </a:r>
            <a:r>
              <a:rPr lang="fr-CA" sz="4000" dirty="0">
                <a:latin typeface="+mj-lt"/>
                <a:ea typeface="+mj-ea"/>
                <a:cs typeface="+mj-cs"/>
              </a:rPr>
              <a:t>, </a:t>
            </a:r>
          </a:p>
          <a:p>
            <a:r>
              <a:rPr lang="fr-CA" sz="4000" dirty="0">
                <a:latin typeface="+mj-lt"/>
                <a:ea typeface="+mj-ea"/>
                <a:cs typeface="+mj-cs"/>
              </a:rPr>
              <a:t>dans mes paroles, </a:t>
            </a:r>
          </a:p>
          <a:p>
            <a:r>
              <a:rPr lang="fr-CA" sz="4000" dirty="0">
                <a:latin typeface="+mj-lt"/>
                <a:ea typeface="+mj-ea"/>
                <a:cs typeface="+mj-cs"/>
              </a:rPr>
              <a:t>mes actions et </a:t>
            </a:r>
          </a:p>
          <a:p>
            <a:r>
              <a:rPr lang="fr-CA" sz="4000" dirty="0">
                <a:latin typeface="+mj-lt"/>
                <a:ea typeface="+mj-ea"/>
                <a:cs typeface="+mj-cs"/>
              </a:rPr>
              <a:t>ma manière de vivre?</a:t>
            </a:r>
          </a:p>
        </p:txBody>
      </p:sp>
      <p:sp>
        <p:nvSpPr>
          <p:cNvPr id="12" name="ZoneTexte 11">
            <a:extLst>
              <a:ext uri="{FF2B5EF4-FFF2-40B4-BE49-F238E27FC236}">
                <a16:creationId xmlns:a16="http://schemas.microsoft.com/office/drawing/2014/main" xmlns="" id="{F94D7513-DB7C-4872-9AD8-245852DDB8DB}"/>
              </a:ext>
            </a:extLst>
          </p:cNvPr>
          <p:cNvSpPr txBox="1"/>
          <p:nvPr/>
        </p:nvSpPr>
        <p:spPr>
          <a:xfrm>
            <a:off x="360771" y="4790839"/>
            <a:ext cx="6956679" cy="1911229"/>
          </a:xfrm>
          <a:prstGeom prst="rect">
            <a:avLst/>
          </a:prstGeom>
          <a:noFill/>
        </p:spPr>
        <p:txBody>
          <a:bodyPr wrap="square">
            <a:spAutoFit/>
          </a:bodyPr>
          <a:lstStyle/>
          <a:p>
            <a:pPr>
              <a:lnSpc>
                <a:spcPct val="107000"/>
              </a:lnSpc>
              <a:spcAft>
                <a:spcPts val="800"/>
              </a:spcAft>
            </a:pPr>
            <a:r>
              <a:rPr lang="fr-CA" sz="3200" b="1" dirty="0">
                <a:latin typeface="+mj-lt"/>
                <a:ea typeface="+mj-ea"/>
                <a:cs typeface="+mj-cs"/>
              </a:rPr>
              <a:t>Quelle(s) conversion(s) </a:t>
            </a:r>
          </a:p>
          <a:p>
            <a:pPr>
              <a:lnSpc>
                <a:spcPct val="107000"/>
              </a:lnSpc>
              <a:spcAft>
                <a:spcPts val="800"/>
              </a:spcAft>
            </a:pPr>
            <a:r>
              <a:rPr lang="fr-CA" sz="3200" b="1" dirty="0">
                <a:latin typeface="+mj-lt"/>
                <a:ea typeface="+mj-ea"/>
                <a:cs typeface="+mj-cs"/>
              </a:rPr>
              <a:t>ai-je à vivre en rapport avec </a:t>
            </a:r>
          </a:p>
          <a:p>
            <a:pPr>
              <a:lnSpc>
                <a:spcPct val="107000"/>
              </a:lnSpc>
              <a:spcAft>
                <a:spcPts val="800"/>
              </a:spcAft>
            </a:pPr>
            <a:r>
              <a:rPr lang="fr-CA" sz="3400" b="1" dirty="0">
                <a:solidFill>
                  <a:schemeClr val="accent2">
                    <a:lumMod val="75000"/>
                  </a:schemeClr>
                </a:solidFill>
                <a:latin typeface="Bradley Hand ITC" panose="03070402050302030203" pitchFamily="66" charset="0"/>
                <a:ea typeface="+mj-ea"/>
                <a:cs typeface="+mj-cs"/>
              </a:rPr>
              <a:t>ma relation à moi-même</a:t>
            </a:r>
            <a:r>
              <a:rPr lang="fr-CA" sz="3200" b="1" dirty="0">
                <a:latin typeface="+mj-lt"/>
                <a:ea typeface="+mj-ea"/>
                <a:cs typeface="+mj-cs"/>
              </a:rPr>
              <a:t>?</a:t>
            </a:r>
          </a:p>
        </p:txBody>
      </p:sp>
    </p:spTree>
    <p:extLst>
      <p:ext uri="{BB962C8B-B14F-4D97-AF65-F5344CB8AC3E}">
        <p14:creationId xmlns:p14="http://schemas.microsoft.com/office/powerpoint/2010/main" xmlns="" val="36749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alpha val="2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descr="Une image contenant table, intérieur, stationnaire, crayon&#10;&#10;Description générée automatiquement">
            <a:extLst>
              <a:ext uri="{FF2B5EF4-FFF2-40B4-BE49-F238E27FC236}">
                <a16:creationId xmlns:a16="http://schemas.microsoft.com/office/drawing/2014/main" xmlns="" id="{B008853E-3233-4AD0-BB52-972CDFC19F70}"/>
              </a:ext>
            </a:extLst>
          </p:cNvPr>
          <p:cNvPicPr/>
          <p:nvPr/>
        </p:nvPicPr>
        <p:blipFill rotWithShape="1">
          <a:blip r:embed="rId3" cstate="print">
            <a:extLst>
              <a:ext uri="{28A0092B-C50C-407E-A947-70E740481C1C}">
                <a14:useLocalDpi xmlns:a14="http://schemas.microsoft.com/office/drawing/2010/main" xmlns="" val="0"/>
              </a:ext>
            </a:extLst>
          </a:blip>
          <a:srcRect t="16380" b="32793"/>
          <a:stretch/>
        </p:blipFill>
        <p:spPr bwMode="auto">
          <a:xfrm>
            <a:off x="0" y="-87923"/>
            <a:ext cx="9144000" cy="2602523"/>
          </a:xfrm>
          <a:prstGeom prst="rect">
            <a:avLst/>
          </a:prstGeom>
          <a:ln>
            <a:noFill/>
          </a:ln>
          <a:effectLst>
            <a:reflection blurRad="6350" stA="50000" endA="300" endPos="90000" dir="5400000" sy="-100000" algn="bl" rotWithShape="0"/>
          </a:effectLst>
          <a:extLst>
            <a:ext uri="{53640926-AAD7-44D8-BBD7-CCE9431645EC}">
              <a14:shadowObscured xmlns:a14="http://schemas.microsoft.com/office/drawing/2010/main" xmlns=""/>
            </a:ext>
          </a:extLst>
        </p:spPr>
      </p:pic>
      <p:sp>
        <p:nvSpPr>
          <p:cNvPr id="4" name="Rectangle 3">
            <a:extLst>
              <a:ext uri="{FF2B5EF4-FFF2-40B4-BE49-F238E27FC236}">
                <a16:creationId xmlns:a16="http://schemas.microsoft.com/office/drawing/2014/main" xmlns="" id="{9F7FC467-0E7E-4AF4-B299-0FC1037177C1}"/>
              </a:ext>
            </a:extLst>
          </p:cNvPr>
          <p:cNvSpPr/>
          <p:nvPr/>
        </p:nvSpPr>
        <p:spPr>
          <a:xfrm>
            <a:off x="202223" y="3429000"/>
            <a:ext cx="8739554" cy="3191002"/>
          </a:xfrm>
          <a:prstGeom prst="rect">
            <a:avLst/>
          </a:prstGeom>
        </p:spPr>
        <p:txBody>
          <a:bodyPr wrap="square">
            <a:spAutoFit/>
          </a:bodyPr>
          <a:lstStyle/>
          <a:p>
            <a:pPr>
              <a:lnSpc>
                <a:spcPct val="107000"/>
              </a:lnSpc>
              <a:spcAft>
                <a:spcPts val="800"/>
              </a:spcAft>
            </a:pPr>
            <a:r>
              <a:rPr lang="fr-CA" sz="2400" b="1" dirty="0">
                <a:latin typeface="Calibri" panose="020F0502020204030204" pitchFamily="34" charset="0"/>
                <a:ea typeface="Calibri" panose="020F0502020204030204" pitchFamily="34" charset="0"/>
                <a:cs typeface="Times New Roman" panose="02020603050405020304" pitchFamily="18" charset="0"/>
              </a:rPr>
              <a:t>Souviens-toi d’une expérience de </a:t>
            </a:r>
            <a:r>
              <a:rPr lang="fr-CA" sz="2400" b="1" i="1" dirty="0">
                <a:latin typeface="Comic Sans MS" panose="030F0702030302020204" pitchFamily="66" charset="0"/>
                <a:ea typeface="Calibri" panose="020F0502020204030204" pitchFamily="34" charset="0"/>
                <a:cs typeface="Times New Roman" panose="02020603050405020304" pitchFamily="18" charset="0"/>
              </a:rPr>
              <a:t>pardon donné</a:t>
            </a:r>
            <a:r>
              <a:rPr lang="fr-CA" sz="2400" b="1" dirty="0">
                <a:latin typeface="Calibri" panose="020F0502020204030204" pitchFamily="34" charset="0"/>
                <a:ea typeface="Calibri" panose="020F0502020204030204" pitchFamily="34" charset="0"/>
                <a:cs typeface="Times New Roman" panose="02020603050405020304" pitchFamily="18" charset="0"/>
              </a:rPr>
              <a:t> dans ta vie …</a:t>
            </a:r>
          </a:p>
          <a:p>
            <a:pPr marL="342900" lvl="0" indent="-342900">
              <a:lnSpc>
                <a:spcPct val="107000"/>
              </a:lnSpc>
              <a:spcAft>
                <a:spcPts val="800"/>
              </a:spcAft>
              <a:buFont typeface="Wingdings" panose="05000000000000000000" pitchFamily="2" charset="2"/>
              <a:buChar char=""/>
            </a:pPr>
            <a:r>
              <a:rPr lang="fr-CA" sz="2200" b="1" i="1" dirty="0">
                <a:latin typeface="Calibri" panose="020F0502020204030204" pitchFamily="34" charset="0"/>
                <a:ea typeface="Calibri" panose="020F0502020204030204" pitchFamily="34" charset="0"/>
                <a:cs typeface="Times New Roman" panose="02020603050405020304" pitchFamily="18" charset="0"/>
              </a:rPr>
              <a:t>A-t-il été facile ou difficile pour toi de pardonner? Pourquoi?</a:t>
            </a:r>
          </a:p>
          <a:p>
            <a:pPr marL="342900" indent="-342900">
              <a:lnSpc>
                <a:spcPct val="107000"/>
              </a:lnSpc>
              <a:spcAft>
                <a:spcPts val="800"/>
              </a:spcAft>
              <a:buFont typeface="Wingdings" panose="05000000000000000000" pitchFamily="2" charset="2"/>
              <a:buChar char=""/>
            </a:pPr>
            <a:r>
              <a:rPr lang="fr-CA" sz="2200" b="1" i="1" dirty="0">
                <a:latin typeface="Calibri" panose="020F0502020204030204" pitchFamily="34" charset="0"/>
                <a:ea typeface="Calibri" panose="020F0502020204030204" pitchFamily="34" charset="0"/>
                <a:cs typeface="Times New Roman" panose="02020603050405020304" pitchFamily="18" charset="0"/>
              </a:rPr>
              <a:t> </a:t>
            </a:r>
            <a:r>
              <a:rPr lang="fr-CA" sz="2200" b="1" i="1" dirty="0">
                <a:latin typeface="Calibri" panose="020F0502020204030204" pitchFamily="34" charset="0"/>
                <a:cs typeface="Times New Roman" panose="02020603050405020304" pitchFamily="18" charset="0"/>
              </a:rPr>
              <a:t>Qu’est-ce que le fait de pardonner a changé en toi et dans ta relation à l’autre?</a:t>
            </a:r>
          </a:p>
          <a:p>
            <a:pPr>
              <a:lnSpc>
                <a:spcPct val="107000"/>
              </a:lnSpc>
              <a:spcAft>
                <a:spcPts val="800"/>
              </a:spcAft>
            </a:pPr>
            <a:r>
              <a:rPr lang="fr-CA" sz="2200" dirty="0">
                <a:latin typeface="Calibri" panose="020F0502020204030204" pitchFamily="34" charset="0"/>
                <a:ea typeface="Calibri" panose="020F0502020204030204" pitchFamily="34" charset="0"/>
                <a:cs typeface="Times New Roman" panose="02020603050405020304" pitchFamily="18" charset="0"/>
              </a:rPr>
              <a:t> </a:t>
            </a:r>
            <a:r>
              <a:rPr lang="fr-CA" sz="2400" b="1" dirty="0">
                <a:latin typeface="Calibri" panose="020F0502020204030204" pitchFamily="34" charset="0"/>
                <a:ea typeface="Calibri" panose="020F0502020204030204" pitchFamily="34" charset="0"/>
                <a:cs typeface="Times New Roman" panose="02020603050405020304" pitchFamily="18" charset="0"/>
              </a:rPr>
              <a:t>Souviens-toi d’une expérience de </a:t>
            </a:r>
            <a:r>
              <a:rPr lang="fr-CA" sz="2400" b="1" i="1" dirty="0">
                <a:latin typeface="Comic Sans MS" panose="030F0702030302020204" pitchFamily="66" charset="0"/>
                <a:ea typeface="Calibri" panose="020F0502020204030204" pitchFamily="34" charset="0"/>
                <a:cs typeface="Times New Roman" panose="02020603050405020304" pitchFamily="18" charset="0"/>
              </a:rPr>
              <a:t>pardon reçu </a:t>
            </a:r>
            <a:r>
              <a:rPr lang="fr-CA" sz="2400" b="1" dirty="0">
                <a:latin typeface="Calibri" panose="020F0502020204030204" pitchFamily="34" charset="0"/>
                <a:ea typeface="Calibri" panose="020F0502020204030204" pitchFamily="34" charset="0"/>
                <a:cs typeface="Times New Roman" panose="02020603050405020304" pitchFamily="18" charset="0"/>
              </a:rPr>
              <a:t>dans ta vie …</a:t>
            </a:r>
          </a:p>
          <a:p>
            <a:pPr marL="342900" lvl="0" indent="-342900">
              <a:lnSpc>
                <a:spcPct val="107000"/>
              </a:lnSpc>
              <a:spcAft>
                <a:spcPts val="800"/>
              </a:spcAft>
              <a:buFont typeface="Wingdings" panose="05000000000000000000" pitchFamily="2" charset="2"/>
              <a:buChar char=""/>
            </a:pPr>
            <a:r>
              <a:rPr lang="fr-CA" sz="2200" b="1" i="1" dirty="0">
                <a:latin typeface="Calibri" panose="020F0502020204030204" pitchFamily="34" charset="0"/>
                <a:ea typeface="Calibri" panose="020F0502020204030204" pitchFamily="34" charset="0"/>
                <a:cs typeface="Times New Roman" panose="02020603050405020304" pitchFamily="18" charset="0"/>
              </a:rPr>
              <a:t>A-t-il été facile ou difficile pour toi de recevoir ce pardon? Pourquoi? </a:t>
            </a:r>
          </a:p>
          <a:p>
            <a:pPr marL="342900" lvl="0" indent="-342900">
              <a:lnSpc>
                <a:spcPct val="107000"/>
              </a:lnSpc>
              <a:spcAft>
                <a:spcPts val="800"/>
              </a:spcAft>
              <a:buFont typeface="Wingdings" panose="05000000000000000000" pitchFamily="2" charset="2"/>
              <a:buChar char=""/>
            </a:pPr>
            <a:r>
              <a:rPr lang="fr-CA" sz="2200" b="1" i="1" dirty="0">
                <a:latin typeface="Calibri" panose="020F0502020204030204" pitchFamily="34" charset="0"/>
                <a:ea typeface="Calibri" panose="020F0502020204030204" pitchFamily="34" charset="0"/>
                <a:cs typeface="Times New Roman" panose="02020603050405020304" pitchFamily="18" charset="0"/>
              </a:rPr>
              <a:t>Qu’est-ce que ce pardon a changé en toi et dans ta relation à l’autre?</a:t>
            </a:r>
          </a:p>
        </p:txBody>
      </p:sp>
      <p:sp>
        <p:nvSpPr>
          <p:cNvPr id="5" name="Rectangle 4">
            <a:extLst>
              <a:ext uri="{FF2B5EF4-FFF2-40B4-BE49-F238E27FC236}">
                <a16:creationId xmlns:a16="http://schemas.microsoft.com/office/drawing/2014/main" xmlns="" id="{DD312F71-98AE-4059-8640-4655CE66AB28}"/>
              </a:ext>
            </a:extLst>
          </p:cNvPr>
          <p:cNvSpPr/>
          <p:nvPr/>
        </p:nvSpPr>
        <p:spPr>
          <a:xfrm>
            <a:off x="202223" y="2562345"/>
            <a:ext cx="6431569" cy="653320"/>
          </a:xfrm>
          <a:prstGeom prst="rect">
            <a:avLst/>
          </a:prstGeom>
          <a:gradFill flip="none" rotWithShape="1">
            <a:gsLst>
              <a:gs pos="0">
                <a:schemeClr val="accent6">
                  <a:lumMod val="5000"/>
                  <a:lumOff val="95000"/>
                  <a:alpha val="2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none">
            <a:spAutoFit/>
          </a:bodyPr>
          <a:lstStyle/>
          <a:p>
            <a:pPr>
              <a:lnSpc>
                <a:spcPct val="107000"/>
              </a:lnSpc>
              <a:spcAft>
                <a:spcPts val="800"/>
              </a:spcAft>
            </a:pPr>
            <a:r>
              <a:rPr lang="fr-CA" sz="3600" b="1" dirty="0">
                <a:latin typeface="Verdana" panose="020B0604030504040204" pitchFamily="34" charset="0"/>
                <a:ea typeface="Calibri" panose="020F0502020204030204" pitchFamily="34" charset="0"/>
                <a:cs typeface="Times New Roman" panose="02020603050405020304" pitchFamily="18" charset="0"/>
              </a:rPr>
              <a:t>Le pardon dans nos vies</a:t>
            </a:r>
            <a:endParaRPr lang="fr-CA"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38940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2311"/>
          <a:stretch/>
        </p:blipFill>
        <p:spPr>
          <a:xfrm>
            <a:off x="3293663" y="2646246"/>
            <a:ext cx="5701002" cy="340984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1064077" y="103136"/>
            <a:ext cx="4832189" cy="1325563"/>
          </a:xfrm>
        </p:spPr>
        <p:txBody>
          <a:bodyPr/>
          <a:lstStyle/>
          <a:p>
            <a:r>
              <a:rPr lang="fr-CA" dirty="0"/>
              <a:t>Ma relation à l’autre</a:t>
            </a:r>
          </a:p>
        </p:txBody>
      </p:sp>
      <p:sp>
        <p:nvSpPr>
          <p:cNvPr id="5" name="ZoneTexte 4">
            <a:extLst>
              <a:ext uri="{FF2B5EF4-FFF2-40B4-BE49-F238E27FC236}">
                <a16:creationId xmlns:a16="http://schemas.microsoft.com/office/drawing/2014/main" xmlns="" id="{6A92C934-CA1B-4BA9-B888-BF222C3A96E8}"/>
              </a:ext>
            </a:extLst>
          </p:cNvPr>
          <p:cNvSpPr txBox="1"/>
          <p:nvPr/>
        </p:nvSpPr>
        <p:spPr>
          <a:xfrm>
            <a:off x="360771" y="1249251"/>
            <a:ext cx="8351450" cy="3170099"/>
          </a:xfrm>
          <a:prstGeom prst="rect">
            <a:avLst/>
          </a:prstGeom>
          <a:noFill/>
        </p:spPr>
        <p:txBody>
          <a:bodyPr wrap="square">
            <a:spAutoFit/>
          </a:bodyPr>
          <a:lstStyle/>
          <a:p>
            <a:r>
              <a:rPr lang="fr-CA" sz="4000" dirty="0">
                <a:latin typeface="+mj-lt"/>
                <a:ea typeface="+mj-ea"/>
                <a:cs typeface="+mj-cs"/>
              </a:rPr>
              <a:t>Comment se manifeste </a:t>
            </a:r>
          </a:p>
          <a:p>
            <a:r>
              <a:rPr lang="fr-CA" sz="4200" b="1" dirty="0">
                <a:solidFill>
                  <a:schemeClr val="accent2">
                    <a:lumMod val="75000"/>
                  </a:schemeClr>
                </a:solidFill>
                <a:latin typeface="Bradley Hand ITC" panose="03070402050302030203" pitchFamily="66" charset="0"/>
                <a:ea typeface="+mj-ea"/>
                <a:cs typeface="+mj-cs"/>
              </a:rPr>
              <a:t>ma relation à l’autre</a:t>
            </a:r>
            <a:r>
              <a:rPr lang="fr-CA" sz="4000" dirty="0">
                <a:solidFill>
                  <a:schemeClr val="accent2">
                    <a:lumMod val="75000"/>
                  </a:schemeClr>
                </a:solidFill>
                <a:latin typeface="+mj-lt"/>
                <a:ea typeface="+mj-ea"/>
                <a:cs typeface="+mj-cs"/>
              </a:rPr>
              <a:t>, </a:t>
            </a:r>
          </a:p>
          <a:p>
            <a:r>
              <a:rPr lang="fr-CA" sz="4000" dirty="0">
                <a:latin typeface="+mj-lt"/>
                <a:ea typeface="+mj-ea"/>
                <a:cs typeface="+mj-cs"/>
              </a:rPr>
              <a:t>dans mes paroles, </a:t>
            </a:r>
          </a:p>
          <a:p>
            <a:r>
              <a:rPr lang="fr-CA" sz="4000" dirty="0">
                <a:latin typeface="+mj-lt"/>
                <a:ea typeface="+mj-ea"/>
                <a:cs typeface="+mj-cs"/>
              </a:rPr>
              <a:t>mes actions et </a:t>
            </a:r>
          </a:p>
          <a:p>
            <a:r>
              <a:rPr lang="fr-CA" sz="4000" dirty="0">
                <a:latin typeface="+mj-lt"/>
                <a:ea typeface="+mj-ea"/>
                <a:cs typeface="+mj-cs"/>
              </a:rPr>
              <a:t>ma manière de vivre?</a:t>
            </a:r>
          </a:p>
        </p:txBody>
      </p:sp>
      <p:sp>
        <p:nvSpPr>
          <p:cNvPr id="12" name="ZoneTexte 11">
            <a:extLst>
              <a:ext uri="{FF2B5EF4-FFF2-40B4-BE49-F238E27FC236}">
                <a16:creationId xmlns:a16="http://schemas.microsoft.com/office/drawing/2014/main" xmlns="" id="{C1EE9B6C-0578-4567-9587-572EB009866A}"/>
              </a:ext>
            </a:extLst>
          </p:cNvPr>
          <p:cNvSpPr txBox="1"/>
          <p:nvPr/>
        </p:nvSpPr>
        <p:spPr>
          <a:xfrm>
            <a:off x="360771" y="4790839"/>
            <a:ext cx="6956679" cy="1911229"/>
          </a:xfrm>
          <a:prstGeom prst="rect">
            <a:avLst/>
          </a:prstGeom>
          <a:noFill/>
        </p:spPr>
        <p:txBody>
          <a:bodyPr wrap="square">
            <a:spAutoFit/>
          </a:bodyPr>
          <a:lstStyle/>
          <a:p>
            <a:pPr>
              <a:lnSpc>
                <a:spcPct val="107000"/>
              </a:lnSpc>
              <a:spcAft>
                <a:spcPts val="800"/>
              </a:spcAft>
            </a:pPr>
            <a:r>
              <a:rPr lang="fr-CA" sz="3200" b="1" dirty="0">
                <a:latin typeface="+mj-lt"/>
                <a:ea typeface="+mj-ea"/>
                <a:cs typeface="+mj-cs"/>
              </a:rPr>
              <a:t>Quelle(s) conversion(s) </a:t>
            </a:r>
          </a:p>
          <a:p>
            <a:pPr>
              <a:lnSpc>
                <a:spcPct val="107000"/>
              </a:lnSpc>
              <a:spcAft>
                <a:spcPts val="800"/>
              </a:spcAft>
            </a:pPr>
            <a:r>
              <a:rPr lang="fr-CA" sz="3200" b="1" dirty="0">
                <a:latin typeface="+mj-lt"/>
                <a:ea typeface="+mj-ea"/>
                <a:cs typeface="+mj-cs"/>
              </a:rPr>
              <a:t>ai-je à vivre en rapport avec </a:t>
            </a:r>
          </a:p>
          <a:p>
            <a:pPr>
              <a:lnSpc>
                <a:spcPct val="107000"/>
              </a:lnSpc>
              <a:spcAft>
                <a:spcPts val="800"/>
              </a:spcAft>
            </a:pPr>
            <a:r>
              <a:rPr lang="fr-CA" sz="3400" b="1" dirty="0">
                <a:solidFill>
                  <a:schemeClr val="accent2">
                    <a:lumMod val="75000"/>
                  </a:schemeClr>
                </a:solidFill>
                <a:latin typeface="Bradley Hand ITC" panose="03070402050302030203" pitchFamily="66" charset="0"/>
                <a:ea typeface="+mj-ea"/>
                <a:cs typeface="+mj-cs"/>
              </a:rPr>
              <a:t>ma relation à l’autre</a:t>
            </a:r>
            <a:r>
              <a:rPr lang="fr-CA" sz="3200" b="1" dirty="0">
                <a:latin typeface="+mj-lt"/>
                <a:ea typeface="+mj-ea"/>
                <a:cs typeface="+mj-cs"/>
              </a:rPr>
              <a:t>?</a:t>
            </a:r>
          </a:p>
        </p:txBody>
      </p:sp>
    </p:spTree>
    <p:extLst>
      <p:ext uri="{BB962C8B-B14F-4D97-AF65-F5344CB8AC3E}">
        <p14:creationId xmlns:p14="http://schemas.microsoft.com/office/powerpoint/2010/main" xmlns="" val="23184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273" r="9746"/>
          <a:stretch/>
        </p:blipFill>
        <p:spPr>
          <a:xfrm flipH="1">
            <a:off x="0" y="-8913"/>
            <a:ext cx="9144000" cy="6866913"/>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896528" y="109206"/>
            <a:ext cx="7886700" cy="1325563"/>
          </a:xfrm>
        </p:spPr>
        <p:txBody>
          <a:bodyPr/>
          <a:lstStyle/>
          <a:p>
            <a:r>
              <a:rPr lang="fr-CA" dirty="0"/>
              <a:t>Ma relation à la création</a:t>
            </a:r>
          </a:p>
        </p:txBody>
      </p:sp>
      <p:sp>
        <p:nvSpPr>
          <p:cNvPr id="5" name="ZoneTexte 4">
            <a:extLst>
              <a:ext uri="{FF2B5EF4-FFF2-40B4-BE49-F238E27FC236}">
                <a16:creationId xmlns:a16="http://schemas.microsoft.com/office/drawing/2014/main" xmlns="" id="{51E8572E-257C-4D60-8B3C-E5A4C49CCC24}"/>
              </a:ext>
            </a:extLst>
          </p:cNvPr>
          <p:cNvSpPr txBox="1"/>
          <p:nvPr/>
        </p:nvSpPr>
        <p:spPr>
          <a:xfrm>
            <a:off x="360771" y="1249251"/>
            <a:ext cx="8351450" cy="3170099"/>
          </a:xfrm>
          <a:prstGeom prst="rect">
            <a:avLst/>
          </a:prstGeom>
          <a:noFill/>
        </p:spPr>
        <p:txBody>
          <a:bodyPr wrap="square">
            <a:spAutoFit/>
          </a:bodyPr>
          <a:lstStyle/>
          <a:p>
            <a:r>
              <a:rPr lang="fr-CA" sz="4000" dirty="0">
                <a:latin typeface="+mj-lt"/>
                <a:ea typeface="+mj-ea"/>
                <a:cs typeface="+mj-cs"/>
              </a:rPr>
              <a:t>Comment se manifeste </a:t>
            </a:r>
          </a:p>
          <a:p>
            <a:r>
              <a:rPr lang="fr-CA" sz="4200" b="1" dirty="0">
                <a:solidFill>
                  <a:schemeClr val="accent2">
                    <a:lumMod val="75000"/>
                  </a:schemeClr>
                </a:solidFill>
                <a:latin typeface="Bradley Hand ITC" panose="03070402050302030203" pitchFamily="66" charset="0"/>
                <a:ea typeface="+mj-ea"/>
                <a:cs typeface="+mj-cs"/>
              </a:rPr>
              <a:t>ma relation à la création</a:t>
            </a:r>
            <a:r>
              <a:rPr lang="fr-CA" sz="4000" dirty="0">
                <a:latin typeface="+mj-lt"/>
                <a:ea typeface="+mj-ea"/>
                <a:cs typeface="+mj-cs"/>
              </a:rPr>
              <a:t>, </a:t>
            </a:r>
          </a:p>
          <a:p>
            <a:r>
              <a:rPr lang="fr-CA" sz="4000" dirty="0">
                <a:latin typeface="+mj-lt"/>
                <a:ea typeface="+mj-ea"/>
                <a:cs typeface="+mj-cs"/>
              </a:rPr>
              <a:t>dans mes paroles, </a:t>
            </a:r>
          </a:p>
          <a:p>
            <a:r>
              <a:rPr lang="fr-CA" sz="4000" dirty="0">
                <a:latin typeface="+mj-lt"/>
                <a:ea typeface="+mj-ea"/>
                <a:cs typeface="+mj-cs"/>
              </a:rPr>
              <a:t>mes actions et </a:t>
            </a:r>
          </a:p>
          <a:p>
            <a:r>
              <a:rPr lang="fr-CA" sz="4000" dirty="0">
                <a:latin typeface="+mj-lt"/>
                <a:ea typeface="+mj-ea"/>
                <a:cs typeface="+mj-cs"/>
              </a:rPr>
              <a:t>ma manière de vivre?</a:t>
            </a:r>
          </a:p>
        </p:txBody>
      </p:sp>
      <p:sp>
        <p:nvSpPr>
          <p:cNvPr id="14" name="ZoneTexte 13">
            <a:extLst>
              <a:ext uri="{FF2B5EF4-FFF2-40B4-BE49-F238E27FC236}">
                <a16:creationId xmlns:a16="http://schemas.microsoft.com/office/drawing/2014/main" xmlns="" id="{9B70B0E6-5E81-443E-8150-8CFDAD0631A9}"/>
              </a:ext>
            </a:extLst>
          </p:cNvPr>
          <p:cNvSpPr txBox="1"/>
          <p:nvPr/>
        </p:nvSpPr>
        <p:spPr>
          <a:xfrm>
            <a:off x="360771" y="4790839"/>
            <a:ext cx="6956679" cy="1911229"/>
          </a:xfrm>
          <a:prstGeom prst="rect">
            <a:avLst/>
          </a:prstGeom>
          <a:noFill/>
        </p:spPr>
        <p:txBody>
          <a:bodyPr wrap="square">
            <a:spAutoFit/>
          </a:bodyPr>
          <a:lstStyle/>
          <a:p>
            <a:pPr>
              <a:lnSpc>
                <a:spcPct val="107000"/>
              </a:lnSpc>
              <a:spcAft>
                <a:spcPts val="800"/>
              </a:spcAft>
            </a:pPr>
            <a:r>
              <a:rPr lang="fr-CA" sz="3200" b="1" dirty="0">
                <a:latin typeface="+mj-lt"/>
                <a:ea typeface="+mj-ea"/>
                <a:cs typeface="+mj-cs"/>
              </a:rPr>
              <a:t>Quelle(s) conversion(s) </a:t>
            </a:r>
          </a:p>
          <a:p>
            <a:pPr>
              <a:lnSpc>
                <a:spcPct val="107000"/>
              </a:lnSpc>
              <a:spcAft>
                <a:spcPts val="800"/>
              </a:spcAft>
            </a:pPr>
            <a:r>
              <a:rPr lang="fr-CA" sz="3200" b="1" dirty="0">
                <a:latin typeface="+mj-lt"/>
                <a:ea typeface="+mj-ea"/>
                <a:cs typeface="+mj-cs"/>
              </a:rPr>
              <a:t>ai-je à vivre en rapport avec </a:t>
            </a:r>
          </a:p>
          <a:p>
            <a:pPr>
              <a:lnSpc>
                <a:spcPct val="107000"/>
              </a:lnSpc>
              <a:spcAft>
                <a:spcPts val="800"/>
              </a:spcAft>
            </a:pPr>
            <a:r>
              <a:rPr lang="fr-CA" sz="3400" b="1" dirty="0">
                <a:solidFill>
                  <a:schemeClr val="accent2">
                    <a:lumMod val="75000"/>
                  </a:schemeClr>
                </a:solidFill>
                <a:latin typeface="Bradley Hand ITC" panose="03070402050302030203" pitchFamily="66" charset="0"/>
                <a:ea typeface="+mj-ea"/>
                <a:cs typeface="+mj-cs"/>
              </a:rPr>
              <a:t>ma relation à la création</a:t>
            </a:r>
            <a:r>
              <a:rPr lang="fr-CA" sz="3200" b="1" dirty="0">
                <a:latin typeface="+mj-lt"/>
                <a:ea typeface="+mj-ea"/>
                <a:cs typeface="+mj-cs"/>
              </a:rPr>
              <a:t>?</a:t>
            </a:r>
          </a:p>
        </p:txBody>
      </p:sp>
    </p:spTree>
    <p:extLst>
      <p:ext uri="{BB962C8B-B14F-4D97-AF65-F5344CB8AC3E}">
        <p14:creationId xmlns:p14="http://schemas.microsoft.com/office/powerpoint/2010/main" xmlns="" val="403713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descr="Une image contenant homme, eau, extérieur, fenêtre&#10;&#10;Description générée automatiquement">
            <a:extLst>
              <a:ext uri="{FF2B5EF4-FFF2-40B4-BE49-F238E27FC236}">
                <a16:creationId xmlns:a16="http://schemas.microsoft.com/office/drawing/2014/main" xmlns="" id="{32DBBCB6-EF00-4ABD-87EB-714F5A0E814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66628"/>
          <a:stretch/>
        </p:blipFill>
        <p:spPr>
          <a:xfrm>
            <a:off x="0" y="0"/>
            <a:ext cx="9144000" cy="6858000"/>
          </a:xfrm>
          <a:prstGeom prst="rect">
            <a:avLst/>
          </a:prstGeom>
          <a:ln>
            <a:noFill/>
          </a:ln>
          <a:effectLst>
            <a:softEdge rad="254000"/>
          </a:effectLst>
        </p:spPr>
      </p:pic>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ZoneTexte 4">
            <a:extLst>
              <a:ext uri="{FF2B5EF4-FFF2-40B4-BE49-F238E27FC236}">
                <a16:creationId xmlns:a16="http://schemas.microsoft.com/office/drawing/2014/main" xmlns="" id="{7137A1F4-A23E-4E43-986E-18F3CC0ADD1F}"/>
              </a:ext>
            </a:extLst>
          </p:cNvPr>
          <p:cNvSpPr txBox="1"/>
          <p:nvPr/>
        </p:nvSpPr>
        <p:spPr>
          <a:xfrm>
            <a:off x="539496" y="203686"/>
            <a:ext cx="7717536" cy="4939814"/>
          </a:xfrm>
          <a:prstGeom prst="rect">
            <a:avLst/>
          </a:prstGeom>
          <a:noFill/>
        </p:spPr>
        <p:txBody>
          <a:bodyPr wrap="square" rtlCol="0">
            <a:spAutoFit/>
          </a:bodyPr>
          <a:lstStyle/>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Le Christ est mort et ressuscité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une fois pour toutes et pour tous,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mais la force de la Résurrection,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ce passage de l’esclavage du mal à la liberté du bien,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doit se réaliser en tout temps,</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 dans les espaces concrets de notre existence,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dans notre vie de chaque jour.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Que de déserts, aujourd’hui encore,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l’être humain doit-il traverser !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Surtout le désert qui est en lui,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quand manque l’amour de Dieu et du prochain,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quand manque la conscience d’être un gardien de tout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ce que le Créateur nous a donné et nous donne.</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 Mais la miséricorde de Dieu peut aussi faire fleurir </a:t>
            </a:r>
          </a:p>
          <a:p>
            <a:pPr algn="ctr"/>
            <a:r>
              <a:rPr lang="fr-FR" sz="2100" dirty="0">
                <a:latin typeface="Microsoft Sans Serif" panose="020B0604020202020204" pitchFamily="34" charset="0"/>
                <a:ea typeface="Microsoft Sans Serif" panose="020B0604020202020204" pitchFamily="34" charset="0"/>
                <a:cs typeface="Microsoft Sans Serif" panose="020B0604020202020204" pitchFamily="34" charset="0"/>
              </a:rPr>
              <a:t>la terre la plus aride, peut redonner vie </a:t>
            </a:r>
            <a:r>
              <a:rPr lang="fr-CA" sz="21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11" name="ZoneTexte 10">
            <a:extLst>
              <a:ext uri="{FF2B5EF4-FFF2-40B4-BE49-F238E27FC236}">
                <a16:creationId xmlns:a16="http://schemas.microsoft.com/office/drawing/2014/main" xmlns="" id="{98E96E2A-96AE-4D71-8220-ED68FE1DFCDB}"/>
              </a:ext>
            </a:extLst>
          </p:cNvPr>
          <p:cNvSpPr txBox="1"/>
          <p:nvPr/>
        </p:nvSpPr>
        <p:spPr>
          <a:xfrm>
            <a:off x="5804554" y="5484771"/>
            <a:ext cx="3188174" cy="1015663"/>
          </a:xfrm>
          <a:prstGeom prst="rect">
            <a:avLst/>
          </a:prstGeom>
          <a:noFill/>
        </p:spPr>
        <p:txBody>
          <a:bodyPr wrap="square" rtlCol="0">
            <a:spAutoFit/>
          </a:bodyPr>
          <a:lstStyle/>
          <a:p>
            <a:pPr algn="ctr"/>
            <a:r>
              <a:rPr lang="fr-CA" sz="2400" i="1" dirty="0">
                <a:latin typeface="Microsoft Sans Serif" panose="020B0604020202020204" pitchFamily="34" charset="0"/>
                <a:ea typeface="Microsoft Sans Serif" panose="020B0604020202020204" pitchFamily="34" charset="0"/>
                <a:cs typeface="Microsoft Sans Serif" panose="020B0604020202020204" pitchFamily="34" charset="0"/>
              </a:rPr>
              <a:t>Pape François</a:t>
            </a:r>
          </a:p>
          <a:p>
            <a:pPr algn="ctr"/>
            <a:r>
              <a:rPr lang="fr-CA" i="1" dirty="0">
                <a:latin typeface="Microsoft Sans Serif" panose="020B0604020202020204" pitchFamily="34" charset="0"/>
                <a:ea typeface="Microsoft Sans Serif" panose="020B0604020202020204" pitchFamily="34" charset="0"/>
                <a:cs typeface="Microsoft Sans Serif" panose="020B0604020202020204" pitchFamily="34" charset="0"/>
              </a:rPr>
              <a:t>Audience générale</a:t>
            </a:r>
          </a:p>
          <a:p>
            <a:pPr algn="ctr"/>
            <a:r>
              <a:rPr lang="fr-CA" i="1" dirty="0">
                <a:latin typeface="Microsoft Sans Serif" panose="020B0604020202020204" pitchFamily="34" charset="0"/>
                <a:ea typeface="Microsoft Sans Serif" panose="020B0604020202020204" pitchFamily="34" charset="0"/>
                <a:cs typeface="Microsoft Sans Serif" panose="020B0604020202020204" pitchFamily="34" charset="0"/>
              </a:rPr>
              <a:t>26 juin 2013</a:t>
            </a:r>
          </a:p>
        </p:txBody>
      </p:sp>
      <p:pic>
        <p:nvPicPr>
          <p:cNvPr id="17" name="Graphique 16" descr="Guillemet fermé">
            <a:extLst>
              <a:ext uri="{FF2B5EF4-FFF2-40B4-BE49-F238E27FC236}">
                <a16:creationId xmlns:a16="http://schemas.microsoft.com/office/drawing/2014/main" xmlns="" id="{7DF6934C-49C3-4F72-A28D-5EEBD295F32D}"/>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7767041" y="4443205"/>
            <a:ext cx="1368000" cy="1368000"/>
          </a:xfrm>
          <a:prstGeom prst="rect">
            <a:avLst/>
          </a:prstGeom>
        </p:spPr>
      </p:pic>
      <p:pic>
        <p:nvPicPr>
          <p:cNvPr id="19" name="Graphique 18" descr="Guillemet ouvert">
            <a:extLst>
              <a:ext uri="{FF2B5EF4-FFF2-40B4-BE49-F238E27FC236}">
                <a16:creationId xmlns:a16="http://schemas.microsoft.com/office/drawing/2014/main" xmlns="" id="{0122016D-E23D-4D4C-8C87-EDAC0DEC8DAE}"/>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102533" y="-137585"/>
            <a:ext cx="1368000" cy="1368000"/>
          </a:xfrm>
          <a:prstGeom prst="rect">
            <a:avLst/>
          </a:prstGeom>
        </p:spPr>
      </p:pic>
      <p:pic>
        <p:nvPicPr>
          <p:cNvPr id="4" name="Image 3" descr="Une image contenant homme, eau, extérieur, fenêtre&#10;&#10;Description générée automatiquement">
            <a:extLst>
              <a:ext uri="{FF2B5EF4-FFF2-40B4-BE49-F238E27FC236}">
                <a16:creationId xmlns:a16="http://schemas.microsoft.com/office/drawing/2014/main" xmlns="" id="{56F8044E-84AA-4F1E-BAAF-2B36FDDE232D}"/>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393" t="34805" r="-102" b="-1"/>
          <a:stretch/>
        </p:blipFill>
        <p:spPr>
          <a:xfrm>
            <a:off x="1326899" y="5167941"/>
            <a:ext cx="4765437" cy="1698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18497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0E5"/>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1042"/>
          <a:stretch/>
        </p:blipFill>
        <p:spPr>
          <a:xfrm>
            <a:off x="3657600" y="348343"/>
            <a:ext cx="5478943" cy="3773714"/>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60771" y="2639899"/>
            <a:ext cx="8635600" cy="3999556"/>
          </a:xfrm>
          <a:prstGeom prst="rect">
            <a:avLst/>
          </a:prstGeom>
        </p:spPr>
        <p:txBody>
          <a:bodyPr wrap="square">
            <a:spAutoFit/>
          </a:bodyPr>
          <a:lstStyle/>
          <a:p>
            <a:pPr>
              <a:lnSpc>
                <a:spcPct val="115000"/>
              </a:lnSpc>
              <a:spcAft>
                <a:spcPts val="0"/>
              </a:spcAft>
            </a:pPr>
            <a:r>
              <a:rPr lang="fr-CA" sz="3000" b="1" dirty="0">
                <a:latin typeface="Bradley Hand ITC" panose="03070402050302030203" pitchFamily="66" charset="0"/>
                <a:ea typeface="+mj-ea"/>
                <a:cs typeface="+mj-cs"/>
              </a:rPr>
              <a:t>L’accueil du pardon de Dieu</a:t>
            </a:r>
          </a:p>
          <a:p>
            <a:pPr>
              <a:lnSpc>
                <a:spcPct val="115000"/>
              </a:lnSpc>
              <a:spcAft>
                <a:spcPts val="0"/>
              </a:spcAft>
            </a:pPr>
            <a:endParaRPr lang="fr-CA" sz="3000" b="1" dirty="0">
              <a:latin typeface="+mj-lt"/>
              <a:ea typeface="+mj-ea"/>
              <a:cs typeface="+mj-cs"/>
            </a:endParaRPr>
          </a:p>
          <a:p>
            <a:pPr algn="ctr">
              <a:lnSpc>
                <a:spcPct val="115000"/>
              </a:lnSpc>
              <a:spcAft>
                <a:spcPts val="0"/>
              </a:spcAft>
            </a:pPr>
            <a:endParaRPr lang="fr-CA"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CA"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fr-CA" sz="2200" b="1" dirty="0">
                <a:latin typeface="Calibri" panose="020F0502020204030204" pitchFamily="34" charset="0"/>
                <a:ea typeface="Calibri" panose="020F0502020204030204" pitchFamily="34" charset="0"/>
                <a:cs typeface="Times New Roman" panose="02020603050405020304" pitchFamily="18" charset="0"/>
              </a:rPr>
              <a:t>J’accueille le pardon de Dieu …</a:t>
            </a:r>
          </a:p>
          <a:p>
            <a:pPr marL="540000" lvl="1" indent="-342900">
              <a:buFont typeface="Wingdings" panose="05000000000000000000" pitchFamily="2" charset="2"/>
              <a:buChar char="v"/>
            </a:pPr>
            <a:r>
              <a:rPr lang="fr-CA" sz="2200" dirty="0">
                <a:latin typeface="Calibri" panose="020F0502020204030204" pitchFamily="34" charset="0"/>
                <a:ea typeface="Calibri" panose="020F0502020204030204" pitchFamily="34" charset="0"/>
                <a:cs typeface="Times New Roman" panose="02020603050405020304" pitchFamily="18" charset="0"/>
              </a:rPr>
              <a:t>en répondant « </a:t>
            </a:r>
            <a:r>
              <a:rPr lang="fr-CA" sz="2200" b="1" i="1" dirty="0">
                <a:solidFill>
                  <a:schemeClr val="accent6">
                    <a:lumMod val="50000"/>
                  </a:schemeClr>
                </a:solidFill>
                <a:latin typeface="Calibri" panose="020F0502020204030204" pitchFamily="34" charset="0"/>
                <a:cs typeface="Times New Roman" panose="02020603050405020304" pitchFamily="18" charset="0"/>
              </a:rPr>
              <a:t>Amen</a:t>
            </a:r>
            <a:r>
              <a:rPr lang="fr-CA" sz="22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fr-CA" sz="2200" dirty="0">
                <a:latin typeface="Calibri" panose="020F0502020204030204" pitchFamily="34" charset="0"/>
                <a:ea typeface="Calibri" panose="020F0502020204030204" pitchFamily="34" charset="0"/>
                <a:cs typeface="Times New Roman" panose="02020603050405020304" pitchFamily="18" charset="0"/>
              </a:rPr>
              <a:t>» aux paroles sacramentelles d’absolution du prêtre qui disent le pardon de Dieu;</a:t>
            </a:r>
          </a:p>
          <a:p>
            <a:pPr marL="540000" lvl="1" indent="-342900">
              <a:buFont typeface="Wingdings" panose="05000000000000000000" pitchFamily="2" charset="2"/>
              <a:buChar char="v"/>
            </a:pPr>
            <a:r>
              <a:rPr lang="fr-CA" sz="2200" dirty="0">
                <a:latin typeface="Calibri" panose="020F0502020204030204" pitchFamily="34" charset="0"/>
                <a:ea typeface="Calibri" panose="020F0502020204030204" pitchFamily="34" charset="0"/>
                <a:cs typeface="Times New Roman" panose="02020603050405020304" pitchFamily="18" charset="0"/>
              </a:rPr>
              <a:t>En répondant, par exemple, </a:t>
            </a:r>
            <a:r>
              <a:rPr lang="fr-FR" sz="2200" dirty="0">
                <a:latin typeface="Calibri" panose="020F0502020204030204" pitchFamily="34" charset="0"/>
                <a:ea typeface="Calibri" panose="020F0502020204030204" pitchFamily="34" charset="0"/>
                <a:cs typeface="Times New Roman" panose="02020603050405020304" pitchFamily="18" charset="0"/>
              </a:rPr>
              <a:t>« </a:t>
            </a:r>
            <a:r>
              <a:rPr lang="fr-FR" sz="2200" b="1" i="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Je rends grâce à Dieu </a:t>
            </a:r>
            <a:r>
              <a:rPr lang="fr-FR" sz="2200" dirty="0">
                <a:latin typeface="Calibri" panose="020F0502020204030204" pitchFamily="34" charset="0"/>
                <a:ea typeface="Calibri" panose="020F0502020204030204" pitchFamily="34" charset="0"/>
                <a:cs typeface="Times New Roman" panose="02020603050405020304" pitchFamily="18" charset="0"/>
              </a:rPr>
              <a:t>» ou « </a:t>
            </a:r>
            <a:r>
              <a:rPr lang="fr-FR" sz="2200" b="1" i="1" dirty="0">
                <a:solidFill>
                  <a:schemeClr val="accent6">
                    <a:lumMod val="50000"/>
                  </a:schemeClr>
                </a:solidFill>
                <a:latin typeface="Calibri" panose="020F0502020204030204" pitchFamily="34" charset="0"/>
                <a:cs typeface="Times New Roman" panose="02020603050405020304" pitchFamily="18" charset="0"/>
              </a:rPr>
              <a:t>Béni soit Dieu, maintenant et toujours </a:t>
            </a:r>
            <a:r>
              <a:rPr lang="fr-FR" sz="2200" dirty="0">
                <a:latin typeface="Calibri" panose="020F0502020204030204" pitchFamily="34" charset="0"/>
                <a:ea typeface="Calibri" panose="020F0502020204030204" pitchFamily="34" charset="0"/>
                <a:cs typeface="Times New Roman" panose="02020603050405020304" pitchFamily="18" charset="0"/>
              </a:rPr>
              <a:t>» à la parole d’envoi du prêtre qui peut ressembler à celle-ci : « </a:t>
            </a:r>
            <a:r>
              <a:rPr lang="fr-FR" sz="2200" b="1" i="1" dirty="0">
                <a:solidFill>
                  <a:srgbClr val="D07749"/>
                </a:solidFill>
                <a:latin typeface="Calibri" panose="020F0502020204030204" pitchFamily="34" charset="0"/>
                <a:ea typeface="Calibri" panose="020F0502020204030204" pitchFamily="34" charset="0"/>
                <a:cs typeface="Times New Roman" panose="02020603050405020304" pitchFamily="18" charset="0"/>
              </a:rPr>
              <a:t>Dieu vous pardonne. Allez dans la paix et la joie! </a:t>
            </a:r>
            <a:r>
              <a:rPr lang="fr-FR" sz="2200" dirty="0">
                <a:latin typeface="Calibri" panose="020F0502020204030204" pitchFamily="34" charset="0"/>
                <a:ea typeface="Calibri" panose="020F0502020204030204" pitchFamily="34" charset="0"/>
                <a:cs typeface="Times New Roman" panose="02020603050405020304" pitchFamily="18" charset="0"/>
              </a:rPr>
              <a:t>».</a:t>
            </a:r>
            <a:endParaRPr lang="fr-CA"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re 5">
            <a:extLst>
              <a:ext uri="{FF2B5EF4-FFF2-40B4-BE49-F238E27FC236}">
                <a16:creationId xmlns:a16="http://schemas.microsoft.com/office/drawing/2014/main" xmlns="" id="{414686E1-436F-4751-A7A6-169682CF3129}"/>
              </a:ext>
            </a:extLst>
          </p:cNvPr>
          <p:cNvSpPr txBox="1">
            <a:spLocks/>
          </p:cNvSpPr>
          <p:nvPr/>
        </p:nvSpPr>
        <p:spPr>
          <a:xfrm>
            <a:off x="360771" y="767473"/>
            <a:ext cx="421122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3186609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extérieur, roche, bâtiment, ours&#10;&#10;Description générée automatiquement">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596" r="28767" b="909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F007E873-0248-47A7-AB4D-19B87B3D4D10}"/>
              </a:ext>
            </a:extLst>
          </p:cNvPr>
          <p:cNvSpPr/>
          <p:nvPr/>
        </p:nvSpPr>
        <p:spPr>
          <a:xfrm>
            <a:off x="305199" y="2366387"/>
            <a:ext cx="5940325" cy="4029436"/>
          </a:xfrm>
          <a:prstGeom prst="rect">
            <a:avLst/>
          </a:prstGeom>
          <a:ln>
            <a:noFill/>
          </a:ln>
        </p:spPr>
        <p:txBody>
          <a:bodyPr wrap="square" lIns="91440" tIns="45720" rIns="91440" bIns="45720" anchor="t">
            <a:spAutoFit/>
          </a:bodyPr>
          <a:lstStyle/>
          <a:p>
            <a:pPr>
              <a:lnSpc>
                <a:spcPct val="115000"/>
              </a:lnSpc>
            </a:pPr>
            <a:r>
              <a:rPr lang="fr-CA" sz="3000" b="1" dirty="0">
                <a:latin typeface="Bradley Hand ITC" panose="03070402050302030203" pitchFamily="66" charset="0"/>
                <a:ea typeface="+mj-ea"/>
                <a:cs typeface="+mj-cs"/>
              </a:rPr>
              <a:t>L’accueil du pardon de Dieu</a:t>
            </a:r>
          </a:p>
          <a:p>
            <a:pPr>
              <a:lnSpc>
                <a:spcPct val="115000"/>
              </a:lnSpc>
            </a:pPr>
            <a:r>
              <a:rPr lang="fr-CA" sz="3000" b="1" dirty="0">
                <a:latin typeface="Bradley Hand ITC"/>
                <a:ea typeface="+mj-ea"/>
                <a:cs typeface="+mj-cs"/>
              </a:rPr>
              <a:t>se continue …</a:t>
            </a:r>
          </a:p>
          <a:p>
            <a:pPr algn="ctr">
              <a:lnSpc>
                <a:spcPct val="115000"/>
              </a:lnSpc>
              <a:spcAft>
                <a:spcPts val="0"/>
              </a:spcAft>
            </a:pPr>
            <a:endParaRPr lang="fr-CA"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fr-FR" sz="2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26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fr-FR" sz="26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quand la personne pardonnée  </a:t>
            </a:r>
          </a:p>
          <a:p>
            <a:pPr lvl="1">
              <a:lnSpc>
                <a:spcPct val="115000"/>
              </a:lnSpc>
            </a:pPr>
            <a:r>
              <a:rPr lang="fr-FR" sz="26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est elle aussi porteuse de pardon</a:t>
            </a:r>
          </a:p>
          <a:p>
            <a:pPr lvl="1">
              <a:lnSpc>
                <a:spcPct val="115000"/>
              </a:lnSpc>
            </a:pPr>
            <a:r>
              <a:rPr lang="fr-FR" sz="26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par la prière, par des paroles ou </a:t>
            </a:r>
          </a:p>
          <a:p>
            <a:pPr lvl="1">
              <a:lnSpc>
                <a:spcPct val="115000"/>
              </a:lnSpc>
            </a:pPr>
            <a:r>
              <a:rPr lang="fr-FR" sz="26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par des gestes envers les autres.</a:t>
            </a:r>
          </a:p>
        </p:txBody>
      </p:sp>
      <p:sp>
        <p:nvSpPr>
          <p:cNvPr id="14" name="Titre 5">
            <a:extLst>
              <a:ext uri="{FF2B5EF4-FFF2-40B4-BE49-F238E27FC236}">
                <a16:creationId xmlns:a16="http://schemas.microsoft.com/office/drawing/2014/main" xmlns="" id="{DB7E827F-46EE-4A60-B428-8DE16AD69D42}"/>
              </a:ext>
            </a:extLst>
          </p:cNvPr>
          <p:cNvSpPr txBox="1">
            <a:spLocks/>
          </p:cNvSpPr>
          <p:nvPr/>
        </p:nvSpPr>
        <p:spPr>
          <a:xfrm>
            <a:off x="360771" y="767473"/>
            <a:ext cx="421122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t>Le sacrement du pardon</a:t>
            </a:r>
            <a:br>
              <a:rPr lang="fr-CA" sz="3500" b="1" dirty="0"/>
            </a:br>
            <a:r>
              <a:rPr lang="fr-CA" sz="2900" b="1" dirty="0"/>
              <a:t>(Sacrement de la pénitence </a:t>
            </a:r>
            <a:br>
              <a:rPr lang="fr-CA" sz="2900" b="1" dirty="0"/>
            </a:br>
            <a:r>
              <a:rPr lang="fr-CA" sz="2900" b="1" dirty="0"/>
              <a:t>et de la réconciliation)</a:t>
            </a:r>
          </a:p>
        </p:txBody>
      </p:sp>
    </p:spTree>
    <p:extLst>
      <p:ext uri="{BB962C8B-B14F-4D97-AF65-F5344CB8AC3E}">
        <p14:creationId xmlns:p14="http://schemas.microsoft.com/office/powerpoint/2010/main" xmlns="" val="561918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1207697" y="1"/>
            <a:ext cx="10351697" cy="685800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344025" y="947897"/>
            <a:ext cx="7886700" cy="1325563"/>
          </a:xfrm>
        </p:spPr>
        <p:txBody>
          <a:bodyPr/>
          <a:lstStyle/>
          <a:p>
            <a:r>
              <a:rPr lang="fr-CA" dirty="0"/>
              <a:t>Le sacrement du pardon </a:t>
            </a:r>
            <a:br>
              <a:rPr lang="fr-CA" dirty="0"/>
            </a:br>
            <a:r>
              <a:rPr lang="fr-CA" dirty="0"/>
              <a:t>et le baptême?</a:t>
            </a:r>
          </a:p>
        </p:txBody>
      </p:sp>
      <p:sp>
        <p:nvSpPr>
          <p:cNvPr id="10" name="Rectangle 9">
            <a:extLst>
              <a:ext uri="{FF2B5EF4-FFF2-40B4-BE49-F238E27FC236}">
                <a16:creationId xmlns:a16="http://schemas.microsoft.com/office/drawing/2014/main" xmlns="" id="{C6D75399-EDFE-48D2-95AA-35E3B883809C}"/>
              </a:ext>
            </a:extLst>
          </p:cNvPr>
          <p:cNvSpPr/>
          <p:nvPr/>
        </p:nvSpPr>
        <p:spPr>
          <a:xfrm>
            <a:off x="305200" y="2366387"/>
            <a:ext cx="5500514" cy="4308487"/>
          </a:xfrm>
          <a:prstGeom prst="rect">
            <a:avLst/>
          </a:prstGeom>
        </p:spPr>
        <p:txBody>
          <a:bodyPr wrap="square">
            <a:spAutoFit/>
          </a:bodyPr>
          <a:lstStyle/>
          <a:p>
            <a:pPr algn="ctr">
              <a:lnSpc>
                <a:spcPct val="115000"/>
              </a:lnSpc>
              <a:spcAft>
                <a:spcPts val="0"/>
              </a:spcAft>
            </a:pPr>
            <a:r>
              <a:rPr lang="fr-FR" sz="3000" b="1" dirty="0">
                <a:latin typeface="+mj-lt"/>
                <a:ea typeface="+mj-ea"/>
                <a:cs typeface="+mj-cs"/>
              </a:rPr>
              <a:t>Le pardon de Dieu renouvelle en nous notre vie de baptisé(e). </a:t>
            </a:r>
          </a:p>
          <a:p>
            <a:pPr algn="ctr">
              <a:lnSpc>
                <a:spcPct val="115000"/>
              </a:lnSpc>
              <a:spcAft>
                <a:spcPts val="0"/>
              </a:spcAft>
            </a:pPr>
            <a:r>
              <a:rPr lang="fr-FR" sz="3000" b="1" dirty="0">
                <a:latin typeface="+mj-lt"/>
                <a:ea typeface="+mj-ea"/>
                <a:cs typeface="+mj-cs"/>
              </a:rPr>
              <a:t>Il nous plonge à nouveau dans son amour qui nous fait renaître. </a:t>
            </a:r>
          </a:p>
          <a:p>
            <a:pPr algn="ctr">
              <a:lnSpc>
                <a:spcPct val="115000"/>
              </a:lnSpc>
              <a:spcAft>
                <a:spcPts val="0"/>
              </a:spcAft>
            </a:pPr>
            <a:r>
              <a:rPr lang="fr-FR" sz="3000" b="1" dirty="0">
                <a:latin typeface="+mj-lt"/>
                <a:ea typeface="+mj-ea"/>
                <a:cs typeface="+mj-cs"/>
              </a:rPr>
              <a:t>Le sacrement du pardon qui nous plonge dans l’amour du Père </a:t>
            </a:r>
          </a:p>
          <a:p>
            <a:pPr algn="ctr">
              <a:lnSpc>
                <a:spcPct val="115000"/>
              </a:lnSpc>
              <a:spcAft>
                <a:spcPts val="0"/>
              </a:spcAft>
            </a:pPr>
            <a:r>
              <a:rPr lang="fr-FR" sz="3000" b="1" dirty="0">
                <a:latin typeface="+mj-lt"/>
                <a:ea typeface="+mj-ea"/>
                <a:cs typeface="+mj-cs"/>
              </a:rPr>
              <a:t>nous réconcilie aussi avec </a:t>
            </a:r>
          </a:p>
          <a:p>
            <a:pPr algn="ctr">
              <a:lnSpc>
                <a:spcPct val="115000"/>
              </a:lnSpc>
              <a:spcAft>
                <a:spcPts val="0"/>
              </a:spcAft>
            </a:pPr>
            <a:r>
              <a:rPr lang="fr-FR" sz="3000" b="1" dirty="0">
                <a:latin typeface="+mj-lt"/>
                <a:ea typeface="+mj-ea"/>
                <a:cs typeface="+mj-cs"/>
              </a:rPr>
              <a:t>nos frères et sœurs. </a:t>
            </a:r>
            <a:r>
              <a:rPr lang="fr-CA" sz="12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400089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405CCDC7-1575-499A-A062-249763DBB70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167"/>
          <a:stretch/>
        </p:blipFill>
        <p:spPr>
          <a:xfrm flipH="1">
            <a:off x="-463637" y="0"/>
            <a:ext cx="9607637" cy="685800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E8A9C30B-333C-4AD2-9FF5-CDBE884B5BFE}"/>
              </a:ext>
            </a:extLst>
          </p:cNvPr>
          <p:cNvSpPr>
            <a:spLocks noGrp="1"/>
          </p:cNvSpPr>
          <p:nvPr>
            <p:ph type="title"/>
          </p:nvPr>
        </p:nvSpPr>
        <p:spPr>
          <a:xfrm>
            <a:off x="344025" y="947897"/>
            <a:ext cx="7886700" cy="1325563"/>
          </a:xfrm>
        </p:spPr>
        <p:txBody>
          <a:bodyPr/>
          <a:lstStyle/>
          <a:p>
            <a:r>
              <a:rPr lang="fr-CA" dirty="0"/>
              <a:t>Une conversion </a:t>
            </a:r>
            <a:br>
              <a:rPr lang="fr-CA" dirty="0"/>
            </a:br>
            <a:r>
              <a:rPr lang="fr-CA" dirty="0"/>
              <a:t>du cœur et du regard…</a:t>
            </a:r>
          </a:p>
        </p:txBody>
      </p:sp>
      <p:sp>
        <p:nvSpPr>
          <p:cNvPr id="12" name="Rectangle 11">
            <a:extLst>
              <a:ext uri="{FF2B5EF4-FFF2-40B4-BE49-F238E27FC236}">
                <a16:creationId xmlns:a16="http://schemas.microsoft.com/office/drawing/2014/main" xmlns="" id="{435C0DE3-9A83-44C5-BDC0-97839420C94A}"/>
              </a:ext>
            </a:extLst>
          </p:cNvPr>
          <p:cNvSpPr/>
          <p:nvPr/>
        </p:nvSpPr>
        <p:spPr>
          <a:xfrm>
            <a:off x="-49470" y="2627329"/>
            <a:ext cx="5215705" cy="3746282"/>
          </a:xfrm>
          <a:prstGeom prst="rect">
            <a:avLst/>
          </a:prstGeom>
        </p:spPr>
        <p:txBody>
          <a:bodyPr wrap="square">
            <a:spAutoFit/>
          </a:bodyPr>
          <a:lstStyle/>
          <a:p>
            <a:pPr algn="ctr">
              <a:lnSpc>
                <a:spcPct val="115000"/>
              </a:lnSpc>
              <a:spcAft>
                <a:spcPts val="0"/>
              </a:spcAft>
            </a:pPr>
            <a:r>
              <a:rPr lang="fr-FR" sz="2600" b="1" dirty="0">
                <a:latin typeface="+mj-lt"/>
                <a:ea typeface="+mj-ea"/>
                <a:cs typeface="+mj-cs"/>
              </a:rPr>
              <a:t>Me convertir, </a:t>
            </a:r>
          </a:p>
          <a:p>
            <a:pPr algn="ctr">
              <a:lnSpc>
                <a:spcPct val="115000"/>
              </a:lnSpc>
              <a:spcAft>
                <a:spcPts val="0"/>
              </a:spcAft>
            </a:pPr>
            <a:r>
              <a:rPr lang="fr-FR" sz="2600" b="1" dirty="0">
                <a:latin typeface="+mj-lt"/>
                <a:ea typeface="+mj-ea"/>
                <a:cs typeface="+mj-cs"/>
              </a:rPr>
              <a:t>c’est m’exercer à porter autour de moi </a:t>
            </a:r>
          </a:p>
          <a:p>
            <a:pPr algn="ctr">
              <a:lnSpc>
                <a:spcPct val="115000"/>
              </a:lnSpc>
              <a:spcAft>
                <a:spcPts val="0"/>
              </a:spcAft>
            </a:pPr>
            <a:r>
              <a:rPr lang="fr-FR" sz="2600" b="1" dirty="0">
                <a:latin typeface="+mj-lt"/>
                <a:ea typeface="+mj-ea"/>
                <a:cs typeface="+mj-cs"/>
              </a:rPr>
              <a:t>le regard de Jésus </a:t>
            </a:r>
          </a:p>
          <a:p>
            <a:pPr algn="ctr">
              <a:lnSpc>
                <a:spcPct val="115000"/>
              </a:lnSpc>
              <a:spcAft>
                <a:spcPts val="0"/>
              </a:spcAft>
            </a:pPr>
            <a:r>
              <a:rPr lang="fr-FR" sz="2600" b="1" dirty="0">
                <a:latin typeface="+mj-lt"/>
                <a:ea typeface="+mj-ea"/>
                <a:cs typeface="+mj-cs"/>
              </a:rPr>
              <a:t>pour découvrir Dieu </a:t>
            </a:r>
          </a:p>
          <a:p>
            <a:pPr algn="ctr">
              <a:lnSpc>
                <a:spcPct val="115000"/>
              </a:lnSpc>
              <a:spcAft>
                <a:spcPts val="0"/>
              </a:spcAft>
            </a:pPr>
            <a:r>
              <a:rPr lang="fr-FR" sz="2600" b="1" dirty="0">
                <a:latin typeface="+mj-lt"/>
                <a:ea typeface="+mj-ea"/>
                <a:cs typeface="+mj-cs"/>
              </a:rPr>
              <a:t>dans tout ce que je croise </a:t>
            </a:r>
          </a:p>
          <a:p>
            <a:pPr algn="ctr">
              <a:lnSpc>
                <a:spcPct val="115000"/>
              </a:lnSpc>
              <a:spcAft>
                <a:spcPts val="0"/>
              </a:spcAft>
            </a:pPr>
            <a:r>
              <a:rPr lang="fr-FR" sz="2600" b="1" dirty="0">
                <a:latin typeface="+mj-lt"/>
                <a:ea typeface="+mj-ea"/>
                <a:cs typeface="+mj-cs"/>
              </a:rPr>
              <a:t>sur mon chemin. </a:t>
            </a:r>
          </a:p>
          <a:p>
            <a:pPr algn="ctr">
              <a:lnSpc>
                <a:spcPct val="115000"/>
              </a:lnSpc>
              <a:spcAft>
                <a:spcPts val="0"/>
              </a:spcAft>
            </a:pPr>
            <a:endParaRPr lang="fr-FR" sz="2600" b="1" dirty="0">
              <a:latin typeface="+mj-lt"/>
              <a:ea typeface="+mj-ea"/>
              <a:cs typeface="+mj-cs"/>
            </a:endParaRPr>
          </a:p>
          <a:p>
            <a:pPr algn="ctr">
              <a:lnSpc>
                <a:spcPct val="115000"/>
              </a:lnSpc>
              <a:spcAft>
                <a:spcPts val="0"/>
              </a:spcAft>
            </a:pPr>
            <a:r>
              <a:rPr lang="fr-FR" sz="2600" b="1" dirty="0">
                <a:latin typeface="Bradley Hand ITC" panose="03070402050302030203" pitchFamily="66" charset="0"/>
                <a:ea typeface="+mj-ea"/>
                <a:cs typeface="+mj-cs"/>
              </a:rPr>
              <a:t>Anselm Grün </a:t>
            </a:r>
            <a:r>
              <a:rPr lang="fr-CA" sz="1200" dirty="0">
                <a:latin typeface="Bradley Hand ITC" panose="03070402050302030203" pitchFamily="66"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57239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eau, crépuscule, extérieur, soleil&#10;&#10;Description générée automatiquement">
            <a:extLst>
              <a:ext uri="{FF2B5EF4-FFF2-40B4-BE49-F238E27FC236}">
                <a16:creationId xmlns:a16="http://schemas.microsoft.com/office/drawing/2014/main" xmlns="" id="{09BD439A-AC24-4139-83E1-108364023DA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9544" r="222" b="13516"/>
          <a:stretch/>
        </p:blipFill>
        <p:spPr>
          <a:xfrm>
            <a:off x="0" y="902678"/>
            <a:ext cx="9320464" cy="5955322"/>
          </a:xfrm>
          <a:prstGeom prst="rect">
            <a:avLst/>
          </a:prstGeom>
        </p:spPr>
      </p:pic>
      <p:pic>
        <p:nvPicPr>
          <p:cNvPr id="11" name="Image 10">
            <a:extLst>
              <a:ext uri="{FF2B5EF4-FFF2-40B4-BE49-F238E27FC236}">
                <a16:creationId xmlns:a16="http://schemas.microsoft.com/office/drawing/2014/main" xmlns="" id="{4FA74C9E-DB6A-4634-8005-D73173FC96CD}"/>
              </a:ext>
            </a:extLst>
          </p:cNvPr>
          <p:cNvPicPr>
            <a:picLocks noChangeAspect="1"/>
          </p:cNvPicPr>
          <p:nvPr/>
        </p:nvPicPr>
        <p:blipFill rotWithShape="1">
          <a:blip r:embed="rId4" cstate="print"/>
          <a:srcRect l="387" b="88747"/>
          <a:stretch/>
        </p:blipFill>
        <p:spPr>
          <a:xfrm>
            <a:off x="-1" y="0"/>
            <a:ext cx="9320464" cy="902678"/>
          </a:xfrm>
          <a:prstGeom prst="rect">
            <a:avLst/>
          </a:prstGeom>
          <a:effectLst>
            <a:reflection blurRad="6350" stA="50000" endA="300" endPos="90000" dir="5400000" sy="-100000" algn="bl" rotWithShape="0"/>
          </a:effectLst>
        </p:spPr>
      </p:pic>
      <p:sp>
        <p:nvSpPr>
          <p:cNvPr id="5" name="Sous-titre 4">
            <a:extLst>
              <a:ext uri="{FF2B5EF4-FFF2-40B4-BE49-F238E27FC236}">
                <a16:creationId xmlns:a16="http://schemas.microsoft.com/office/drawing/2014/main" xmlns="" id="{08D0EBD2-5999-4D0D-B98B-959F9E30B9E4}"/>
              </a:ext>
            </a:extLst>
          </p:cNvPr>
          <p:cNvSpPr>
            <a:spLocks noGrp="1"/>
          </p:cNvSpPr>
          <p:nvPr>
            <p:ph type="subTitle" idx="1"/>
          </p:nvPr>
        </p:nvSpPr>
        <p:spPr>
          <a:xfrm>
            <a:off x="2767264" y="451339"/>
            <a:ext cx="6858000" cy="3889456"/>
          </a:xfrm>
        </p:spPr>
        <p:txBody>
          <a:bodyPr>
            <a:normAutofit fontScale="92500" lnSpcReduction="20000"/>
          </a:bodyPr>
          <a:lstStyle/>
          <a:p>
            <a:pPr>
              <a:lnSpc>
                <a:spcPct val="110000"/>
              </a:lnSpc>
              <a:spcBef>
                <a:spcPts val="0"/>
              </a:spcBef>
            </a:pPr>
            <a:r>
              <a:rPr lang="fr-FR" dirty="0"/>
              <a:t>Notre Père, qui es aux cieux,</a:t>
            </a:r>
            <a:br>
              <a:rPr lang="fr-FR" dirty="0"/>
            </a:br>
            <a:r>
              <a:rPr lang="fr-FR" dirty="0"/>
              <a:t>que ton nom soit sanctifié,</a:t>
            </a:r>
            <a:br>
              <a:rPr lang="fr-FR" dirty="0"/>
            </a:br>
            <a:r>
              <a:rPr lang="fr-FR" dirty="0"/>
              <a:t>que ton règne vienne,</a:t>
            </a:r>
            <a:br>
              <a:rPr lang="fr-FR" dirty="0"/>
            </a:br>
            <a:r>
              <a:rPr lang="fr-FR" dirty="0"/>
              <a:t>que ta volonté soit faite sur la terre comme au ciel.</a:t>
            </a:r>
            <a:endParaRPr lang="fr-FR" sz="1000" dirty="0"/>
          </a:p>
          <a:p>
            <a:pPr>
              <a:lnSpc>
                <a:spcPct val="110000"/>
              </a:lnSpc>
              <a:spcBef>
                <a:spcPts val="0"/>
              </a:spcBef>
            </a:pPr>
            <a:r>
              <a:rPr lang="fr-FR" dirty="0"/>
              <a:t/>
            </a:r>
            <a:br>
              <a:rPr lang="fr-FR" dirty="0"/>
            </a:br>
            <a:r>
              <a:rPr lang="fr-FR" dirty="0"/>
              <a:t>Donne-nous aujourd’hui notre pain de ce jour.</a:t>
            </a:r>
            <a:br>
              <a:rPr lang="fr-FR" dirty="0"/>
            </a:br>
            <a:r>
              <a:rPr lang="fr-FR" dirty="0"/>
              <a:t>Pardonne-nous nos offenses,</a:t>
            </a:r>
            <a:br>
              <a:rPr lang="fr-FR" dirty="0"/>
            </a:br>
            <a:r>
              <a:rPr lang="fr-FR" dirty="0"/>
              <a:t>comme nous pardonnons aussi </a:t>
            </a:r>
          </a:p>
          <a:p>
            <a:pPr>
              <a:lnSpc>
                <a:spcPct val="110000"/>
              </a:lnSpc>
              <a:spcBef>
                <a:spcPts val="0"/>
              </a:spcBef>
            </a:pPr>
            <a:r>
              <a:rPr lang="fr-FR" dirty="0"/>
              <a:t>à ceux qui nous ont offensés.</a:t>
            </a:r>
            <a:br>
              <a:rPr lang="fr-FR" dirty="0"/>
            </a:br>
            <a:r>
              <a:rPr lang="fr-FR" dirty="0"/>
              <a:t>Et ne nous laisse pas entrer en tentation</a:t>
            </a:r>
            <a:br>
              <a:rPr lang="fr-FR" dirty="0"/>
            </a:br>
            <a:r>
              <a:rPr lang="fr-FR" dirty="0"/>
              <a:t>mais délivre-nous du Mal.</a:t>
            </a:r>
          </a:p>
          <a:p>
            <a:pPr>
              <a:lnSpc>
                <a:spcPct val="110000"/>
              </a:lnSpc>
              <a:spcBef>
                <a:spcPts val="0"/>
              </a:spcBef>
            </a:pPr>
            <a:r>
              <a:rPr lang="fr-FR" dirty="0"/>
              <a:t>Amen</a:t>
            </a:r>
            <a:endParaRPr lang="fr-CA" dirty="0"/>
          </a:p>
        </p:txBody>
      </p:sp>
    </p:spTree>
    <p:extLst>
      <p:ext uri="{BB962C8B-B14F-4D97-AF65-F5344CB8AC3E}">
        <p14:creationId xmlns:p14="http://schemas.microsoft.com/office/powerpoint/2010/main" xmlns="" val="2844084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D39C"/>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A1F46C4-637D-44BB-80C2-7BECA19FDDD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047"/>
          <a:stretch/>
        </p:blipFill>
        <p:spPr>
          <a:xfrm>
            <a:off x="0" y="-75205"/>
            <a:ext cx="9131074" cy="463459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Espace réservé du contenu 2">
            <a:extLst>
              <a:ext uri="{FF2B5EF4-FFF2-40B4-BE49-F238E27FC236}">
                <a16:creationId xmlns:a16="http://schemas.microsoft.com/office/drawing/2014/main" xmlns="" id="{FFABBA95-8C71-4D22-9F64-32DE9E231830}"/>
              </a:ext>
            </a:extLst>
          </p:cNvPr>
          <p:cNvSpPr>
            <a:spLocks noGrp="1"/>
          </p:cNvSpPr>
          <p:nvPr>
            <p:ph idx="1"/>
          </p:nvPr>
        </p:nvSpPr>
        <p:spPr>
          <a:xfrm>
            <a:off x="2802447" y="4739796"/>
            <a:ext cx="6090033" cy="1509935"/>
          </a:xfrm>
        </p:spPr>
        <p:txBody>
          <a:bodyPr anchor="ctr">
            <a:noAutofit/>
          </a:bodyPr>
          <a:lstStyle/>
          <a:p>
            <a:pPr>
              <a:lnSpc>
                <a:spcPct val="90000"/>
              </a:lnSpc>
            </a:pPr>
            <a:r>
              <a:rPr lang="fr-CA" sz="2600" dirty="0">
                <a:solidFill>
                  <a:srgbClr val="000000"/>
                </a:solidFill>
                <a:latin typeface="Verdana" panose="020B0604030504040204" pitchFamily="34" charset="0"/>
                <a:ea typeface="Verdana" panose="020B0604030504040204" pitchFamily="34" charset="0"/>
              </a:rPr>
              <a:t>Quand je suis </a:t>
            </a:r>
            <a:r>
              <a:rPr lang="fr-CA" sz="2600">
                <a:solidFill>
                  <a:srgbClr val="000000"/>
                </a:solidFill>
                <a:latin typeface="Verdana" panose="020B0604030504040204" pitchFamily="34" charset="0"/>
                <a:ea typeface="Verdana" panose="020B0604030504040204" pitchFamily="34" charset="0"/>
              </a:rPr>
              <a:t>arrivé.e </a:t>
            </a:r>
            <a:r>
              <a:rPr lang="fr-CA" sz="2600" dirty="0">
                <a:solidFill>
                  <a:srgbClr val="000000"/>
                </a:solidFill>
                <a:latin typeface="Verdana" panose="020B0604030504040204" pitchFamily="34" charset="0"/>
                <a:ea typeface="Verdana" panose="020B0604030504040204" pitchFamily="34" charset="0"/>
              </a:rPr>
              <a:t>en début de rencontre, j’étais…</a:t>
            </a:r>
          </a:p>
          <a:p>
            <a:pPr>
              <a:lnSpc>
                <a:spcPct val="90000"/>
              </a:lnSpc>
            </a:pPr>
            <a:endParaRPr lang="fr-CA" sz="2600" dirty="0">
              <a:solidFill>
                <a:srgbClr val="000000"/>
              </a:solidFill>
              <a:latin typeface="Verdana" panose="020B0604030504040204" pitchFamily="34" charset="0"/>
              <a:ea typeface="Verdana" panose="020B0604030504040204" pitchFamily="34" charset="0"/>
            </a:endParaRPr>
          </a:p>
          <a:p>
            <a:pPr>
              <a:lnSpc>
                <a:spcPct val="90000"/>
              </a:lnSpc>
            </a:pPr>
            <a:r>
              <a:rPr lang="fr-CA" sz="2600" dirty="0">
                <a:solidFill>
                  <a:srgbClr val="000000"/>
                </a:solidFill>
                <a:latin typeface="Verdana" panose="020B0604030504040204" pitchFamily="34" charset="0"/>
                <a:ea typeface="Verdana" panose="020B0604030504040204" pitchFamily="34" charset="0"/>
              </a:rPr>
              <a:t>Au terme de cette rencontre,     je pars…</a:t>
            </a:r>
          </a:p>
        </p:txBody>
      </p:sp>
      <p:sp>
        <p:nvSpPr>
          <p:cNvPr id="10" name="Titre 1">
            <a:extLst>
              <a:ext uri="{FF2B5EF4-FFF2-40B4-BE49-F238E27FC236}">
                <a16:creationId xmlns:a16="http://schemas.microsoft.com/office/drawing/2014/main" xmlns="" id="{5E60C2C3-C324-42A6-949B-4165C9183C85}"/>
              </a:ext>
            </a:extLst>
          </p:cNvPr>
          <p:cNvSpPr txBox="1">
            <a:spLocks/>
          </p:cNvSpPr>
          <p:nvPr/>
        </p:nvSpPr>
        <p:spPr>
          <a:xfrm>
            <a:off x="269174" y="5126359"/>
            <a:ext cx="2635596" cy="736808"/>
          </a:xfrm>
          <a:prstGeom prst="rect">
            <a:avLst/>
          </a:prstGeom>
          <a:scene3d>
            <a:camera prst="isometricOffAxis1Righ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solidFill>
                  <a:schemeClr val="tx2">
                    <a:lumMod val="75000"/>
                  </a:schemeClr>
                </a:solidFill>
              </a:rPr>
              <a:t>Évaluation</a:t>
            </a:r>
          </a:p>
        </p:txBody>
      </p:sp>
      <p:pic>
        <p:nvPicPr>
          <p:cNvPr id="11" name="Graphique 10" descr="Empreintes">
            <a:extLst>
              <a:ext uri="{FF2B5EF4-FFF2-40B4-BE49-F238E27FC236}">
                <a16:creationId xmlns:a16="http://schemas.microsoft.com/office/drawing/2014/main" xmlns="" id="{7C4ABD1F-5DB8-4C06-B068-9CEF98706C5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884757" y="4145510"/>
            <a:ext cx="914400" cy="1150686"/>
          </a:xfrm>
          <a:prstGeom prst="rect">
            <a:avLst/>
          </a:prstGeom>
          <a:scene3d>
            <a:camera prst="perspectiveRelaxed" fov="2400000">
              <a:rot lat="17973601" lon="0" rev="0"/>
            </a:camera>
            <a:lightRig rig="threePt" dir="t"/>
          </a:scene3d>
        </p:spPr>
      </p:pic>
    </p:spTree>
    <p:extLst>
      <p:ext uri="{BB962C8B-B14F-4D97-AF65-F5344CB8AC3E}">
        <p14:creationId xmlns:p14="http://schemas.microsoft.com/office/powerpoint/2010/main" xmlns="" val="1238700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6BE1F966-5EF3-4CD9-887F-D6576CBBB576}"/>
              </a:ext>
            </a:extLst>
          </p:cNvPr>
          <p:cNvPicPr>
            <a:picLocks noChangeAspect="1"/>
          </p:cNvPicPr>
          <p:nvPr/>
        </p:nvPicPr>
        <p:blipFill rotWithShape="1">
          <a:blip r:embed="rId3" cstate="print"/>
          <a:srcRect t="5075" b="28352"/>
          <a:stretch/>
        </p:blipFill>
        <p:spPr>
          <a:xfrm>
            <a:off x="5700" y="1"/>
            <a:ext cx="9132600" cy="3084562"/>
          </a:xfrm>
          <a:prstGeom prst="rect">
            <a:avLst/>
          </a:prstGeom>
          <a:effectLst>
            <a:reflection blurRad="6350" stA="50000" endA="300" endPos="55000" dir="5400000" sy="-100000" algn="bl" rotWithShape="0"/>
          </a:effectLst>
        </p:spPr>
      </p:pic>
      <p:sp>
        <p:nvSpPr>
          <p:cNvPr id="9" name="ZoneTexte 8">
            <a:extLst>
              <a:ext uri="{FF2B5EF4-FFF2-40B4-BE49-F238E27FC236}">
                <a16:creationId xmlns:a16="http://schemas.microsoft.com/office/drawing/2014/main" xmlns="" id="{25A1A7C4-AF24-48B4-995D-508F671CA133}"/>
              </a:ext>
            </a:extLst>
          </p:cNvPr>
          <p:cNvSpPr txBox="1"/>
          <p:nvPr/>
        </p:nvSpPr>
        <p:spPr>
          <a:xfrm>
            <a:off x="233518" y="3084562"/>
            <a:ext cx="8643162" cy="3354765"/>
          </a:xfrm>
          <a:prstGeom prst="rect">
            <a:avLst/>
          </a:prstGeom>
          <a:noFill/>
        </p:spPr>
        <p:txBody>
          <a:bodyPr wrap="square" rtlCol="0">
            <a:spAutoFit/>
          </a:bodyPr>
          <a:lstStyle/>
          <a:p>
            <a:r>
              <a:rPr lang="fr-CA" b="1" dirty="0">
                <a:solidFill>
                  <a:srgbClr val="070206"/>
                </a:solidFill>
                <a:latin typeface="Century Gothic" panose="020B0502020202020204" pitchFamily="34" charset="0"/>
              </a:rPr>
              <a:t>Conception et rédaction: </a:t>
            </a:r>
          </a:p>
          <a:p>
            <a:r>
              <a:rPr lang="fr-CA" b="1" dirty="0">
                <a:solidFill>
                  <a:srgbClr val="472A26"/>
                </a:solidFill>
                <a:latin typeface="Century Gothic" panose="020B0502020202020204" pitchFamily="34" charset="0"/>
              </a:rPr>
              <a:t>	Lyne Groulx, responsable du catéchuménat, 	</a:t>
            </a:r>
          </a:p>
          <a:p>
            <a:r>
              <a:rPr lang="fr-CA" b="1" dirty="0">
                <a:solidFill>
                  <a:srgbClr val="472A26"/>
                </a:solidFill>
                <a:latin typeface="Century Gothic" panose="020B0502020202020204" pitchFamily="34" charset="0"/>
              </a:rPr>
              <a:t>	Diocèse Saint-Jean-Longueuil</a:t>
            </a: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Équipe de collaboration à la rédaction: </a:t>
            </a:r>
          </a:p>
          <a:p>
            <a:r>
              <a:rPr lang="fr-CA" b="1" dirty="0">
                <a:solidFill>
                  <a:srgbClr val="472A26"/>
                </a:solidFill>
                <a:latin typeface="Century Gothic" panose="020B0502020202020204" pitchFamily="34" charset="0"/>
              </a:rPr>
              <a:t>	Suzanne Desrochers, Office de la Catéchèse du Québec</a:t>
            </a:r>
          </a:p>
          <a:p>
            <a:r>
              <a:rPr lang="fr-CA" b="1" dirty="0">
                <a:solidFill>
                  <a:srgbClr val="472A26"/>
                </a:solidFill>
                <a:latin typeface="Century Gothic" panose="020B0502020202020204" pitchFamily="34" charset="0"/>
              </a:rPr>
              <a:t>	Carole Harrison, membre de l’équipe du catéchuménat, 	</a:t>
            </a:r>
          </a:p>
          <a:p>
            <a:r>
              <a:rPr lang="fr-CA" b="1" dirty="0">
                <a:solidFill>
                  <a:srgbClr val="472A26"/>
                </a:solidFill>
                <a:latin typeface="Century Gothic" panose="020B0502020202020204" pitchFamily="34" charset="0"/>
              </a:rPr>
              <a:t>	Diocèse de Québec</a:t>
            </a:r>
          </a:p>
          <a:p>
            <a:endParaRPr lang="fr-CA" sz="800" b="1" dirty="0">
              <a:solidFill>
                <a:srgbClr val="472A26"/>
              </a:solidFill>
              <a:latin typeface="Century Gothic" panose="020B0502020202020204" pitchFamily="34" charset="0"/>
            </a:endParaRPr>
          </a:p>
          <a:p>
            <a:r>
              <a:rPr lang="fr-CA" b="1" dirty="0">
                <a:latin typeface="Century Gothic" panose="020B0502020202020204" pitchFamily="34" charset="0"/>
              </a:rPr>
              <a:t>Texte biblique: </a:t>
            </a:r>
            <a:r>
              <a:rPr lang="fr-CA" b="1" dirty="0">
                <a:solidFill>
                  <a:srgbClr val="472A26"/>
                </a:solidFill>
                <a:latin typeface="Century Gothic" panose="020B0502020202020204" pitchFamily="34" charset="0"/>
              </a:rPr>
              <a:t>Traduction liturgique de la Bible, </a:t>
            </a:r>
            <a:r>
              <a:rPr lang="fr-CA" sz="1600" dirty="0">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aelf.org/bible</a:t>
            </a:r>
            <a:endParaRPr lang="fr-CA" sz="1600" b="1" dirty="0">
              <a:solidFill>
                <a:srgbClr val="472A26"/>
              </a:solidFill>
              <a:latin typeface="Century Gothic" panose="020B0502020202020204" pitchFamily="34" charset="0"/>
            </a:endParaRP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Tableau de Rembrandt (diapo 13) : </a:t>
            </a:r>
            <a:r>
              <a:rPr lang="fr-CA" sz="1600" dirty="0">
                <a:solidFill>
                  <a:srgbClr val="472A26"/>
                </a:solidFill>
                <a:latin typeface="Century Gothic" panose="020B0502020202020204" pitchFamily="34" charset="0"/>
                <a:hlinkClick r:id="rId5">
                  <a:extLst>
                    <a:ext uri="{A12FA001-AC4F-418D-AE19-62706E023703}">
                      <ahyp:hlinkClr xmlns:ahyp="http://schemas.microsoft.com/office/drawing/2018/hyperlinkcolor" xmlns="" val="tx"/>
                    </a:ext>
                  </a:extLst>
                </a:hlinkClick>
              </a:rPr>
              <a:t>https://www.artbible.info/art/large/370.html</a:t>
            </a:r>
            <a:endParaRPr lang="fr-CA" sz="1600" dirty="0">
              <a:solidFill>
                <a:srgbClr val="472A26"/>
              </a:solidFill>
              <a:latin typeface="Century Gothic" panose="020B0502020202020204" pitchFamily="34" charset="0"/>
            </a:endParaRPr>
          </a:p>
          <a:p>
            <a:endParaRPr lang="fr-CA" sz="800"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Autres Images: </a:t>
            </a:r>
          </a:p>
        </p:txBody>
      </p:sp>
      <p:pic>
        <p:nvPicPr>
          <p:cNvPr id="13" name="Image 12">
            <a:extLst>
              <a:ext uri="{FF2B5EF4-FFF2-40B4-BE49-F238E27FC236}">
                <a16:creationId xmlns:a16="http://schemas.microsoft.com/office/drawing/2014/main" xmlns="" id="{4CC004B0-BFC5-450A-9848-4F7D85FFCE8C}"/>
              </a:ext>
            </a:extLst>
          </p:cNvPr>
          <p:cNvPicPr>
            <a:picLocks noChangeAspect="1"/>
          </p:cNvPicPr>
          <p:nvPr/>
        </p:nvPicPr>
        <p:blipFill>
          <a:blip r:embed="rId6" cstate="print"/>
          <a:stretch>
            <a:fillRect/>
          </a:stretch>
        </p:blipFill>
        <p:spPr>
          <a:xfrm>
            <a:off x="6583583" y="6110391"/>
            <a:ext cx="916189" cy="637771"/>
          </a:xfrm>
          <a:prstGeom prst="rect">
            <a:avLst/>
          </a:prstGeom>
        </p:spPr>
      </p:pic>
      <p:pic>
        <p:nvPicPr>
          <p:cNvPr id="14" name="Image 13">
            <a:extLst>
              <a:ext uri="{FF2B5EF4-FFF2-40B4-BE49-F238E27FC236}">
                <a16:creationId xmlns:a16="http://schemas.microsoft.com/office/drawing/2014/main" xmlns="" id="{715387D2-D7C8-4736-AF12-DEBBE3EBFB61}"/>
              </a:ext>
            </a:extLst>
          </p:cNvPr>
          <p:cNvPicPr>
            <a:picLocks noChangeAspect="1"/>
          </p:cNvPicPr>
          <p:nvPr/>
        </p:nvPicPr>
        <p:blipFill>
          <a:blip r:embed="rId7" cstate="print"/>
          <a:stretch>
            <a:fillRect/>
          </a:stretch>
        </p:blipFill>
        <p:spPr>
          <a:xfrm>
            <a:off x="7706549" y="6216047"/>
            <a:ext cx="1170131" cy="420516"/>
          </a:xfrm>
          <a:prstGeom prst="rect">
            <a:avLst/>
          </a:prstGeom>
        </p:spPr>
      </p:pic>
      <p:pic>
        <p:nvPicPr>
          <p:cNvPr id="15" name="Image 14">
            <a:extLst>
              <a:ext uri="{FF2B5EF4-FFF2-40B4-BE49-F238E27FC236}">
                <a16:creationId xmlns:a16="http://schemas.microsoft.com/office/drawing/2014/main" xmlns="" id="{41C36ED7-3258-4111-88E1-9B6DBB792A1E}"/>
              </a:ext>
            </a:extLst>
          </p:cNvPr>
          <p:cNvPicPr>
            <a:picLocks noChangeAspect="1"/>
          </p:cNvPicPr>
          <p:nvPr/>
        </p:nvPicPr>
        <p:blipFill>
          <a:blip r:embed="rId8" cstate="print"/>
          <a:stretch>
            <a:fillRect/>
          </a:stretch>
        </p:blipFill>
        <p:spPr>
          <a:xfrm>
            <a:off x="4067944" y="6110392"/>
            <a:ext cx="2279700" cy="631827"/>
          </a:xfrm>
          <a:prstGeom prst="rect">
            <a:avLst/>
          </a:prstGeom>
        </p:spPr>
      </p:pic>
      <p:pic>
        <p:nvPicPr>
          <p:cNvPr id="16" name="Image 15">
            <a:extLst>
              <a:ext uri="{FF2B5EF4-FFF2-40B4-BE49-F238E27FC236}">
                <a16:creationId xmlns:a16="http://schemas.microsoft.com/office/drawing/2014/main" xmlns="" id="{2D56C5A0-28E0-4320-B772-6ACD91E74E80}"/>
              </a:ext>
            </a:extLst>
          </p:cNvPr>
          <p:cNvPicPr>
            <a:picLocks noChangeAspect="1"/>
          </p:cNvPicPr>
          <p:nvPr/>
        </p:nvPicPr>
        <p:blipFill>
          <a:blip r:embed="rId9" cstate="print"/>
          <a:stretch>
            <a:fillRect/>
          </a:stretch>
        </p:blipFill>
        <p:spPr>
          <a:xfrm>
            <a:off x="2114972" y="6133906"/>
            <a:ext cx="1152128" cy="284627"/>
          </a:xfrm>
          <a:prstGeom prst="rect">
            <a:avLst/>
          </a:prstGeom>
        </p:spPr>
      </p:pic>
    </p:spTree>
    <p:extLst>
      <p:ext uri="{BB962C8B-B14F-4D97-AF65-F5344CB8AC3E}">
        <p14:creationId xmlns:p14="http://schemas.microsoft.com/office/powerpoint/2010/main" xmlns="" val="213431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erbe, assis, petit, jouet&#10;&#10;Description générée automatiquement">
            <a:extLst>
              <a:ext uri="{FF2B5EF4-FFF2-40B4-BE49-F238E27FC236}">
                <a16:creationId xmlns:a16="http://schemas.microsoft.com/office/drawing/2014/main" xmlns="" id="{DB86FABD-0B3B-4B06-8446-6F873A8EFD9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5694"/>
          <a:stretch/>
        </p:blipFill>
        <p:spPr>
          <a:xfrm>
            <a:off x="0" y="1"/>
            <a:ext cx="9144000" cy="6858000"/>
          </a:xfrm>
          <a:prstGeom prst="rect">
            <a:avLst/>
          </a:prstGeom>
        </p:spPr>
      </p:pic>
      <p:sp>
        <p:nvSpPr>
          <p:cNvPr id="5" name="Phylactère : pensées 4">
            <a:extLst>
              <a:ext uri="{FF2B5EF4-FFF2-40B4-BE49-F238E27FC236}">
                <a16:creationId xmlns:a16="http://schemas.microsoft.com/office/drawing/2014/main" xmlns="" id="{25BC2027-9678-4FD8-B24D-34749899C068}"/>
              </a:ext>
            </a:extLst>
          </p:cNvPr>
          <p:cNvSpPr/>
          <p:nvPr/>
        </p:nvSpPr>
        <p:spPr>
          <a:xfrm>
            <a:off x="4783015" y="422031"/>
            <a:ext cx="4044462" cy="2409092"/>
          </a:xfrm>
          <a:prstGeom prst="cloudCallout">
            <a:avLst/>
          </a:prstGeom>
          <a:gradFill>
            <a:gsLst>
              <a:gs pos="0">
                <a:schemeClr val="accent6">
                  <a:lumMod val="40000"/>
                  <a:lumOff val="60000"/>
                  <a:alpha val="20000"/>
                </a:schemeClr>
              </a:gs>
              <a:gs pos="46000">
                <a:schemeClr val="accent6">
                  <a:lumMod val="95000"/>
                  <a:lumOff val="5000"/>
                </a:schemeClr>
              </a:gs>
              <a:gs pos="100000">
                <a:schemeClr val="accent6">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t>Pardonner, c’est …</a:t>
            </a:r>
          </a:p>
        </p:txBody>
      </p:sp>
    </p:spTree>
    <p:extLst>
      <p:ext uri="{BB962C8B-B14F-4D97-AF65-F5344CB8AC3E}">
        <p14:creationId xmlns:p14="http://schemas.microsoft.com/office/powerpoint/2010/main" xmlns="" val="101788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Image 7" descr="Une image contenant intérieur, petit, table, grenouille&#10;&#10;Description générée automatiquement">
            <a:extLst>
              <a:ext uri="{FF2B5EF4-FFF2-40B4-BE49-F238E27FC236}">
                <a16:creationId xmlns:a16="http://schemas.microsoft.com/office/drawing/2014/main" xmlns="" id="{BFBF538E-EFE4-4FC6-B5D6-52A7E58E2C0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7846" r="17850"/>
          <a:stretch/>
        </p:blipFill>
        <p:spPr>
          <a:xfrm flipH="1">
            <a:off x="6295291" y="4260570"/>
            <a:ext cx="2584938" cy="2311995"/>
          </a:xfrm>
          <a:prstGeom prst="rect">
            <a:avLst/>
          </a:prstGeom>
        </p:spPr>
      </p:pic>
      <p:sp>
        <p:nvSpPr>
          <p:cNvPr id="4" name="ZoneTexte 3">
            <a:extLst>
              <a:ext uri="{FF2B5EF4-FFF2-40B4-BE49-F238E27FC236}">
                <a16:creationId xmlns:a16="http://schemas.microsoft.com/office/drawing/2014/main" xmlns="" id="{3CC83324-FF73-4167-B6A3-450B7E47EEE6}"/>
              </a:ext>
            </a:extLst>
          </p:cNvPr>
          <p:cNvSpPr txBox="1"/>
          <p:nvPr/>
        </p:nvSpPr>
        <p:spPr>
          <a:xfrm>
            <a:off x="263770" y="366659"/>
            <a:ext cx="7514304" cy="3416320"/>
          </a:xfrm>
          <a:prstGeom prst="rect">
            <a:avLst/>
          </a:prstGeom>
          <a:noFill/>
        </p:spPr>
        <p:txBody>
          <a:bodyPr wrap="square" rtlCol="0">
            <a:spAutoFit/>
          </a:bodyPr>
          <a:lstStyle/>
          <a:p>
            <a:pPr marL="514350" indent="-514350">
              <a:buClr>
                <a:schemeClr val="bg1"/>
              </a:buClr>
              <a:buSzPct val="120000"/>
              <a:buFont typeface="Wingdings" panose="05000000000000000000" pitchFamily="2" charset="2"/>
              <a:buChar char="Ø"/>
            </a:pPr>
            <a:r>
              <a:rPr lang="fr-CA" sz="2400" dirty="0">
                <a:solidFill>
                  <a:schemeClr val="bg1"/>
                </a:solidFill>
                <a:latin typeface="Verdana" panose="020B0604030504040204" pitchFamily="34" charset="0"/>
                <a:ea typeface="Verdana" panose="020B0604030504040204" pitchFamily="34" charset="0"/>
              </a:rPr>
              <a:t>Pardonner ne signifie pas oublier ou faire semblant que rien ne s’est passé.</a:t>
            </a:r>
          </a:p>
          <a:p>
            <a:pPr marL="514350" indent="-514350">
              <a:buClr>
                <a:schemeClr val="bg1"/>
              </a:buClr>
              <a:buSzPct val="120000"/>
              <a:buFont typeface="Wingdings" panose="05000000000000000000" pitchFamily="2" charset="2"/>
              <a:buChar char="Ø"/>
            </a:pPr>
            <a:r>
              <a:rPr lang="fr-CA" sz="2400" dirty="0">
                <a:solidFill>
                  <a:schemeClr val="bg1"/>
                </a:solidFill>
                <a:latin typeface="Verdana" panose="020B0604030504040204" pitchFamily="34" charset="0"/>
                <a:ea typeface="Verdana" panose="020B0604030504040204" pitchFamily="34" charset="0"/>
              </a:rPr>
              <a:t>Pardonner est un acte de foi en l’autre. C’est croire que l’autre est plus que sa faute, qu’il ou elle peut grandir dans l’Amour.</a:t>
            </a:r>
          </a:p>
          <a:p>
            <a:pPr marL="514350" indent="-514350">
              <a:buClr>
                <a:schemeClr val="bg1"/>
              </a:buClr>
              <a:buSzPct val="120000"/>
              <a:buFont typeface="Wingdings" panose="05000000000000000000" pitchFamily="2" charset="2"/>
              <a:buChar char="Ø"/>
            </a:pPr>
            <a:r>
              <a:rPr lang="fr-CA" sz="2400" dirty="0">
                <a:solidFill>
                  <a:schemeClr val="bg1"/>
                </a:solidFill>
                <a:latin typeface="Verdana" panose="020B0604030504040204" pitchFamily="34" charset="0"/>
                <a:ea typeface="Verdana" panose="020B0604030504040204" pitchFamily="34" charset="0"/>
              </a:rPr>
              <a:t>Pardonner est libérateur tant pour la personne qui donne le pardon que celle qui le reçoit.</a:t>
            </a:r>
          </a:p>
        </p:txBody>
      </p:sp>
      <p:sp>
        <p:nvSpPr>
          <p:cNvPr id="10" name="ZoneTexte 9">
            <a:extLst>
              <a:ext uri="{FF2B5EF4-FFF2-40B4-BE49-F238E27FC236}">
                <a16:creationId xmlns:a16="http://schemas.microsoft.com/office/drawing/2014/main" xmlns="" id="{455C1437-73C9-4A2D-A8B5-30B55A119266}"/>
              </a:ext>
            </a:extLst>
          </p:cNvPr>
          <p:cNvSpPr txBox="1"/>
          <p:nvPr/>
        </p:nvSpPr>
        <p:spPr>
          <a:xfrm>
            <a:off x="263770" y="3782979"/>
            <a:ext cx="5838092" cy="2677656"/>
          </a:xfrm>
          <a:prstGeom prst="rect">
            <a:avLst/>
          </a:prstGeom>
          <a:noFill/>
        </p:spPr>
        <p:txBody>
          <a:bodyPr wrap="square" rtlCol="0">
            <a:spAutoFit/>
          </a:bodyPr>
          <a:lstStyle/>
          <a:p>
            <a:pPr marL="514350" indent="-514350">
              <a:buClr>
                <a:schemeClr val="bg1"/>
              </a:buClr>
              <a:buSzPct val="120000"/>
              <a:buFont typeface="Wingdings" panose="05000000000000000000" pitchFamily="2" charset="2"/>
              <a:buChar char="Ø"/>
            </a:pPr>
            <a:r>
              <a:rPr lang="fr-CA" sz="2400" dirty="0">
                <a:solidFill>
                  <a:schemeClr val="bg1"/>
                </a:solidFill>
                <a:latin typeface="Verdana" panose="020B0604030504040204" pitchFamily="34" charset="0"/>
                <a:ea typeface="Verdana" panose="020B0604030504040204" pitchFamily="34" charset="0"/>
              </a:rPr>
              <a:t>Pardonner donne un élan, un souffle nouveau. Le pardon est un geste d’amour qui donne vie.</a:t>
            </a:r>
          </a:p>
          <a:p>
            <a:pPr marL="514350" indent="-514350">
              <a:buClr>
                <a:schemeClr val="bg1"/>
              </a:buClr>
              <a:buSzPct val="120000"/>
              <a:buFont typeface="Wingdings" panose="05000000000000000000" pitchFamily="2" charset="2"/>
              <a:buChar char="Ø"/>
            </a:pPr>
            <a:r>
              <a:rPr lang="fr-CA" sz="2400" dirty="0">
                <a:solidFill>
                  <a:schemeClr val="bg1"/>
                </a:solidFill>
                <a:latin typeface="Verdana" panose="020B0604030504040204" pitchFamily="34" charset="0"/>
                <a:ea typeface="Verdana" panose="020B0604030504040204" pitchFamily="34" charset="0"/>
              </a:rPr>
              <a:t>Pardonner est essentiel à la vie avec d’autres.</a:t>
            </a:r>
          </a:p>
          <a:p>
            <a:pPr marL="514350" indent="-514350">
              <a:buClr>
                <a:schemeClr val="bg1"/>
              </a:buClr>
              <a:buSzPct val="120000"/>
              <a:buFont typeface="Wingdings" panose="05000000000000000000" pitchFamily="2" charset="2"/>
              <a:buChar char="Ø"/>
            </a:pPr>
            <a:r>
              <a:rPr lang="fr-CA" sz="2400" dirty="0">
                <a:solidFill>
                  <a:schemeClr val="bg1"/>
                </a:solidFill>
                <a:latin typeface="Verdana" panose="020B0604030504040204" pitchFamily="34" charset="0"/>
                <a:ea typeface="Verdana" panose="020B0604030504040204" pitchFamily="34" charset="0"/>
              </a:rPr>
              <a:t>Aimer sans pardonner est chose impossible!</a:t>
            </a:r>
          </a:p>
        </p:txBody>
      </p:sp>
    </p:spTree>
    <p:extLst>
      <p:ext uri="{BB962C8B-B14F-4D97-AF65-F5344CB8AC3E}">
        <p14:creationId xmlns:p14="http://schemas.microsoft.com/office/powerpoint/2010/main" xmlns="" val="10290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wipe(up)">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crépuscule, eau, frisbee&#10;&#10;Description générée automatiquement">
            <a:extLst>
              <a:ext uri="{FF2B5EF4-FFF2-40B4-BE49-F238E27FC236}">
                <a16:creationId xmlns:a16="http://schemas.microsoft.com/office/drawing/2014/main" xmlns="" id="{45D00D6B-FFAD-430F-8945-93EB49B5E1C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313" r="11763" b="10084"/>
          <a:stretch/>
        </p:blipFill>
        <p:spPr>
          <a:xfrm>
            <a:off x="0" y="0"/>
            <a:ext cx="9144000" cy="6858000"/>
          </a:xfrm>
          <a:prstGeom prst="rect">
            <a:avLst/>
          </a:prstGeom>
        </p:spPr>
      </p:pic>
      <p:sp>
        <p:nvSpPr>
          <p:cNvPr id="2" name="Titre 1">
            <a:extLst>
              <a:ext uri="{FF2B5EF4-FFF2-40B4-BE49-F238E27FC236}">
                <a16:creationId xmlns:a16="http://schemas.microsoft.com/office/drawing/2014/main" xmlns="" id="{1A8BB258-1C93-43C4-9AB7-BE35F7C9FE05}"/>
              </a:ext>
            </a:extLst>
          </p:cNvPr>
          <p:cNvSpPr>
            <a:spLocks noGrp="1"/>
          </p:cNvSpPr>
          <p:nvPr>
            <p:ph type="title"/>
          </p:nvPr>
        </p:nvSpPr>
        <p:spPr/>
        <p:txBody>
          <a:bodyPr/>
          <a:lstStyle/>
          <a:p>
            <a:pPr algn="ctr"/>
            <a:r>
              <a:rPr lang="fr-CA" b="1" dirty="0">
                <a:latin typeface="Verdana" panose="020B0604030504040204" pitchFamily="34" charset="0"/>
                <a:ea typeface="Verdana" panose="020B0604030504040204" pitchFamily="34" charset="0"/>
              </a:rPr>
              <a:t>Le pardon de Dieu</a:t>
            </a:r>
          </a:p>
        </p:txBody>
      </p:sp>
    </p:spTree>
    <p:extLst>
      <p:ext uri="{BB962C8B-B14F-4D97-AF65-F5344CB8AC3E}">
        <p14:creationId xmlns:p14="http://schemas.microsoft.com/office/powerpoint/2010/main" xmlns="" val="2796094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5A97FF88-1CB4-495C-9504-FD36296B35C7}"/>
              </a:ext>
            </a:extLst>
          </p:cNvPr>
          <p:cNvPicPr>
            <a:picLocks noChangeAspect="1"/>
          </p:cNvPicPr>
          <p:nvPr/>
        </p:nvPicPr>
        <p:blipFill rotWithShape="1">
          <a:blip r:embed="rId3" cstate="print"/>
          <a:srcRect l="309"/>
          <a:stretch/>
        </p:blipFill>
        <p:spPr>
          <a:xfrm>
            <a:off x="-674914" y="0"/>
            <a:ext cx="9818914" cy="6858000"/>
          </a:xfrm>
          <a:prstGeom prst="rect">
            <a:avLst/>
          </a:prstGeom>
        </p:spPr>
      </p:pic>
      <p:sp>
        <p:nvSpPr>
          <p:cNvPr id="3" name="Rectangle 2">
            <a:extLst>
              <a:ext uri="{FF2B5EF4-FFF2-40B4-BE49-F238E27FC236}">
                <a16:creationId xmlns:a16="http://schemas.microsoft.com/office/drawing/2014/main" xmlns="" id="{6B082BBB-061D-45E0-8931-B4153AFF4660}"/>
              </a:ext>
            </a:extLst>
          </p:cNvPr>
          <p:cNvSpPr/>
          <p:nvPr/>
        </p:nvSpPr>
        <p:spPr>
          <a:xfrm>
            <a:off x="179512" y="144062"/>
            <a:ext cx="8229600" cy="5700791"/>
          </a:xfrm>
          <a:prstGeom prst="rect">
            <a:avLst/>
          </a:prstGeom>
        </p:spPr>
        <p:txBody>
          <a:bodyPr wrap="square">
            <a:spAutoFit/>
          </a:bodyPr>
          <a:lstStyle/>
          <a:p>
            <a:pPr algn="ctr">
              <a:lnSpc>
                <a:spcPct val="107000"/>
              </a:lnSpc>
              <a:spcAft>
                <a:spcPts val="800"/>
              </a:spcAft>
            </a:pPr>
            <a:r>
              <a:rPr lang="fr-CA" sz="2000" b="1" u="sng" dirty="0">
                <a:solidFill>
                  <a:srgbClr val="4472C4"/>
                </a:solidFill>
                <a:latin typeface="Verdana" panose="020B0604030504040204" pitchFamily="34" charset="0"/>
                <a:ea typeface="Calibri" panose="020F0502020204030204" pitchFamily="34" charset="0"/>
                <a:cs typeface="Times New Roman" panose="02020603050405020304" pitchFamily="18" charset="0"/>
              </a:rPr>
              <a:t>CREDO ou Symbole des Apôtres</a:t>
            </a:r>
            <a:endParaRPr lang="fr-CA"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4472C4"/>
                </a:solidFill>
                <a:latin typeface="Verdana" panose="020B0604030504040204" pitchFamily="34" charset="0"/>
                <a:ea typeface="Calibri" panose="020F0502020204030204" pitchFamily="34" charset="0"/>
                <a:cs typeface="Times New Roman" panose="02020603050405020304" pitchFamily="18" charset="0"/>
              </a:rPr>
              <a:t> </a:t>
            </a: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Je crois en Dieu, le Père tout-puissant, </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créateur du ciel et de la terre ;</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0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et en Jésus-Christ, son Fils unique, notre Seigneur,</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qui a été conçu du Saint-Esprit, est né de la Vierge Marie,</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a souffert sous Ponce Pilate, a été crucifié,</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est mort et a été enseveli, est descendu aux enfers,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le troisième jour est ressuscité des morts, est monté aux cieux,</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est assis à la droite de Dieu le Père tout-puissant,</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d’où il viendra juger les vivants et les morts.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0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Je crois en l’Esprit saint,</a:t>
            </a: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sainte Église catholique, à la communion des saints,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7030A0"/>
                </a:solidFill>
                <a:highlight>
                  <a:srgbClr val="BAD2EA"/>
                </a:highlight>
                <a:latin typeface="Verdana" panose="020B0604030504040204" pitchFamily="34" charset="0"/>
                <a:ea typeface="Calibri" panose="020F0502020204030204" pitchFamily="34" charset="0"/>
                <a:cs typeface="Times New Roman" panose="02020603050405020304" pitchFamily="18" charset="0"/>
              </a:rPr>
              <a:t> à la rémission des péchés</a:t>
            </a:r>
            <a:r>
              <a:rPr lang="fr-CA" sz="1600" b="1" dirty="0">
                <a:solidFill>
                  <a:srgbClr val="FFFFFF"/>
                </a:solidFill>
                <a:highlight>
                  <a:srgbClr val="BAD2EA"/>
                </a:highlight>
                <a:latin typeface="Verdana" panose="020B0604030504040204" pitchFamily="34" charset="0"/>
                <a:ea typeface="Calibri" panose="020F0502020204030204" pitchFamily="34" charset="0"/>
                <a:cs typeface="Times New Roman" panose="02020603050405020304" pitchFamily="18" charset="0"/>
              </a:rPr>
              <a:t>, </a:t>
            </a: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à la résurrection de la chair,</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vie éternelle. Amen.</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0F7D7B76-A704-4042-878A-7EB4925904EC}"/>
              </a:ext>
            </a:extLst>
          </p:cNvPr>
          <p:cNvSpPr/>
          <p:nvPr/>
        </p:nvSpPr>
        <p:spPr>
          <a:xfrm>
            <a:off x="-136174" y="1013147"/>
            <a:ext cx="9280174" cy="5350567"/>
          </a:xfrm>
          <a:prstGeom prst="rect">
            <a:avLst/>
          </a:prstGeom>
          <a:solidFill>
            <a:schemeClr val="accent1">
              <a:lumMod val="50000"/>
            </a:schemeClr>
          </a:solidFill>
        </p:spPr>
        <p:txBody>
          <a:bodyPr wrap="square">
            <a:spAutoFit/>
          </a:bodyPr>
          <a:lstStyle/>
          <a:p>
            <a:pPr algn="ctr">
              <a:lnSpc>
                <a:spcPct val="115000"/>
              </a:lnSpc>
              <a:spcAft>
                <a:spcPts val="1000"/>
              </a:spcAft>
            </a:pP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Nous, les </a:t>
            </a:r>
            <a:r>
              <a:rPr lang="fr-CA" sz="3000" dirty="0" err="1">
                <a:solidFill>
                  <a:schemeClr val="bg1"/>
                </a:solidFill>
                <a:latin typeface="Univers" panose="020B0503020202020204" pitchFamily="34" charset="0"/>
                <a:ea typeface="Calibri" panose="020F0502020204030204" pitchFamily="34" charset="0"/>
                <a:cs typeface="Times New Roman" panose="02020603050405020304" pitchFamily="18" charset="0"/>
              </a:rPr>
              <a:t>chrétiens.nes</a:t>
            </a: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a:t>
            </a:r>
          </a:p>
          <a:p>
            <a:pPr algn="ctr">
              <a:lnSpc>
                <a:spcPct val="115000"/>
              </a:lnSpc>
              <a:spcAft>
                <a:spcPts val="1000"/>
              </a:spcAft>
            </a:pP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croyons en un Dieu d’amour. </a:t>
            </a:r>
          </a:p>
          <a:p>
            <a:pPr algn="ctr">
              <a:lnSpc>
                <a:spcPct val="115000"/>
              </a:lnSpc>
              <a:spcAft>
                <a:spcPts val="1000"/>
              </a:spcAft>
            </a:pP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Un Dieu qui donne, un Dieu qui « </a:t>
            </a:r>
            <a:r>
              <a:rPr lang="fr-CA" sz="3000" dirty="0" err="1">
                <a:solidFill>
                  <a:schemeClr val="bg1"/>
                </a:solidFill>
                <a:latin typeface="Univers" panose="020B0503020202020204" pitchFamily="34" charset="0"/>
                <a:ea typeface="Calibri" panose="020F0502020204030204" pitchFamily="34" charset="0"/>
                <a:cs typeface="Times New Roman" panose="02020603050405020304" pitchFamily="18" charset="0"/>
              </a:rPr>
              <a:t>par_donne</a:t>
            </a: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 », c’est-à-dire, un Dieu qui donne </a:t>
            </a:r>
          </a:p>
          <a:p>
            <a:pPr algn="ctr">
              <a:lnSpc>
                <a:spcPct val="115000"/>
              </a:lnSpc>
              <a:spcAft>
                <a:spcPts val="1000"/>
              </a:spcAft>
            </a:pP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par-delà tous les dons. </a:t>
            </a:r>
          </a:p>
          <a:p>
            <a:pPr algn="ctr">
              <a:lnSpc>
                <a:spcPct val="115000"/>
              </a:lnSpc>
              <a:spcAft>
                <a:spcPts val="1000"/>
              </a:spcAft>
            </a:pPr>
            <a:r>
              <a:rPr lang="fr-CA" sz="3000" dirty="0">
                <a:solidFill>
                  <a:schemeClr val="bg1"/>
                </a:solidFill>
                <a:latin typeface="Univers" panose="020B0503020202020204" pitchFamily="34" charset="0"/>
                <a:ea typeface="Calibri" panose="020F0502020204030204" pitchFamily="34" charset="0"/>
                <a:cs typeface="Times New Roman" panose="02020603050405020304" pitchFamily="18" charset="0"/>
              </a:rPr>
              <a:t>Un Dieu qui nous propose son alliance d’amour par-delà tout ce que nous pouvons imaginer.     Ne l’oublions pas lorsque nous parlons               de son pardon et de sa miséricorde!</a:t>
            </a:r>
            <a:endParaRPr lang="fr-CA" sz="3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20E6F197-D3B7-409F-8A1D-63CE701622A8}"/>
              </a:ext>
            </a:extLst>
          </p:cNvPr>
          <p:cNvSpPr/>
          <p:nvPr/>
        </p:nvSpPr>
        <p:spPr>
          <a:xfrm>
            <a:off x="734888" y="2949766"/>
            <a:ext cx="7298666" cy="1477328"/>
          </a:xfrm>
          <a:prstGeom prst="rect">
            <a:avLst/>
          </a:prstGeom>
          <a:solidFill>
            <a:srgbClr val="C00000"/>
          </a:solidFill>
        </p:spPr>
        <p:txBody>
          <a:bodyPr wrap="none" lIns="91440" tIns="45720" rIns="91440" bIns="45720">
            <a:spAutoFit/>
          </a:bodyPr>
          <a:lstStyle/>
          <a:p>
            <a:pPr algn="ctr"/>
            <a:r>
              <a:rPr lang="fr-FR" sz="9000" b="0" cap="none" spc="0" dirty="0">
                <a:ln w="0"/>
                <a:solidFill>
                  <a:schemeClr val="tx1"/>
                </a:solidFill>
                <a:effectLst>
                  <a:outerShdw blurRad="38100" dist="19050" dir="2700000" algn="tl" rotWithShape="0">
                    <a:schemeClr val="dk1">
                      <a:alpha val="40000"/>
                    </a:schemeClr>
                  </a:outerShdw>
                </a:effectLst>
              </a:rPr>
              <a:t>Avertissement!</a:t>
            </a:r>
          </a:p>
        </p:txBody>
      </p:sp>
    </p:spTree>
    <p:extLst>
      <p:ext uri="{BB962C8B-B14F-4D97-AF65-F5344CB8AC3E}">
        <p14:creationId xmlns:p14="http://schemas.microsoft.com/office/powerpoint/2010/main" xmlns="" val="20340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3000"/>
                            </p:stCondLst>
                            <p:childTnLst>
                              <p:par>
                                <p:cTn id="13" presetID="2" presetClass="exit" presetSubtype="1" fill="hold" grpId="0" nodeType="afterEffect">
                                  <p:stCondLst>
                                    <p:cond delay="0"/>
                                  </p:stCondLst>
                                  <p:childTnLst>
                                    <p:anim calcmode="lin" valueType="num">
                                      <p:cBhvr additive="base">
                                        <p:cTn id="14" dur="2000"/>
                                        <p:tgtEl>
                                          <p:spTgt spid="8"/>
                                        </p:tgtEl>
                                        <p:attrNameLst>
                                          <p:attrName>ppt_x</p:attrName>
                                        </p:attrNameLst>
                                      </p:cBhvr>
                                      <p:tavLst>
                                        <p:tav tm="0">
                                          <p:val>
                                            <p:strVal val="ppt_x"/>
                                          </p:val>
                                        </p:tav>
                                        <p:tav tm="100000">
                                          <p:val>
                                            <p:strVal val="ppt_x"/>
                                          </p:val>
                                        </p:tav>
                                      </p:tavLst>
                                    </p:anim>
                                    <p:anim calcmode="lin" valueType="num">
                                      <p:cBhvr additive="base">
                                        <p:cTn id="15" dur="2000"/>
                                        <p:tgtEl>
                                          <p:spTgt spid="8"/>
                                        </p:tgtEl>
                                        <p:attrNameLst>
                                          <p:attrName>ppt_y</p:attrName>
                                        </p:attrNameLst>
                                      </p:cBhvr>
                                      <p:tavLst>
                                        <p:tav tm="0">
                                          <p:val>
                                            <p:strVal val="ppt_y"/>
                                          </p:val>
                                        </p:tav>
                                        <p:tav tm="100000">
                                          <p:val>
                                            <p:strVal val="0-ppt_h/2"/>
                                          </p:val>
                                        </p:tav>
                                      </p:tavLst>
                                    </p:anim>
                                    <p:set>
                                      <p:cBhvr>
                                        <p:cTn id="1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B529FF12-0329-4969-9716-33D1F2BE6AB7}"/>
              </a:ext>
            </a:extLst>
          </p:cNvPr>
          <p:cNvPicPr>
            <a:picLocks noChangeAspect="1"/>
          </p:cNvPicPr>
          <p:nvPr/>
        </p:nvPicPr>
        <p:blipFill>
          <a:blip r:embed="rId3" cstate="print"/>
          <a:stretch>
            <a:fillRect/>
          </a:stretch>
        </p:blipFill>
        <p:spPr>
          <a:xfrm>
            <a:off x="347106" y="2904865"/>
            <a:ext cx="8449788" cy="1843598"/>
          </a:xfrm>
          <a:prstGeom prst="rect">
            <a:avLst/>
          </a:prstGeom>
          <a:effectLst>
            <a:softEdge rad="63500"/>
          </a:effectLst>
        </p:spPr>
      </p:pic>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349758" y="336466"/>
            <a:ext cx="8444484" cy="824119"/>
          </a:xfrm>
          <a:solidFill>
            <a:schemeClr val="accent6">
              <a:lumMod val="75000"/>
            </a:schemeClr>
          </a:solidFill>
        </p:spPr>
        <p:txBody>
          <a:bodyPr>
            <a:normAutofit/>
          </a:bodyPr>
          <a:lstStyle/>
          <a:p>
            <a:pPr algn="ctr"/>
            <a:r>
              <a:rPr lang="fr-CA" dirty="0">
                <a:solidFill>
                  <a:schemeClr val="bg1"/>
                </a:solidFill>
              </a:rPr>
              <a:t>Parabole du fils prodigue </a:t>
            </a:r>
            <a:r>
              <a:rPr lang="fr-CA" sz="3600" dirty="0">
                <a:solidFill>
                  <a:schemeClr val="bg1"/>
                </a:solidFill>
              </a:rPr>
              <a:t>(</a:t>
            </a:r>
            <a:r>
              <a:rPr lang="fr-CA" sz="3600" dirty="0" err="1">
                <a:solidFill>
                  <a:schemeClr val="bg1"/>
                </a:solidFill>
              </a:rPr>
              <a:t>Lc</a:t>
            </a:r>
            <a:r>
              <a:rPr lang="fr-CA" sz="3600" dirty="0">
                <a:solidFill>
                  <a:schemeClr val="bg1"/>
                </a:solidFill>
              </a:rPr>
              <a:t> 15, 11-32)</a:t>
            </a:r>
          </a:p>
        </p:txBody>
      </p:sp>
      <p:sp>
        <p:nvSpPr>
          <p:cNvPr id="4" name="Rectangle 3">
            <a:extLst>
              <a:ext uri="{FF2B5EF4-FFF2-40B4-BE49-F238E27FC236}">
                <a16:creationId xmlns:a16="http://schemas.microsoft.com/office/drawing/2014/main" xmlns="" id="{36AF1F15-A9B9-439F-97A6-C6E0991F9DE2}"/>
              </a:ext>
            </a:extLst>
          </p:cNvPr>
          <p:cNvSpPr/>
          <p:nvPr/>
        </p:nvSpPr>
        <p:spPr>
          <a:xfrm>
            <a:off x="349758" y="4862505"/>
            <a:ext cx="8444484" cy="15052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dirty="0">
                <a:solidFill>
                  <a:schemeClr val="tx1"/>
                </a:solidFill>
              </a:rPr>
              <a:t>Une parabole </a:t>
            </a:r>
            <a:r>
              <a:rPr lang="fr-FR" sz="2000" dirty="0">
                <a:solidFill>
                  <a:schemeClr val="tx1"/>
                </a:solidFill>
                <a:latin typeface="Avenir Next LT Pro" panose="020B0504020202020204" pitchFamily="34" charset="0"/>
              </a:rPr>
              <a:t>est une petite histoire que Jésus utilise pour nous faire comprendre quelque chose sous le mode de la comparaison. Dans celle-ci, le père de la parabole nous parle de Dieu le Père. </a:t>
            </a:r>
          </a:p>
          <a:p>
            <a:pPr algn="just"/>
            <a:endParaRPr lang="fr-FR" sz="2000" dirty="0">
              <a:solidFill>
                <a:schemeClr val="tx1"/>
              </a:solidFill>
              <a:latin typeface="Avenir Next LT Pro" panose="020B0504020202020204" pitchFamily="34" charset="0"/>
            </a:endParaRPr>
          </a:p>
        </p:txBody>
      </p:sp>
      <p:sp>
        <p:nvSpPr>
          <p:cNvPr id="6" name="Rectangle 5">
            <a:extLst>
              <a:ext uri="{FF2B5EF4-FFF2-40B4-BE49-F238E27FC236}">
                <a16:creationId xmlns:a16="http://schemas.microsoft.com/office/drawing/2014/main" xmlns="" id="{8D0A2FA5-D80D-4219-9F5F-72BD754BACAA}"/>
              </a:ext>
            </a:extLst>
          </p:cNvPr>
          <p:cNvSpPr/>
          <p:nvPr/>
        </p:nvSpPr>
        <p:spPr>
          <a:xfrm>
            <a:off x="349758" y="1504517"/>
            <a:ext cx="8444484" cy="1056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2000" dirty="0">
              <a:solidFill>
                <a:schemeClr val="tx1"/>
              </a:solidFill>
              <a:latin typeface="Avenir Next LT Pro" panose="020B0504020202020204" pitchFamily="34" charset="0"/>
            </a:endParaRPr>
          </a:p>
          <a:p>
            <a:pPr algn="just"/>
            <a:r>
              <a:rPr lang="fr-FR" sz="2000" dirty="0">
                <a:solidFill>
                  <a:schemeClr val="tx1"/>
                </a:solidFill>
                <a:latin typeface="Avenir Next LT Pro" panose="020B0504020202020204" pitchFamily="34" charset="0"/>
              </a:rPr>
              <a:t>Au fur et à mesure du récit, garder cette question en tête: </a:t>
            </a:r>
            <a:endParaRPr lang="fr-FR" sz="1000" dirty="0">
              <a:solidFill>
                <a:schemeClr val="tx1"/>
              </a:solidFill>
              <a:latin typeface="Avenir Next LT Pro" panose="020B0504020202020204" pitchFamily="34" charset="0"/>
            </a:endParaRPr>
          </a:p>
          <a:p>
            <a:pPr algn="ctr"/>
            <a:r>
              <a:rPr lang="fr-FR" sz="2800" dirty="0">
                <a:solidFill>
                  <a:schemeClr val="tx1"/>
                </a:solidFill>
              </a:rPr>
              <a:t>Que nous dit cette parabole sur le pardon de Dieu?</a:t>
            </a:r>
          </a:p>
        </p:txBody>
      </p:sp>
    </p:spTree>
    <p:extLst>
      <p:ext uri="{BB962C8B-B14F-4D97-AF65-F5344CB8AC3E}">
        <p14:creationId xmlns:p14="http://schemas.microsoft.com/office/powerpoint/2010/main" xmlns="" val="275519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1776047"/>
            <a:ext cx="8444484" cy="38334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11</a:t>
            </a:r>
            <a:r>
              <a:rPr lang="fr-FR" sz="2000" dirty="0">
                <a:solidFill>
                  <a:schemeClr val="tx1"/>
                </a:solidFill>
                <a:latin typeface="Avenir Next LT Pro" panose="020B0504020202020204" pitchFamily="34" charset="0"/>
              </a:rPr>
              <a:t> Jésus dit encore : « Un homme avait deux fils. </a:t>
            </a:r>
            <a:r>
              <a:rPr lang="fr-FR" sz="2000" b="1" baseline="30000" dirty="0">
                <a:solidFill>
                  <a:schemeClr val="tx1"/>
                </a:solidFill>
                <a:latin typeface="Avenir Next LT Pro" panose="020B0504020202020204" pitchFamily="34" charset="0"/>
              </a:rPr>
              <a:t>12</a:t>
            </a:r>
            <a:r>
              <a:rPr lang="fr-FR" sz="2000" dirty="0">
                <a:solidFill>
                  <a:schemeClr val="tx1"/>
                </a:solidFill>
                <a:latin typeface="Avenir Next LT Pro" panose="020B0504020202020204" pitchFamily="34" charset="0"/>
              </a:rPr>
              <a:t> Le plus jeune dit à son père : “Père, donne-moi la part de fortune qui me revient.” Et le père leur partagea ses biens. </a:t>
            </a:r>
          </a:p>
          <a:p>
            <a:pPr algn="just"/>
            <a:endParaRPr lang="fr-FR" sz="2000" dirty="0">
              <a:solidFill>
                <a:schemeClr val="tx1"/>
              </a:solidFill>
              <a:latin typeface="Avenir Next LT Pro" panose="020B0504020202020204" pitchFamily="34" charset="0"/>
            </a:endParaRPr>
          </a:p>
          <a:p>
            <a:pPr algn="just"/>
            <a:r>
              <a:rPr lang="fr-FR" sz="2000" b="1" baseline="30000" dirty="0">
                <a:solidFill>
                  <a:schemeClr val="tx1"/>
                </a:solidFill>
                <a:latin typeface="Avenir Next LT Pro" panose="020B0504020202020204" pitchFamily="34" charset="0"/>
              </a:rPr>
              <a:t>13</a:t>
            </a:r>
            <a:r>
              <a:rPr lang="fr-FR" sz="2000" dirty="0">
                <a:solidFill>
                  <a:schemeClr val="tx1"/>
                </a:solidFill>
                <a:latin typeface="Avenir Next LT Pro" panose="020B0504020202020204" pitchFamily="34" charset="0"/>
              </a:rPr>
              <a:t> Peu de jours après, le plus jeune rassembla tout ce qu’il avait, et partit pour un pays lointain où il dilapida sa fortune en menant une vie de désordre. </a:t>
            </a:r>
            <a:r>
              <a:rPr lang="fr-FR" sz="2000" b="1" baseline="30000" dirty="0">
                <a:solidFill>
                  <a:schemeClr val="tx1"/>
                </a:solidFill>
                <a:latin typeface="Avenir Next LT Pro" panose="020B0504020202020204" pitchFamily="34" charset="0"/>
              </a:rPr>
              <a:t>14</a:t>
            </a:r>
            <a:r>
              <a:rPr lang="fr-FR" sz="2000" dirty="0">
                <a:solidFill>
                  <a:schemeClr val="tx1"/>
                </a:solidFill>
                <a:latin typeface="Avenir Next LT Pro" panose="020B0504020202020204" pitchFamily="34" charset="0"/>
              </a:rPr>
              <a:t> Il avait tout dépensé, quand une grande famine survint dans ce pays, et il commença à se trouver dans le besoin. </a:t>
            </a:r>
            <a:r>
              <a:rPr lang="fr-FR" sz="2000" b="1" baseline="30000" dirty="0">
                <a:solidFill>
                  <a:schemeClr val="tx1"/>
                </a:solidFill>
                <a:latin typeface="Avenir Next LT Pro" panose="020B0504020202020204" pitchFamily="34" charset="0"/>
              </a:rPr>
              <a:t>15 </a:t>
            </a:r>
            <a:r>
              <a:rPr lang="fr-FR" sz="2000" dirty="0">
                <a:solidFill>
                  <a:schemeClr val="tx1"/>
                </a:solidFill>
                <a:latin typeface="Avenir Next LT Pro" panose="020B0504020202020204" pitchFamily="34" charset="0"/>
              </a:rPr>
              <a:t>Il alla s’engager auprès d’un habitant de ce pays, qui l’envoya dans ses champs garder les porcs. </a:t>
            </a:r>
            <a:r>
              <a:rPr lang="fr-FR" sz="2000" b="1" baseline="30000" dirty="0">
                <a:solidFill>
                  <a:schemeClr val="tx1"/>
                </a:solidFill>
                <a:latin typeface="Avenir Next LT Pro" panose="020B0504020202020204" pitchFamily="34" charset="0"/>
              </a:rPr>
              <a:t>16</a:t>
            </a:r>
            <a:r>
              <a:rPr lang="fr-FR" sz="2000" dirty="0">
                <a:solidFill>
                  <a:schemeClr val="tx1"/>
                </a:solidFill>
                <a:latin typeface="Avenir Next LT Pro" panose="020B0504020202020204" pitchFamily="34" charset="0"/>
              </a:rPr>
              <a:t> Il aurait bien voulu se remplir le ventre avec les gousses que mangeaient les porcs, mais personne ne lui donnait rien.</a:t>
            </a:r>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349758" y="336466"/>
            <a:ext cx="8444484" cy="1298904"/>
          </a:xfrm>
          <a:solidFill>
            <a:schemeClr val="accent6">
              <a:lumMod val="75000"/>
            </a:schemeClr>
          </a:solidFill>
        </p:spPr>
        <p:txBody>
          <a:bodyPr>
            <a:normAutofit/>
          </a:bodyPr>
          <a:lstStyle/>
          <a:p>
            <a:pPr algn="ctr"/>
            <a:r>
              <a:rPr lang="fr-CA" dirty="0">
                <a:solidFill>
                  <a:schemeClr val="bg1"/>
                </a:solidFill>
              </a:rPr>
              <a:t>Parabole du fils prodigue </a:t>
            </a:r>
            <a:r>
              <a:rPr lang="fr-CA" sz="3600" dirty="0">
                <a:solidFill>
                  <a:schemeClr val="bg1"/>
                </a:solidFill>
              </a:rPr>
              <a:t>(</a:t>
            </a:r>
            <a:r>
              <a:rPr lang="fr-CA" sz="3600" dirty="0" err="1">
                <a:solidFill>
                  <a:schemeClr val="bg1"/>
                </a:solidFill>
              </a:rPr>
              <a:t>Lc</a:t>
            </a:r>
            <a:r>
              <a:rPr lang="fr-CA" sz="3600" dirty="0">
                <a:solidFill>
                  <a:schemeClr val="bg1"/>
                </a:solidFill>
              </a:rPr>
              <a:t> 15, 11-32)</a:t>
            </a:r>
          </a:p>
        </p:txBody>
      </p:sp>
      <p:pic>
        <p:nvPicPr>
          <p:cNvPr id="9" name="Image 8" descr="Une image contenant herbe, extérieur, champ, vert&#10;&#10;Description générée automatiquement">
            <a:extLst>
              <a:ext uri="{FF2B5EF4-FFF2-40B4-BE49-F238E27FC236}">
                <a16:creationId xmlns:a16="http://schemas.microsoft.com/office/drawing/2014/main" xmlns="" id="{708CC86E-A720-48B1-9ADE-E697DD9B872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50630" b="21544"/>
          <a:stretch/>
        </p:blipFill>
        <p:spPr>
          <a:xfrm>
            <a:off x="349758" y="5732585"/>
            <a:ext cx="8444484" cy="1002323"/>
          </a:xfrm>
          <a:prstGeom prst="rect">
            <a:avLst/>
          </a:prstGeom>
        </p:spPr>
      </p:pic>
    </p:spTree>
    <p:extLst>
      <p:ext uri="{BB962C8B-B14F-4D97-AF65-F5344CB8AC3E}">
        <p14:creationId xmlns:p14="http://schemas.microsoft.com/office/powerpoint/2010/main" xmlns="" val="82077429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3887</Words>
  <Application>Microsoft Office PowerPoint</Application>
  <PresentationFormat>Affichage à l'écran (4:3)</PresentationFormat>
  <Paragraphs>486</Paragraphs>
  <Slides>39</Slides>
  <Notes>39</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Thème Office</vt:lpstr>
      <vt:lpstr>Diapositive 1</vt:lpstr>
      <vt:lpstr>Objectifs de la rencontre</vt:lpstr>
      <vt:lpstr>Diapositive 3</vt:lpstr>
      <vt:lpstr>Diapositive 4</vt:lpstr>
      <vt:lpstr>Diapositive 5</vt:lpstr>
      <vt:lpstr>Le pardon de Dieu</vt:lpstr>
      <vt:lpstr>Diapositive 7</vt:lpstr>
      <vt:lpstr>Parabole du fils prodigue (Lc 15, 11-32)</vt:lpstr>
      <vt:lpstr>Parabole du fils prodigue (Lc 15, 11-32)</vt:lpstr>
      <vt:lpstr>Parabole du fils prodigue (Lc 15, 11-32)</vt:lpstr>
      <vt:lpstr>Parabole du fils prodigue (Lc 15, 11-32)</vt:lpstr>
      <vt:lpstr>Parabole du fils prodigue (Lc 15, 11-32)</vt:lpstr>
      <vt:lpstr>Diapositive 13</vt:lpstr>
      <vt:lpstr>Diapositive 14</vt:lpstr>
      <vt:lpstr>Diapositive 15</vt:lpstr>
      <vt:lpstr>Diapositive 16</vt:lpstr>
      <vt:lpstr>Diapositive 17</vt:lpstr>
      <vt:lpstr>Diapositive 18</vt:lpstr>
      <vt:lpstr>Diapositive 19</vt:lpstr>
      <vt:lpstr>Diapositive 20</vt:lpstr>
      <vt:lpstr>Le sacrement du pardon (Sacrement de la pénitence  et de la réconciliation)</vt:lpstr>
      <vt:lpstr>Le sacrement du pardon (Sacrement de la pénitence  et de la réconciliation)</vt:lpstr>
      <vt:lpstr>Le sacrement du pardon (Sacrement de la pénitence  et de la réconciliation)</vt:lpstr>
      <vt:lpstr>Le sacrement du pardon (Sacrement de la pénitence  et de la réconciliation)</vt:lpstr>
      <vt:lpstr>Le sacrement du pardon (Sacrement de la pénitence  et de la réconciliation)</vt:lpstr>
      <vt:lpstr>Diapositive 26</vt:lpstr>
      <vt:lpstr>Diapositive 27</vt:lpstr>
      <vt:lpstr>Ma relation à Dieu</vt:lpstr>
      <vt:lpstr>Ma relation à moi-même</vt:lpstr>
      <vt:lpstr>Ma relation à l’autre</vt:lpstr>
      <vt:lpstr>Ma relation à la création</vt:lpstr>
      <vt:lpstr>Diapositive 32</vt:lpstr>
      <vt:lpstr>Diapositive 33</vt:lpstr>
      <vt:lpstr>Diapositive 34</vt:lpstr>
      <vt:lpstr>Le sacrement du pardon  et le baptême?</vt:lpstr>
      <vt:lpstr>Une conversion  du cœur et du regard…</vt:lpstr>
      <vt:lpstr>Diapositive 37</vt:lpstr>
      <vt:lpstr>Diapositive 38</vt:lpstr>
      <vt:lpstr>Diapositive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Lyne Groulx</dc:creator>
  <cp:lastModifiedBy>Suzanne Desrochers</cp:lastModifiedBy>
  <cp:revision>19</cp:revision>
  <dcterms:created xsi:type="dcterms:W3CDTF">2020-07-03T13:10:21Z</dcterms:created>
  <dcterms:modified xsi:type="dcterms:W3CDTF">2020-09-24T12:49:04Z</dcterms:modified>
</cp:coreProperties>
</file>